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4"/>
  </p:sldMasterIdLst>
  <p:notesMasterIdLst>
    <p:notesMasterId r:id="rId108"/>
  </p:notesMasterIdLst>
  <p:handoutMasterIdLst>
    <p:handoutMasterId r:id="rId109"/>
  </p:handoutMasterIdLst>
  <p:sldIdLst>
    <p:sldId id="464" r:id="rId5"/>
    <p:sldId id="351" r:id="rId6"/>
    <p:sldId id="353" r:id="rId7"/>
    <p:sldId id="416" r:id="rId8"/>
    <p:sldId id="477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8" r:id="rId17"/>
    <p:sldId id="502" r:id="rId18"/>
    <p:sldId id="503" r:id="rId19"/>
    <p:sldId id="504" r:id="rId20"/>
    <p:sldId id="479" r:id="rId21"/>
    <p:sldId id="520" r:id="rId22"/>
    <p:sldId id="521" r:id="rId23"/>
    <p:sldId id="523" r:id="rId24"/>
    <p:sldId id="522" r:id="rId25"/>
    <p:sldId id="472" r:id="rId26"/>
    <p:sldId id="473" r:id="rId27"/>
    <p:sldId id="474" r:id="rId28"/>
    <p:sldId id="475" r:id="rId29"/>
    <p:sldId id="476" r:id="rId30"/>
    <p:sldId id="501" r:id="rId31"/>
    <p:sldId id="480" r:id="rId32"/>
    <p:sldId id="481" r:id="rId33"/>
    <p:sldId id="559" r:id="rId34"/>
    <p:sldId id="489" r:id="rId35"/>
    <p:sldId id="482" r:id="rId36"/>
    <p:sldId id="487" r:id="rId37"/>
    <p:sldId id="488" r:id="rId38"/>
    <p:sldId id="490" r:id="rId39"/>
    <p:sldId id="491" r:id="rId40"/>
    <p:sldId id="492" r:id="rId41"/>
    <p:sldId id="505" r:id="rId42"/>
    <p:sldId id="506" r:id="rId43"/>
    <p:sldId id="507" r:id="rId44"/>
    <p:sldId id="531" r:id="rId45"/>
    <p:sldId id="508" r:id="rId46"/>
    <p:sldId id="509" r:id="rId47"/>
    <p:sldId id="510" r:id="rId48"/>
    <p:sldId id="511" r:id="rId49"/>
    <p:sldId id="512" r:id="rId50"/>
    <p:sldId id="513" r:id="rId51"/>
    <p:sldId id="514" r:id="rId52"/>
    <p:sldId id="515" r:id="rId53"/>
    <p:sldId id="560" r:id="rId54"/>
    <p:sldId id="561" r:id="rId55"/>
    <p:sldId id="562" r:id="rId56"/>
    <p:sldId id="516" r:id="rId57"/>
    <p:sldId id="517" r:id="rId58"/>
    <p:sldId id="518" r:id="rId59"/>
    <p:sldId id="493" r:id="rId60"/>
    <p:sldId id="494" r:id="rId61"/>
    <p:sldId id="519" r:id="rId62"/>
    <p:sldId id="525" r:id="rId63"/>
    <p:sldId id="526" r:id="rId64"/>
    <p:sldId id="563" r:id="rId65"/>
    <p:sldId id="564" r:id="rId66"/>
    <p:sldId id="565" r:id="rId67"/>
    <p:sldId id="566" r:id="rId68"/>
    <p:sldId id="495" r:id="rId69"/>
    <p:sldId id="527" r:id="rId70"/>
    <p:sldId id="528" r:id="rId71"/>
    <p:sldId id="529" r:id="rId72"/>
    <p:sldId id="530" r:id="rId73"/>
    <p:sldId id="496" r:id="rId74"/>
    <p:sldId id="524" r:id="rId75"/>
    <p:sldId id="497" r:id="rId76"/>
    <p:sldId id="484" r:id="rId77"/>
    <p:sldId id="532" r:id="rId78"/>
    <p:sldId id="535" r:id="rId79"/>
    <p:sldId id="536" r:id="rId80"/>
    <p:sldId id="558" r:id="rId81"/>
    <p:sldId id="533" r:id="rId82"/>
    <p:sldId id="538" r:id="rId83"/>
    <p:sldId id="534" r:id="rId84"/>
    <p:sldId id="539" r:id="rId85"/>
    <p:sldId id="540" r:id="rId86"/>
    <p:sldId id="541" r:id="rId87"/>
    <p:sldId id="537" r:id="rId88"/>
    <p:sldId id="542" r:id="rId89"/>
    <p:sldId id="543" r:id="rId90"/>
    <p:sldId id="544" r:id="rId91"/>
    <p:sldId id="545" r:id="rId92"/>
    <p:sldId id="546" r:id="rId93"/>
    <p:sldId id="547" r:id="rId94"/>
    <p:sldId id="548" r:id="rId95"/>
    <p:sldId id="485" r:id="rId96"/>
    <p:sldId id="549" r:id="rId97"/>
    <p:sldId id="550" r:id="rId98"/>
    <p:sldId id="551" r:id="rId99"/>
    <p:sldId id="557" r:id="rId100"/>
    <p:sldId id="552" r:id="rId101"/>
    <p:sldId id="553" r:id="rId102"/>
    <p:sldId id="554" r:id="rId103"/>
    <p:sldId id="555" r:id="rId104"/>
    <p:sldId id="556" r:id="rId105"/>
    <p:sldId id="486" r:id="rId106"/>
    <p:sldId id="307" r:id="rId107"/>
  </p:sldIdLst>
  <p:sldSz cx="9906000" cy="6858000" type="A4"/>
  <p:notesSz cx="6858000" cy="9144000"/>
  <p:embeddedFontLst>
    <p:embeddedFont>
      <p:font typeface="나눔고딕" panose="020B0600000101010101" charset="-127"/>
      <p:regular r:id="rId110"/>
      <p:bold r:id="rId111"/>
    </p:embeddedFont>
    <p:embeddedFont>
      <p:font typeface="맑은 고딕" panose="020B0503020000020004" pitchFamily="50" charset="-127"/>
      <p:regular r:id="rId112"/>
      <p:bold r:id="rId113"/>
    </p:embeddedFont>
    <p:embeddedFont>
      <p:font typeface="맑은 고딕" panose="020B0503020000020004" pitchFamily="50" charset="-127"/>
      <p:regular r:id="rId112"/>
      <p:bold r:id="rId113"/>
    </p:embeddedFont>
    <p:embeddedFont>
      <p:font typeface="Calibri" panose="020F0502020204030204" pitchFamily="34" charset="0"/>
      <p:regular r:id="rId114"/>
      <p:bold r:id="rId115"/>
      <p:italic r:id="rId116"/>
      <p:boldItalic r:id="rId117"/>
    </p:embeddedFont>
    <p:embeddedFont>
      <p:font typeface="Tahoma" panose="020B0604030504040204" pitchFamily="34" charset="0"/>
      <p:regular r:id="rId118"/>
      <p:bold r:id="rId119"/>
    </p:embeddedFont>
    <p:embeddedFont>
      <p:font typeface="Wingdings 2" panose="05020102010507070707" pitchFamily="18" charset="2"/>
      <p:regular r:id="rId1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준 제안서" id="{14A613D1-1069-4599-859B-2D10AC839574}">
          <p14:sldIdLst>
            <p14:sldId id="464"/>
          </p14:sldIdLst>
        </p14:section>
        <p14:section name="목차" id="{0F5E3A01-23E6-4727-96CC-295172288C05}">
          <p14:sldIdLst>
            <p14:sldId id="351"/>
          </p14:sldIdLst>
        </p14:section>
        <p14:section name="일반 부문" id="{78014CF2-24BC-4F6B-A752-5FCAA4FC567D}">
          <p14:sldIdLst>
            <p14:sldId id="353"/>
          </p14:sldIdLst>
        </p14:section>
        <p14:section name="제안 개요" id="{29252822-511C-4EA3-809E-CC0B352A23CB}">
          <p14:sldIdLst>
            <p14:sldId id="416"/>
            <p14:sldId id="477"/>
            <p14:sldId id="465"/>
            <p14:sldId id="466"/>
            <p14:sldId id="467"/>
            <p14:sldId id="468"/>
            <p14:sldId id="469"/>
            <p14:sldId id="470"/>
            <p14:sldId id="471"/>
            <p14:sldId id="478"/>
            <p14:sldId id="502"/>
            <p14:sldId id="503"/>
            <p14:sldId id="504"/>
            <p14:sldId id="479"/>
            <p14:sldId id="520"/>
            <p14:sldId id="521"/>
            <p14:sldId id="523"/>
            <p14:sldId id="522"/>
            <p14:sldId id="472"/>
            <p14:sldId id="473"/>
            <p14:sldId id="474"/>
            <p14:sldId id="475"/>
            <p14:sldId id="476"/>
            <p14:sldId id="501"/>
            <p14:sldId id="480"/>
            <p14:sldId id="481"/>
            <p14:sldId id="559"/>
            <p14:sldId id="489"/>
            <p14:sldId id="482"/>
            <p14:sldId id="487"/>
            <p14:sldId id="488"/>
            <p14:sldId id="490"/>
            <p14:sldId id="491"/>
            <p14:sldId id="492"/>
            <p14:sldId id="505"/>
            <p14:sldId id="506"/>
            <p14:sldId id="507"/>
            <p14:sldId id="531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60"/>
            <p14:sldId id="561"/>
            <p14:sldId id="562"/>
            <p14:sldId id="516"/>
            <p14:sldId id="517"/>
            <p14:sldId id="518"/>
            <p14:sldId id="493"/>
            <p14:sldId id="494"/>
            <p14:sldId id="519"/>
            <p14:sldId id="525"/>
            <p14:sldId id="526"/>
            <p14:sldId id="563"/>
            <p14:sldId id="564"/>
            <p14:sldId id="565"/>
            <p14:sldId id="566"/>
            <p14:sldId id="495"/>
            <p14:sldId id="527"/>
            <p14:sldId id="528"/>
            <p14:sldId id="529"/>
            <p14:sldId id="530"/>
            <p14:sldId id="496"/>
            <p14:sldId id="524"/>
            <p14:sldId id="497"/>
            <p14:sldId id="484"/>
            <p14:sldId id="532"/>
            <p14:sldId id="535"/>
            <p14:sldId id="536"/>
            <p14:sldId id="558"/>
            <p14:sldId id="533"/>
            <p14:sldId id="538"/>
            <p14:sldId id="534"/>
            <p14:sldId id="539"/>
            <p14:sldId id="540"/>
            <p14:sldId id="541"/>
            <p14:sldId id="537"/>
            <p14:sldId id="542"/>
            <p14:sldId id="543"/>
            <p14:sldId id="544"/>
            <p14:sldId id="545"/>
            <p14:sldId id="546"/>
            <p14:sldId id="547"/>
            <p14:sldId id="548"/>
            <p14:sldId id="485"/>
            <p14:sldId id="549"/>
            <p14:sldId id="550"/>
            <p14:sldId id="551"/>
            <p14:sldId id="557"/>
            <p14:sldId id="552"/>
            <p14:sldId id="553"/>
            <p14:sldId id="554"/>
            <p14:sldId id="555"/>
            <p14:sldId id="556"/>
            <p14:sldId id="486"/>
            <p14:sldId id="307"/>
          </p14:sldIdLst>
        </p14:section>
      </p14:sectionLst>
    </p:ext>
    <p:ext uri="{EFAFB233-063F-42B5-8137-9DF3F51BA10A}">
      <p15:sldGuideLst xmlns:p15="http://schemas.microsoft.com/office/powerpoint/2012/main">
        <p15:guide id="2" pos="312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5" pos="4481" userDrawn="1">
          <p15:clr>
            <a:srgbClr val="A4A3A4"/>
          </p15:clr>
        </p15:guide>
        <p15:guide id="6" pos="6091" userDrawn="1">
          <p15:clr>
            <a:srgbClr val="A4A3A4"/>
          </p15:clr>
        </p15:guide>
        <p15:guide id="7" pos="245" userDrawn="1">
          <p15:clr>
            <a:srgbClr val="A4A3A4"/>
          </p15:clr>
        </p15:guide>
        <p15:guide id="8" pos="3052" userDrawn="1">
          <p15:clr>
            <a:srgbClr val="A4A3A4"/>
          </p15:clr>
        </p15:guide>
        <p15:guide id="9" pos="3194" userDrawn="1">
          <p15:clr>
            <a:srgbClr val="A4A3A4"/>
          </p15:clr>
        </p15:guide>
        <p15:guide id="10" pos="5995" userDrawn="1">
          <p15:clr>
            <a:srgbClr val="A4A3A4"/>
          </p15:clr>
        </p15:guide>
        <p15:guide id="11" orient="horz" pos="2273" userDrawn="1">
          <p15:clr>
            <a:srgbClr val="A4A3A4"/>
          </p15:clr>
        </p15:guide>
        <p15:guide id="12" orient="horz" pos="34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36"/>
    <a:srgbClr val="92D050"/>
    <a:srgbClr val="7BC144"/>
    <a:srgbClr val="2C3238"/>
    <a:srgbClr val="F2F2F2"/>
    <a:srgbClr val="7E8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57517D-3577-4809-A410-642C83157D96}" v="767" dt="2020-03-13T02:44:57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6" autoAdjust="0"/>
    <p:restoredTop sz="95027" autoAdjust="0"/>
  </p:normalViewPr>
  <p:slideViewPr>
    <p:cSldViewPr snapToGrid="0">
      <p:cViewPr varScale="1">
        <p:scale>
          <a:sx n="85" d="100"/>
          <a:sy n="85" d="100"/>
        </p:scale>
        <p:origin x="365" y="72"/>
      </p:cViewPr>
      <p:guideLst>
        <p:guide pos="3120"/>
        <p:guide orient="horz" pos="4110"/>
        <p:guide pos="4481"/>
        <p:guide pos="6091"/>
        <p:guide pos="245"/>
        <p:guide pos="3052"/>
        <p:guide pos="3194"/>
        <p:guide pos="5995"/>
        <p:guide orient="horz" pos="2273"/>
        <p:guide orient="horz" pos="347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font" Target="fonts/font8.fntdata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font" Target="fonts/font3.fntdata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notesMaster" Target="notesMasters/notesMaster1.xml"/><Relationship Id="rId124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font" Target="fonts/font11.fntdata"/><Relationship Id="rId125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presProps" Target="pres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font" Target="fonts/font2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96B566C-7638-4859-906B-9329287D95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5B1B29-5165-4AA6-B5C9-DDD55C0583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FF3DAB-E8D7-44CE-AD5F-3D3061B16E3D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6C6D1E4-728A-4308-A437-5B35F7196C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9F0AD3-095F-4DAE-9776-733F17FE49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4B207F-AAD1-4807-A035-884DD3C834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095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F6D7-DD32-4CC5-B160-5DBDA3A2B3D3}" type="datetimeFigureOut">
              <a:rPr lang="ko-KR" altLang="en-US" smtClean="0"/>
              <a:t>2020-03-13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01CB3-C9A7-4E83-AA1B-9FC83A0CD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4318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 슬라이드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B05172-A504-4F3E-BBF8-5F87C50C7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6531"/>
            <a:ext cx="9905999" cy="687106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94648" y="1590284"/>
            <a:ext cx="8257182" cy="2203505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294649" y="5534085"/>
            <a:ext cx="6043348" cy="342900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작성인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FCB4949-218C-4551-A04A-F79471CED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4649" y="443882"/>
            <a:ext cx="1151392" cy="252000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5AE1B9-10CB-4925-A1C1-8B3DD6696C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4085" y="3978277"/>
            <a:ext cx="8257182" cy="5683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336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223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500" y="540000"/>
            <a:ext cx="4387500" cy="288000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Rectangle 74">
            <a:extLst>
              <a:ext uri="{FF2B5EF4-FFF2-40B4-BE49-F238E27FC236}">
                <a16:creationId xmlns:a16="http://schemas.microsoft.com/office/drawing/2014/main" id="{7C8322CC-242A-4923-B5AB-E4BAFFA064C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83760" y="6684838"/>
            <a:ext cx="538480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847725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- </a:t>
            </a:r>
            <a:fld id="{87A4212A-3A94-493D-A873-85A74BDC1E1F}" type="slidenum">
              <a:rPr kumimoji="1" lang="en-US" altLang="ko-KR" sz="8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pPr algn="ctr" defTabSz="847725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1" lang="en-US" altLang="ko-KR" sz="8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94341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ea"/>
                <a:ea typeface="+mj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D69B2B0-45C3-4709-820F-8E54D2BBE8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Rectangle 74">
            <a:extLst>
              <a:ext uri="{FF2B5EF4-FFF2-40B4-BE49-F238E27FC236}">
                <a16:creationId xmlns:a16="http://schemas.microsoft.com/office/drawing/2014/main" id="{E6021232-0D3A-4A38-8F61-E9648FB35B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83760" y="6684838"/>
            <a:ext cx="538480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847725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- </a:t>
            </a:r>
            <a:fld id="{87A4212A-3A94-493D-A873-85A74BDC1E1F}" type="slidenum">
              <a:rPr kumimoji="1" lang="en-US" altLang="ko-KR" sz="8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pPr algn="ctr" defTabSz="847725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1" lang="en-US" altLang="ko-KR" sz="8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146095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+mn-ea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41B311-7416-4BAD-90AB-D276E49519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2" name="Rectangle 74">
            <a:extLst>
              <a:ext uri="{FF2B5EF4-FFF2-40B4-BE49-F238E27FC236}">
                <a16:creationId xmlns:a16="http://schemas.microsoft.com/office/drawing/2014/main" id="{634C3C05-6778-4CCF-9E2C-53B032A23BB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83760" y="6684838"/>
            <a:ext cx="538480" cy="1231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defTabSz="847725" rtl="0" fontAlgn="base" latinLnBrk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- </a:t>
            </a:r>
            <a:fld id="{87A4212A-3A94-493D-A873-85A74BDC1E1F}" type="slidenum">
              <a:rPr kumimoji="1" lang="en-US" altLang="ko-KR" sz="8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pPr algn="ctr" defTabSz="847725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1" lang="en-US" altLang="ko-KR" sz="800" b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+mn-cs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62786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6">
            <a:extLst>
              <a:ext uri="{FF2B5EF4-FFF2-40B4-BE49-F238E27FC236}">
                <a16:creationId xmlns:a16="http://schemas.microsoft.com/office/drawing/2014/main" id="{2746153A-F7F5-434A-8326-CA8EE11B1D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25212" y="3037566"/>
            <a:ext cx="4455576" cy="78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0A5356-100B-4C8C-9E72-2BA801E41197}"/>
              </a:ext>
            </a:extLst>
          </p:cNvPr>
          <p:cNvSpPr/>
          <p:nvPr userDrawn="1"/>
        </p:nvSpPr>
        <p:spPr>
          <a:xfrm>
            <a:off x="0" y="1"/>
            <a:ext cx="9906000" cy="1001949"/>
          </a:xfrm>
          <a:prstGeom prst="rect">
            <a:avLst/>
          </a:prstGeom>
          <a:solidFill>
            <a:srgbClr val="00B336"/>
          </a:solidFill>
          <a:ln>
            <a:solidFill>
              <a:srgbClr val="7BC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150"/>
              </a:spcAft>
            </a:pPr>
            <a:endParaRPr lang="ko-KR" altLang="en-US" sz="825" dirty="0" err="1">
              <a:solidFill>
                <a:schemeClr val="tx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75500" y="540000"/>
            <a:ext cx="585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030" name="Picture 6" descr="Image result for veeam logo">
            <a:extLst>
              <a:ext uri="{FF2B5EF4-FFF2-40B4-BE49-F238E27FC236}">
                <a16:creationId xmlns:a16="http://schemas.microsoft.com/office/drawing/2014/main" id="{B5DAB945-B90C-4194-8E90-D30572E380BC}"/>
              </a:ext>
            </a:extLst>
          </p:cNvPr>
          <p:cNvPicPr>
            <a:picLocks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915"/>
          <a:stretch/>
        </p:blipFill>
        <p:spPr bwMode="auto">
          <a:xfrm>
            <a:off x="8933818" y="6547206"/>
            <a:ext cx="731250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5A7379-2C18-4CC4-A284-01BD48627C10}"/>
              </a:ext>
            </a:extLst>
          </p:cNvPr>
          <p:cNvPicPr>
            <a:picLocks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3818" y="613248"/>
            <a:ext cx="731250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4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2" r:id="rId2"/>
    <p:sldLayoutId id="2147483650" r:id="rId3"/>
    <p:sldLayoutId id="2147483652" r:id="rId4"/>
    <p:sldLayoutId id="2147483660" r:id="rId5"/>
  </p:sldLayoutIdLst>
  <p:hf sldNum="0" hdr="0" ftr="0" dt="0"/>
  <p:txStyles>
    <p:titleStyle>
      <a:lvl1pPr algn="l" defTabSz="514350" rtl="0" eaLnBrk="1" latinLnBrk="1" hangingPunct="1">
        <a:lnSpc>
          <a:spcPct val="90000"/>
        </a:lnSpc>
        <a:spcBef>
          <a:spcPct val="0"/>
        </a:spcBef>
        <a:buNone/>
        <a:defRPr sz="1400" b="1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0" indent="0" algn="l" defTabSz="51435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788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microsoft.com/office/2007/relationships/hdphoto" Target="../media/hdphoto7.wdp"/><Relationship Id="rId4" Type="http://schemas.microsoft.com/office/2007/relationships/hdphoto" Target="../media/hdphoto5.wdp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9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executive-blog/idc-report-2017-market-share-growth.html" TargetMode="External"/><Relationship Id="rId2" Type="http://schemas.openxmlformats.org/officeDocument/2006/relationships/hyperlink" Target="https://www.veeam.com/wp-idc-semiannual-software-tracker-report-emea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wp-idc-semiannual-software-tracker-report-emea.html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eeam.com/executive-blog/idc-report-2017-market-share-growth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7.png"/><Relationship Id="rId21" Type="http://schemas.openxmlformats.org/officeDocument/2006/relationships/image" Target="../media/image92.jpeg"/><Relationship Id="rId42" Type="http://schemas.openxmlformats.org/officeDocument/2006/relationships/image" Target="../media/image113.png"/><Relationship Id="rId47" Type="http://schemas.openxmlformats.org/officeDocument/2006/relationships/image" Target="../media/image118.png"/><Relationship Id="rId63" Type="http://schemas.openxmlformats.org/officeDocument/2006/relationships/image" Target="../media/image134.png"/><Relationship Id="rId68" Type="http://schemas.openxmlformats.org/officeDocument/2006/relationships/image" Target="../media/image139.png"/><Relationship Id="rId84" Type="http://schemas.openxmlformats.org/officeDocument/2006/relationships/image" Target="../media/image155.png"/><Relationship Id="rId89" Type="http://schemas.openxmlformats.org/officeDocument/2006/relationships/image" Target="../media/image159.png"/><Relationship Id="rId16" Type="http://schemas.openxmlformats.org/officeDocument/2006/relationships/image" Target="../media/image87.png"/><Relationship Id="rId11" Type="http://schemas.openxmlformats.org/officeDocument/2006/relationships/image" Target="../media/image82.png"/><Relationship Id="rId32" Type="http://schemas.openxmlformats.org/officeDocument/2006/relationships/image" Target="../media/image103.jpg"/><Relationship Id="rId37" Type="http://schemas.openxmlformats.org/officeDocument/2006/relationships/image" Target="../media/image108.png"/><Relationship Id="rId53" Type="http://schemas.openxmlformats.org/officeDocument/2006/relationships/image" Target="../media/image124.png"/><Relationship Id="rId58" Type="http://schemas.openxmlformats.org/officeDocument/2006/relationships/image" Target="../media/image129.png"/><Relationship Id="rId74" Type="http://schemas.openxmlformats.org/officeDocument/2006/relationships/image" Target="../media/image145.png"/><Relationship Id="rId79" Type="http://schemas.openxmlformats.org/officeDocument/2006/relationships/image" Target="../media/image150.png"/><Relationship Id="rId102" Type="http://schemas.openxmlformats.org/officeDocument/2006/relationships/image" Target="../media/image172.gif"/><Relationship Id="rId5" Type="http://schemas.openxmlformats.org/officeDocument/2006/relationships/image" Target="../media/image76.png"/><Relationship Id="rId90" Type="http://schemas.openxmlformats.org/officeDocument/2006/relationships/image" Target="../media/image160.png"/><Relationship Id="rId95" Type="http://schemas.openxmlformats.org/officeDocument/2006/relationships/image" Target="../media/image16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43" Type="http://schemas.openxmlformats.org/officeDocument/2006/relationships/image" Target="../media/image114.png"/><Relationship Id="rId48" Type="http://schemas.openxmlformats.org/officeDocument/2006/relationships/image" Target="../media/image119.png"/><Relationship Id="rId64" Type="http://schemas.openxmlformats.org/officeDocument/2006/relationships/image" Target="../media/image135.png"/><Relationship Id="rId69" Type="http://schemas.openxmlformats.org/officeDocument/2006/relationships/image" Target="../media/image140.jpg"/><Relationship Id="rId80" Type="http://schemas.openxmlformats.org/officeDocument/2006/relationships/image" Target="../media/image151.png"/><Relationship Id="rId85" Type="http://schemas.openxmlformats.org/officeDocument/2006/relationships/image" Target="../media/image17.png"/><Relationship Id="rId12" Type="http://schemas.openxmlformats.org/officeDocument/2006/relationships/image" Target="../media/image83.png"/><Relationship Id="rId17" Type="http://schemas.openxmlformats.org/officeDocument/2006/relationships/image" Target="../media/image88.jpe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59" Type="http://schemas.openxmlformats.org/officeDocument/2006/relationships/image" Target="../media/image130.png"/><Relationship Id="rId103" Type="http://schemas.openxmlformats.org/officeDocument/2006/relationships/image" Target="../media/image173.jpeg"/><Relationship Id="rId20" Type="http://schemas.openxmlformats.org/officeDocument/2006/relationships/image" Target="../media/image91.gif"/><Relationship Id="rId41" Type="http://schemas.openxmlformats.org/officeDocument/2006/relationships/image" Target="../media/image112.jpg"/><Relationship Id="rId54" Type="http://schemas.openxmlformats.org/officeDocument/2006/relationships/image" Target="../media/image125.jpeg"/><Relationship Id="rId62" Type="http://schemas.openxmlformats.org/officeDocument/2006/relationships/image" Target="../media/image133.png"/><Relationship Id="rId70" Type="http://schemas.openxmlformats.org/officeDocument/2006/relationships/image" Target="../media/image141.png"/><Relationship Id="rId75" Type="http://schemas.openxmlformats.org/officeDocument/2006/relationships/image" Target="../media/image146.jpeg"/><Relationship Id="rId83" Type="http://schemas.openxmlformats.org/officeDocument/2006/relationships/image" Target="../media/image154.jpeg"/><Relationship Id="rId88" Type="http://schemas.openxmlformats.org/officeDocument/2006/relationships/image" Target="../media/image158.png"/><Relationship Id="rId91" Type="http://schemas.openxmlformats.org/officeDocument/2006/relationships/image" Target="../media/image161.png"/><Relationship Id="rId96" Type="http://schemas.openxmlformats.org/officeDocument/2006/relationships/image" Target="../media/image16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gif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49" Type="http://schemas.openxmlformats.org/officeDocument/2006/relationships/image" Target="../media/image120.png"/><Relationship Id="rId57" Type="http://schemas.openxmlformats.org/officeDocument/2006/relationships/image" Target="../media/image128.png"/><Relationship Id="rId106" Type="http://schemas.openxmlformats.org/officeDocument/2006/relationships/image" Target="../media/image176.png"/><Relationship Id="rId10" Type="http://schemas.openxmlformats.org/officeDocument/2006/relationships/image" Target="../media/image81.png"/><Relationship Id="rId31" Type="http://schemas.openxmlformats.org/officeDocument/2006/relationships/image" Target="../media/image102.png"/><Relationship Id="rId44" Type="http://schemas.openxmlformats.org/officeDocument/2006/relationships/image" Target="../media/image115.png"/><Relationship Id="rId52" Type="http://schemas.openxmlformats.org/officeDocument/2006/relationships/image" Target="../media/image123.png"/><Relationship Id="rId60" Type="http://schemas.openxmlformats.org/officeDocument/2006/relationships/image" Target="../media/image131.png"/><Relationship Id="rId65" Type="http://schemas.openxmlformats.org/officeDocument/2006/relationships/image" Target="../media/image136.png"/><Relationship Id="rId73" Type="http://schemas.openxmlformats.org/officeDocument/2006/relationships/image" Target="../media/image144.jpeg"/><Relationship Id="rId78" Type="http://schemas.openxmlformats.org/officeDocument/2006/relationships/image" Target="../media/image149.png"/><Relationship Id="rId81" Type="http://schemas.openxmlformats.org/officeDocument/2006/relationships/image" Target="../media/image152.png"/><Relationship Id="rId86" Type="http://schemas.openxmlformats.org/officeDocument/2006/relationships/image" Target="../media/image156.png"/><Relationship Id="rId94" Type="http://schemas.openxmlformats.org/officeDocument/2006/relationships/image" Target="../media/image164.png"/><Relationship Id="rId99" Type="http://schemas.openxmlformats.org/officeDocument/2006/relationships/image" Target="../media/image169.png"/><Relationship Id="rId101" Type="http://schemas.openxmlformats.org/officeDocument/2006/relationships/image" Target="../media/image17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89.jpeg"/><Relationship Id="rId39" Type="http://schemas.openxmlformats.org/officeDocument/2006/relationships/image" Target="../media/image110.png"/><Relationship Id="rId34" Type="http://schemas.openxmlformats.org/officeDocument/2006/relationships/image" Target="../media/image105.png"/><Relationship Id="rId50" Type="http://schemas.openxmlformats.org/officeDocument/2006/relationships/image" Target="../media/image121.png"/><Relationship Id="rId55" Type="http://schemas.openxmlformats.org/officeDocument/2006/relationships/image" Target="../media/image126.png"/><Relationship Id="rId76" Type="http://schemas.openxmlformats.org/officeDocument/2006/relationships/image" Target="../media/image147.png"/><Relationship Id="rId97" Type="http://schemas.openxmlformats.org/officeDocument/2006/relationships/image" Target="../media/image167.png"/><Relationship Id="rId104" Type="http://schemas.openxmlformats.org/officeDocument/2006/relationships/image" Target="../media/image174.jpeg"/><Relationship Id="rId7" Type="http://schemas.openxmlformats.org/officeDocument/2006/relationships/image" Target="../media/image78.jpeg"/><Relationship Id="rId71" Type="http://schemas.openxmlformats.org/officeDocument/2006/relationships/image" Target="../media/image142.png"/><Relationship Id="rId92" Type="http://schemas.openxmlformats.org/officeDocument/2006/relationships/image" Target="../media/image162.png"/><Relationship Id="rId2" Type="http://schemas.openxmlformats.org/officeDocument/2006/relationships/image" Target="../media/image73.png"/><Relationship Id="rId29" Type="http://schemas.openxmlformats.org/officeDocument/2006/relationships/image" Target="../media/image100.jpeg"/><Relationship Id="rId24" Type="http://schemas.openxmlformats.org/officeDocument/2006/relationships/image" Target="../media/image95.png"/><Relationship Id="rId40" Type="http://schemas.openxmlformats.org/officeDocument/2006/relationships/image" Target="../media/image111.png"/><Relationship Id="rId45" Type="http://schemas.openxmlformats.org/officeDocument/2006/relationships/image" Target="../media/image116.png"/><Relationship Id="rId66" Type="http://schemas.openxmlformats.org/officeDocument/2006/relationships/image" Target="../media/image137.jpeg"/><Relationship Id="rId87" Type="http://schemas.openxmlformats.org/officeDocument/2006/relationships/image" Target="../media/image157.png"/><Relationship Id="rId61" Type="http://schemas.openxmlformats.org/officeDocument/2006/relationships/image" Target="../media/image132.png"/><Relationship Id="rId82" Type="http://schemas.openxmlformats.org/officeDocument/2006/relationships/image" Target="../media/image153.png"/><Relationship Id="rId19" Type="http://schemas.openxmlformats.org/officeDocument/2006/relationships/image" Target="../media/image90.jpg"/><Relationship Id="rId14" Type="http://schemas.openxmlformats.org/officeDocument/2006/relationships/image" Target="../media/image85.png"/><Relationship Id="rId30" Type="http://schemas.openxmlformats.org/officeDocument/2006/relationships/image" Target="../media/image101.jpeg"/><Relationship Id="rId35" Type="http://schemas.openxmlformats.org/officeDocument/2006/relationships/image" Target="../media/image106.png"/><Relationship Id="rId56" Type="http://schemas.openxmlformats.org/officeDocument/2006/relationships/image" Target="../media/image127.jpeg"/><Relationship Id="rId77" Type="http://schemas.openxmlformats.org/officeDocument/2006/relationships/image" Target="../media/image148.png"/><Relationship Id="rId100" Type="http://schemas.openxmlformats.org/officeDocument/2006/relationships/image" Target="../media/image170.jpeg"/><Relationship Id="rId105" Type="http://schemas.openxmlformats.org/officeDocument/2006/relationships/image" Target="../media/image175.png"/><Relationship Id="rId8" Type="http://schemas.openxmlformats.org/officeDocument/2006/relationships/image" Target="../media/image79.jpg"/><Relationship Id="rId51" Type="http://schemas.openxmlformats.org/officeDocument/2006/relationships/image" Target="../media/image122.png"/><Relationship Id="rId72" Type="http://schemas.openxmlformats.org/officeDocument/2006/relationships/image" Target="../media/image143.jpg"/><Relationship Id="rId93" Type="http://schemas.openxmlformats.org/officeDocument/2006/relationships/image" Target="../media/image163.png"/><Relationship Id="rId98" Type="http://schemas.openxmlformats.org/officeDocument/2006/relationships/image" Target="../media/image168.png"/><Relationship Id="rId3" Type="http://schemas.openxmlformats.org/officeDocument/2006/relationships/image" Target="../media/image74.png"/><Relationship Id="rId25" Type="http://schemas.openxmlformats.org/officeDocument/2006/relationships/image" Target="../media/image96.png"/><Relationship Id="rId46" Type="http://schemas.openxmlformats.org/officeDocument/2006/relationships/image" Target="../media/image117.png"/><Relationship Id="rId67" Type="http://schemas.openxmlformats.org/officeDocument/2006/relationships/image" Target="../media/image13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hyperlink" Target="https://helpcenter.veeam.com/docs/backup/explorers/vesql_rest_scenario_3_trans.html?ver=95" TargetMode="External"/><Relationship Id="rId7" Type="http://schemas.openxmlformats.org/officeDocument/2006/relationships/image" Target="../media/image182.png"/><Relationship Id="rId2" Type="http://schemas.openxmlformats.org/officeDocument/2006/relationships/hyperlink" Target="https://helpcenter.veeam.com/docs/backup/explorers/vesql_rest_scenario_2_pt_time.html?ver=95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emf"/><Relationship Id="rId5" Type="http://schemas.openxmlformats.org/officeDocument/2006/relationships/image" Target="../media/image61.emf"/><Relationship Id="rId10" Type="http://schemas.openxmlformats.org/officeDocument/2006/relationships/image" Target="../media/image185.emf"/><Relationship Id="rId4" Type="http://schemas.openxmlformats.org/officeDocument/2006/relationships/image" Target="../media/image180.emf"/><Relationship Id="rId9" Type="http://schemas.openxmlformats.org/officeDocument/2006/relationships/image" Target="../media/image184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jpeg"/><Relationship Id="rId18" Type="http://schemas.openxmlformats.org/officeDocument/2006/relationships/image" Target="../media/image197.png"/><Relationship Id="rId3" Type="http://schemas.openxmlformats.org/officeDocument/2006/relationships/tags" Target="../tags/tag3.xml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tags" Target="../tags/tag2.xml"/><Relationship Id="rId16" Type="http://schemas.openxmlformats.org/officeDocument/2006/relationships/image" Target="../media/image195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190.png"/><Relationship Id="rId5" Type="http://schemas.openxmlformats.org/officeDocument/2006/relationships/tags" Target="../tags/tag5.xml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tags" Target="../tags/tag4.xml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7" Type="http://schemas.openxmlformats.org/officeDocument/2006/relationships/image" Target="../media/image197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emf"/><Relationship Id="rId5" Type="http://schemas.openxmlformats.org/officeDocument/2006/relationships/image" Target="../media/image181.emf"/><Relationship Id="rId4" Type="http://schemas.openxmlformats.org/officeDocument/2006/relationships/image" Target="../media/image1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backup/explorers/vesql_restore_schema.html?ver=95" TargetMode="External"/><Relationship Id="rId7" Type="http://schemas.openxmlformats.org/officeDocument/2006/relationships/image" Target="../media/image204.png"/><Relationship Id="rId2" Type="http://schemas.openxmlformats.org/officeDocument/2006/relationships/hyperlink" Target="https://helpcenter.veeam.com/docs/backup/explorers/vesql_rest_scenario_3_trans.html?ver=95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hyperlink" Target="https://helpcenter.veeam.com/docs/backup/explorers/vesql_rest_scenario_2_pt_time.html?ver=9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backup/explorers/veo_rest_scenario_2_pt_time.html?ver=95" TargetMode="External"/><Relationship Id="rId2" Type="http://schemas.openxmlformats.org/officeDocument/2006/relationships/hyperlink" Target="https://helpcenter.veeam.com/docs/backup/explorers/veo_restore_one.html?ver=95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hyperlink" Target="https://helpcenter.veeam.com/docs/backup/explorers/veo_rest_scenario_3_trans.html?ver=95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one/reporter/about.html?ver=95" TargetMode="External"/><Relationship Id="rId7" Type="http://schemas.openxmlformats.org/officeDocument/2006/relationships/image" Target="../media/image221.png"/><Relationship Id="rId2" Type="http://schemas.openxmlformats.org/officeDocument/2006/relationships/hyperlink" Target="https://helpcenter.veeam.com/docs/one/monitor/about.html?ver=95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svg"/><Relationship Id="rId7" Type="http://schemas.openxmlformats.org/officeDocument/2006/relationships/image" Target="../media/image227.svg"/><Relationship Id="rId12" Type="http://schemas.openxmlformats.org/officeDocument/2006/relationships/image" Target="../media/image232.emf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225.sv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svg"/><Relationship Id="rId14" Type="http://schemas.openxmlformats.org/officeDocument/2006/relationships/image" Target="../media/image2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jpg"/><Relationship Id="rId3" Type="http://schemas.openxmlformats.org/officeDocument/2006/relationships/image" Target="../media/image242.jpg"/><Relationship Id="rId7" Type="http://schemas.openxmlformats.org/officeDocument/2006/relationships/image" Target="../media/image246.jp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5.png"/><Relationship Id="rId5" Type="http://schemas.openxmlformats.org/officeDocument/2006/relationships/image" Target="../media/image244.jpg"/><Relationship Id="rId10" Type="http://schemas.openxmlformats.org/officeDocument/2006/relationships/image" Target="../media/image249.png"/><Relationship Id="rId4" Type="http://schemas.openxmlformats.org/officeDocument/2006/relationships/image" Target="../media/image243.jpg"/><Relationship Id="rId9" Type="http://schemas.openxmlformats.org/officeDocument/2006/relationships/image" Target="../media/image2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257.png"/><Relationship Id="rId7" Type="http://schemas.openxmlformats.org/officeDocument/2006/relationships/image" Target="../media/image181.emf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emf"/><Relationship Id="rId11" Type="http://schemas.openxmlformats.org/officeDocument/2006/relationships/image" Target="../media/image184.emf"/><Relationship Id="rId5" Type="http://schemas.openxmlformats.org/officeDocument/2006/relationships/image" Target="../media/image180.emf"/><Relationship Id="rId10" Type="http://schemas.openxmlformats.org/officeDocument/2006/relationships/image" Target="../media/image183.png"/><Relationship Id="rId4" Type="http://schemas.openxmlformats.org/officeDocument/2006/relationships/image" Target="../media/image258.png"/><Relationship Id="rId9" Type="http://schemas.openxmlformats.org/officeDocument/2006/relationships/image" Target="../media/image2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263.png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2.emf"/><Relationship Id="rId5" Type="http://schemas.openxmlformats.org/officeDocument/2006/relationships/image" Target="../media/image261.png"/><Relationship Id="rId4" Type="http://schemas.openxmlformats.org/officeDocument/2006/relationships/image" Target="../media/image2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emf"/><Relationship Id="rId9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1.png"/><Relationship Id="rId7" Type="http://schemas.openxmlformats.org/officeDocument/2006/relationships/image" Target="../media/image274.png"/><Relationship Id="rId2" Type="http://schemas.openxmlformats.org/officeDocument/2006/relationships/image" Target="../media/image27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3.png"/><Relationship Id="rId5" Type="http://schemas.openxmlformats.org/officeDocument/2006/relationships/image" Target="../media/image266.emf"/><Relationship Id="rId4" Type="http://schemas.openxmlformats.org/officeDocument/2006/relationships/image" Target="../media/image272.png"/><Relationship Id="rId9" Type="http://schemas.openxmlformats.org/officeDocument/2006/relationships/image" Target="../media/image26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13" Type="http://schemas.openxmlformats.org/officeDocument/2006/relationships/image" Target="../media/image282.svg"/><Relationship Id="rId18" Type="http://schemas.openxmlformats.org/officeDocument/2006/relationships/image" Target="../media/image36.png"/><Relationship Id="rId3" Type="http://schemas.openxmlformats.org/officeDocument/2006/relationships/image" Target="../media/image271.png"/><Relationship Id="rId7" Type="http://schemas.openxmlformats.org/officeDocument/2006/relationships/image" Target="../media/image276.png"/><Relationship Id="rId12" Type="http://schemas.openxmlformats.org/officeDocument/2006/relationships/image" Target="../media/image281.png"/><Relationship Id="rId17" Type="http://schemas.openxmlformats.org/officeDocument/2006/relationships/image" Target="../media/image274.png"/><Relationship Id="rId2" Type="http://schemas.openxmlformats.org/officeDocument/2006/relationships/image" Target="../media/image270.emf"/><Relationship Id="rId16" Type="http://schemas.openxmlformats.org/officeDocument/2006/relationships/image" Target="../media/image2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6.emf"/><Relationship Id="rId11" Type="http://schemas.openxmlformats.org/officeDocument/2006/relationships/image" Target="../media/image280.emf"/><Relationship Id="rId5" Type="http://schemas.openxmlformats.org/officeDocument/2006/relationships/image" Target="../media/image269.png"/><Relationship Id="rId15" Type="http://schemas.openxmlformats.org/officeDocument/2006/relationships/image" Target="../media/image272.png"/><Relationship Id="rId10" Type="http://schemas.openxmlformats.org/officeDocument/2006/relationships/image" Target="../media/image279.png"/><Relationship Id="rId4" Type="http://schemas.openxmlformats.org/officeDocument/2006/relationships/image" Target="../media/image275.png"/><Relationship Id="rId9" Type="http://schemas.openxmlformats.org/officeDocument/2006/relationships/image" Target="../media/image278.png"/><Relationship Id="rId14" Type="http://schemas.openxmlformats.org/officeDocument/2006/relationships/image" Target="../media/image283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jpeg"/><Relationship Id="rId3" Type="http://schemas.openxmlformats.org/officeDocument/2006/relationships/image" Target="../media/image269.png"/><Relationship Id="rId7" Type="http://schemas.openxmlformats.org/officeDocument/2006/relationships/image" Target="../media/image285.emf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emf"/><Relationship Id="rId11" Type="http://schemas.openxmlformats.org/officeDocument/2006/relationships/image" Target="../media/image289.png"/><Relationship Id="rId5" Type="http://schemas.openxmlformats.org/officeDocument/2006/relationships/image" Target="../media/image61.emf"/><Relationship Id="rId10" Type="http://schemas.openxmlformats.org/officeDocument/2006/relationships/image" Target="../media/image288.png"/><Relationship Id="rId4" Type="http://schemas.openxmlformats.org/officeDocument/2006/relationships/image" Target="../media/image180.emf"/><Relationship Id="rId9" Type="http://schemas.openxmlformats.org/officeDocument/2006/relationships/image" Target="../media/image28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image" Target="../media/image61.emf"/><Relationship Id="rId7" Type="http://schemas.openxmlformats.org/officeDocument/2006/relationships/image" Target="../media/image287.png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5.emf"/><Relationship Id="rId5" Type="http://schemas.openxmlformats.org/officeDocument/2006/relationships/image" Target="../media/image286.jpeg"/><Relationship Id="rId4" Type="http://schemas.openxmlformats.org/officeDocument/2006/relationships/image" Target="../media/image181.emf"/><Relationship Id="rId9" Type="http://schemas.openxmlformats.org/officeDocument/2006/relationships/image" Target="../media/image28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svg"/><Relationship Id="rId3" Type="http://schemas.openxmlformats.org/officeDocument/2006/relationships/image" Target="../media/image61.emf"/><Relationship Id="rId7" Type="http://schemas.openxmlformats.org/officeDocument/2006/relationships/image" Target="../media/image291.png"/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0.jpeg"/><Relationship Id="rId5" Type="http://schemas.openxmlformats.org/officeDocument/2006/relationships/image" Target="../media/image286.jpeg"/><Relationship Id="rId10" Type="http://schemas.openxmlformats.org/officeDocument/2006/relationships/image" Target="../media/image294.svg"/><Relationship Id="rId4" Type="http://schemas.openxmlformats.org/officeDocument/2006/relationships/image" Target="../media/image181.emf"/><Relationship Id="rId9" Type="http://schemas.openxmlformats.org/officeDocument/2006/relationships/image" Target="../media/image29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69.png"/><Relationship Id="rId7" Type="http://schemas.openxmlformats.org/officeDocument/2006/relationships/image" Target="../media/image29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6.png"/><Relationship Id="rId11" Type="http://schemas.openxmlformats.org/officeDocument/2006/relationships/image" Target="../media/image300.png"/><Relationship Id="rId5" Type="http://schemas.openxmlformats.org/officeDocument/2006/relationships/image" Target="../media/image295.png"/><Relationship Id="rId10" Type="http://schemas.openxmlformats.org/officeDocument/2006/relationships/image" Target="../media/image36.png"/><Relationship Id="rId4" Type="http://schemas.openxmlformats.org/officeDocument/2006/relationships/image" Target="../media/image268.png"/><Relationship Id="rId9" Type="http://schemas.openxmlformats.org/officeDocument/2006/relationships/image" Target="../media/image29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7" Type="http://schemas.openxmlformats.org/officeDocument/2006/relationships/image" Target="../media/image61.emf"/><Relationship Id="rId2" Type="http://schemas.openxmlformats.org/officeDocument/2006/relationships/image" Target="../media/image27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1.emf"/><Relationship Id="rId5" Type="http://schemas.openxmlformats.org/officeDocument/2006/relationships/image" Target="../media/image302.png"/><Relationship Id="rId4" Type="http://schemas.openxmlformats.org/officeDocument/2006/relationships/image" Target="../media/image266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1.tiff"/><Relationship Id="rId18" Type="http://schemas.openxmlformats.org/officeDocument/2006/relationships/image" Target="../media/image314.png"/><Relationship Id="rId3" Type="http://schemas.openxmlformats.org/officeDocument/2006/relationships/image" Target="../media/image61.emf"/><Relationship Id="rId7" Type="http://schemas.openxmlformats.org/officeDocument/2006/relationships/image" Target="../media/image305.png"/><Relationship Id="rId12" Type="http://schemas.openxmlformats.org/officeDocument/2006/relationships/image" Target="../media/image310.png"/><Relationship Id="rId17" Type="http://schemas.microsoft.com/office/2007/relationships/hdphoto" Target="../media/hdphoto10.wdp"/><Relationship Id="rId2" Type="http://schemas.openxmlformats.org/officeDocument/2006/relationships/image" Target="../media/image180.emf"/><Relationship Id="rId16" Type="http://schemas.openxmlformats.org/officeDocument/2006/relationships/image" Target="../media/image313.png"/><Relationship Id="rId20" Type="http://schemas.openxmlformats.org/officeDocument/2006/relationships/image" Target="../media/image31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62.emf"/><Relationship Id="rId15" Type="http://schemas.openxmlformats.org/officeDocument/2006/relationships/image" Target="../media/image181.emf"/><Relationship Id="rId10" Type="http://schemas.openxmlformats.org/officeDocument/2006/relationships/image" Target="../media/image308.png"/><Relationship Id="rId19" Type="http://schemas.microsoft.com/office/2007/relationships/hdphoto" Target="../media/hdphoto11.wdp"/><Relationship Id="rId4" Type="http://schemas.openxmlformats.org/officeDocument/2006/relationships/image" Target="../media/image303.png"/><Relationship Id="rId9" Type="http://schemas.openxmlformats.org/officeDocument/2006/relationships/image" Target="../media/image307.png"/><Relationship Id="rId14" Type="http://schemas.openxmlformats.org/officeDocument/2006/relationships/image" Target="../media/image3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jpeg"/><Relationship Id="rId3" Type="http://schemas.openxmlformats.org/officeDocument/2006/relationships/tags" Target="../tags/tag8.xml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tags" Target="../tags/tag7.xml"/><Relationship Id="rId16" Type="http://schemas.openxmlformats.org/officeDocument/2006/relationships/image" Target="../media/image195.png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190.png"/><Relationship Id="rId5" Type="http://schemas.openxmlformats.org/officeDocument/2006/relationships/tags" Target="../tags/tag10.xml"/><Relationship Id="rId15" Type="http://schemas.openxmlformats.org/officeDocument/2006/relationships/image" Target="../media/image194.png"/><Relationship Id="rId10" Type="http://schemas.openxmlformats.org/officeDocument/2006/relationships/image" Target="../media/image189.png"/><Relationship Id="rId4" Type="http://schemas.openxmlformats.org/officeDocument/2006/relationships/tags" Target="../tags/tag9.xml"/><Relationship Id="rId9" Type="http://schemas.openxmlformats.org/officeDocument/2006/relationships/image" Target="../media/image188.png"/><Relationship Id="rId14" Type="http://schemas.openxmlformats.org/officeDocument/2006/relationships/image" Target="../media/image19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25.png"/><Relationship Id="rId3" Type="http://schemas.openxmlformats.org/officeDocument/2006/relationships/image" Target="../media/image317.svg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9.png"/><Relationship Id="rId11" Type="http://schemas.openxmlformats.org/officeDocument/2006/relationships/image" Target="../media/image323.svg"/><Relationship Id="rId5" Type="http://schemas.openxmlformats.org/officeDocument/2006/relationships/image" Target="../media/image29.png"/><Relationship Id="rId10" Type="http://schemas.openxmlformats.org/officeDocument/2006/relationships/image" Target="../media/image322.png"/><Relationship Id="rId4" Type="http://schemas.openxmlformats.org/officeDocument/2006/relationships/image" Target="../media/image318.png"/><Relationship Id="rId9" Type="http://schemas.openxmlformats.org/officeDocument/2006/relationships/image" Target="../media/image3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59.png"/><Relationship Id="rId3" Type="http://schemas.openxmlformats.org/officeDocument/2006/relationships/image" Target="../media/image327.png"/><Relationship Id="rId7" Type="http://schemas.openxmlformats.org/officeDocument/2006/relationships/image" Target="../media/image329.png"/><Relationship Id="rId12" Type="http://schemas.openxmlformats.org/officeDocument/2006/relationships/image" Target="../media/image334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11" Type="http://schemas.openxmlformats.org/officeDocument/2006/relationships/image" Target="../media/image333.png"/><Relationship Id="rId5" Type="http://schemas.openxmlformats.org/officeDocument/2006/relationships/image" Target="../media/image328.png"/><Relationship Id="rId10" Type="http://schemas.openxmlformats.org/officeDocument/2006/relationships/image" Target="../media/image332.png"/><Relationship Id="rId4" Type="http://schemas.openxmlformats.org/officeDocument/2006/relationships/image" Target="../media/image266.emf"/><Relationship Id="rId9" Type="http://schemas.openxmlformats.org/officeDocument/2006/relationships/image" Target="../media/image331.png"/><Relationship Id="rId14" Type="http://schemas.openxmlformats.org/officeDocument/2006/relationships/image" Target="../media/image3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178.pn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3652786-D92F-4E85-A2A2-D6198279BF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빔</a:t>
            </a:r>
            <a:r>
              <a:rPr lang="en-US" altLang="ko-KR" dirty="0"/>
              <a:t> </a:t>
            </a:r>
            <a:r>
              <a:rPr lang="ko-KR" altLang="en-US" dirty="0"/>
              <a:t>소프트웨어 표준 제안서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9CF4B3-575C-4EF3-A942-2E9C61E60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en-US" altLang="ko-KR" dirty="0"/>
              <a:t>Sales.Korea@veeam.com  2020.03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42C45B-B2C8-4FBD-8F3A-E2CB84EE10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Veeam </a:t>
            </a:r>
            <a:r>
              <a:rPr lang="ko-KR" altLang="ko-KR" dirty="0" err="1"/>
              <a:t>Availability</a:t>
            </a:r>
            <a:r>
              <a:rPr lang="ko-KR" altLang="ko-KR" dirty="0"/>
              <a:t> </a:t>
            </a:r>
            <a:r>
              <a:rPr lang="ko-KR" altLang="ko-KR" dirty="0" err="1"/>
              <a:t>Suite</a:t>
            </a:r>
            <a:r>
              <a:rPr lang="ko-KR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612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4E2E6-DC87-4A47-8610-9E57223A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37B85-E631-4451-911B-DAD4AF926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6" name="양쪽 모서리가 둥근 사각형 65">
            <a:extLst>
              <a:ext uri="{FF2B5EF4-FFF2-40B4-BE49-F238E27FC236}">
                <a16:creationId xmlns:a16="http://schemas.microsoft.com/office/drawing/2014/main" id="{FEA04297-15C3-4137-83CE-0EB799EA140C}"/>
              </a:ext>
            </a:extLst>
          </p:cNvPr>
          <p:cNvSpPr/>
          <p:nvPr/>
        </p:nvSpPr>
        <p:spPr>
          <a:xfrm>
            <a:off x="1914054" y="1624530"/>
            <a:ext cx="7714116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lvl="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신속한 백업</a:t>
            </a:r>
            <a:r>
              <a:rPr lang="en-US" altLang="ko-KR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/</a:t>
            </a: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</a:rPr>
              <a:t>복구 및 비즈니스 연속성 확보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A9633C-7684-477D-B6E7-BBB0A212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0" y="1120679"/>
            <a:ext cx="1440000" cy="85723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6888172-CA9E-4ED0-BFBF-1AB9E84024B3}"/>
              </a:ext>
            </a:extLst>
          </p:cNvPr>
          <p:cNvGrpSpPr/>
          <p:nvPr/>
        </p:nvGrpSpPr>
        <p:grpSpPr>
          <a:xfrm>
            <a:off x="1524583" y="1455031"/>
            <a:ext cx="720000" cy="720000"/>
            <a:chOff x="-1752340" y="684000"/>
            <a:chExt cx="720000" cy="72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F162C1F-A367-4045-844C-7699355143D1}"/>
                </a:ext>
              </a:extLst>
            </p:cNvPr>
            <p:cNvSpPr/>
            <p:nvPr/>
          </p:nvSpPr>
          <p:spPr>
            <a:xfrm>
              <a:off x="-1752340" y="684000"/>
              <a:ext cx="720000" cy="720000"/>
            </a:xfrm>
            <a:prstGeom prst="ellipse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</a:rPr>
                <a:t>전략</a:t>
              </a:r>
              <a:r>
                <a:rPr lang="ko-KR" altLang="en-US" sz="1100" dirty="0">
                  <a:solidFill>
                    <a:schemeClr val="tx1"/>
                  </a:solidFill>
                </a:rPr>
                <a:t>  </a:t>
              </a:r>
              <a:endParaRPr lang="en-US" altLang="ko-KR" sz="1100" dirty="0">
                <a:solidFill>
                  <a:schemeClr val="tx1"/>
                </a:solidFill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600" dirty="0">
                  <a:solidFill>
                    <a:schemeClr val="bg1"/>
                  </a:solidFill>
                </a:rPr>
                <a:t>02</a:t>
              </a:r>
              <a:endParaRPr lang="ko-KR" altLang="en-US" sz="16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23B11E59-13DF-4D24-BDE0-ADBF7FF56A76}"/>
                </a:ext>
              </a:extLst>
            </p:cNvPr>
            <p:cNvCxnSpPr/>
            <p:nvPr/>
          </p:nvCxnSpPr>
          <p:spPr>
            <a:xfrm>
              <a:off x="-1598926" y="1016934"/>
              <a:ext cx="41317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양쪽 모서리가 둥근 사각형 84">
            <a:extLst>
              <a:ext uri="{FF2B5EF4-FFF2-40B4-BE49-F238E27FC236}">
                <a16:creationId xmlns:a16="http://schemas.microsoft.com/office/drawing/2014/main" id="{5AEC3553-D1B8-4393-A90E-198E3D89DBE0}"/>
              </a:ext>
            </a:extLst>
          </p:cNvPr>
          <p:cNvSpPr/>
          <p:nvPr/>
        </p:nvSpPr>
        <p:spPr>
          <a:xfrm>
            <a:off x="5081834" y="2228977"/>
            <a:ext cx="4465214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2" name="양쪽 모서리가 둥근 사각형 81">
            <a:extLst>
              <a:ext uri="{FF2B5EF4-FFF2-40B4-BE49-F238E27FC236}">
                <a16:creationId xmlns:a16="http://schemas.microsoft.com/office/drawing/2014/main" id="{3DF3BF30-3008-4014-B231-EC9B2699F78B}"/>
              </a:ext>
            </a:extLst>
          </p:cNvPr>
          <p:cNvSpPr/>
          <p:nvPr/>
        </p:nvSpPr>
        <p:spPr>
          <a:xfrm>
            <a:off x="346746" y="2228977"/>
            <a:ext cx="4496675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3" name="양쪽 모서리가 둥근 사각형 85">
            <a:extLst>
              <a:ext uri="{FF2B5EF4-FFF2-40B4-BE49-F238E27FC236}">
                <a16:creationId xmlns:a16="http://schemas.microsoft.com/office/drawing/2014/main" id="{070EE677-CB11-4090-B31D-F3F722C35D51}"/>
              </a:ext>
            </a:extLst>
          </p:cNvPr>
          <p:cNvSpPr/>
          <p:nvPr/>
        </p:nvSpPr>
        <p:spPr>
          <a:xfrm>
            <a:off x="5088490" y="2234854"/>
            <a:ext cx="4458558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lvl="0" algn="ctr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단계</a:t>
            </a:r>
            <a:r>
              <a:rPr lang="en-US" altLang="ko-KR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 6. </a:t>
            </a: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비즈니스 연속성 및 안정성 확보</a:t>
            </a:r>
          </a:p>
        </p:txBody>
      </p:sp>
      <p:sp>
        <p:nvSpPr>
          <p:cNvPr id="14" name="Text Box 56">
            <a:extLst>
              <a:ext uri="{FF2B5EF4-FFF2-40B4-BE49-F238E27FC236}">
                <a16:creationId xmlns:a16="http://schemas.microsoft.com/office/drawing/2014/main" id="{9F5D752F-7C47-48FD-AB3A-1C89A564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596" y="2639693"/>
            <a:ext cx="268019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defTabSz="995690" fontAlgn="t" latinLnBrk="0">
              <a:spcBef>
                <a:spcPct val="0"/>
              </a:spcBef>
              <a:spcAft>
                <a:spcPts val="200"/>
              </a:spcAft>
              <a:defRPr kumimoji="1" sz="12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defRPr>
            </a:lvl1pPr>
            <a:lvl2pPr marL="10287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2pPr>
            <a:lvl3pPr marL="16764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3pPr>
            <a:lvl4pPr marL="23241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4pPr>
            <a:lvl5pPr marL="29718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9pPr>
          </a:lstStyle>
          <a:p>
            <a:r>
              <a:rPr lang="ko-KR" altLang="en-US" dirty="0"/>
              <a:t>업계 선두 </a:t>
            </a:r>
            <a:r>
              <a:rPr lang="en-US" altLang="ko-KR" dirty="0"/>
              <a:t>Veeam</a:t>
            </a:r>
            <a:r>
              <a:rPr lang="ko-KR" altLang="en-US" dirty="0"/>
              <a:t>의 최신 기술 적용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618CA19-CB33-43DF-A52C-33E71A893085}"/>
              </a:ext>
            </a:extLst>
          </p:cNvPr>
          <p:cNvCxnSpPr>
            <a:cxnSpLocks/>
          </p:cNvCxnSpPr>
          <p:nvPr/>
        </p:nvCxnSpPr>
        <p:spPr>
          <a:xfrm>
            <a:off x="5155337" y="2899015"/>
            <a:ext cx="4317247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6" name="Text Box 56">
            <a:extLst>
              <a:ext uri="{FF2B5EF4-FFF2-40B4-BE49-F238E27FC236}">
                <a16:creationId xmlns:a16="http://schemas.microsoft.com/office/drawing/2014/main" id="{BB0273DF-6EB6-4240-ABCD-8EB4C1545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672" y="2991572"/>
            <a:ext cx="40919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defTabSz="995690" fontAlgn="t" latinLnBrk="0">
              <a:spcBef>
                <a:spcPct val="0"/>
              </a:spcBef>
              <a:spcAft>
                <a:spcPts val="200"/>
              </a:spcAft>
              <a:defRPr kumimoji="1" sz="12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defRPr>
            </a:lvl1pPr>
            <a:lvl2pPr marL="10287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2pPr>
            <a:lvl3pPr marL="16764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3pPr>
            <a:lvl4pPr marL="23241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4pPr>
            <a:lvl5pPr marL="29718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9pPr>
          </a:lstStyle>
          <a:p>
            <a:r>
              <a:rPr lang="ko-KR" altLang="en-US" dirty="0"/>
              <a:t>즉시 복구</a:t>
            </a:r>
            <a:r>
              <a:rPr lang="en-US" altLang="ko-KR" dirty="0"/>
              <a:t>, DB</a:t>
            </a:r>
            <a:r>
              <a:rPr lang="ko-KR" altLang="en-US" dirty="0"/>
              <a:t> 시점 복구</a:t>
            </a:r>
            <a:r>
              <a:rPr lang="en-US" altLang="ko-KR" dirty="0"/>
              <a:t>, </a:t>
            </a:r>
            <a:r>
              <a:rPr lang="ko-KR" altLang="en-US" dirty="0"/>
              <a:t>백업 검증 및 테스트</a:t>
            </a:r>
            <a:r>
              <a:rPr lang="en-US" altLang="ko-KR" dirty="0"/>
              <a:t>, </a:t>
            </a:r>
            <a:r>
              <a:rPr lang="ko-KR" altLang="en-US" dirty="0"/>
              <a:t>모니터링 및 중앙관리</a:t>
            </a:r>
          </a:p>
        </p:txBody>
      </p:sp>
      <p:sp>
        <p:nvSpPr>
          <p:cNvPr id="17" name="양쪽 모서리가 둥근 사각형 82">
            <a:extLst>
              <a:ext uri="{FF2B5EF4-FFF2-40B4-BE49-F238E27FC236}">
                <a16:creationId xmlns:a16="http://schemas.microsoft.com/office/drawing/2014/main" id="{5191CB28-5368-48E0-A693-BC298D84F052}"/>
              </a:ext>
            </a:extLst>
          </p:cNvPr>
          <p:cNvSpPr/>
          <p:nvPr/>
        </p:nvSpPr>
        <p:spPr>
          <a:xfrm>
            <a:off x="358951" y="2234854"/>
            <a:ext cx="4491125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lvl="0" algn="ctr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단계</a:t>
            </a:r>
            <a:r>
              <a:rPr lang="en-US" altLang="ko-KR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 5. 15</a:t>
            </a: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분 미만 </a:t>
            </a:r>
            <a:r>
              <a:rPr lang="en-US" altLang="ko-KR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RTPO™ </a:t>
            </a: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구현</a:t>
            </a:r>
          </a:p>
        </p:txBody>
      </p:sp>
      <p:sp>
        <p:nvSpPr>
          <p:cNvPr id="18" name="Text Box 56">
            <a:extLst>
              <a:ext uri="{FF2B5EF4-FFF2-40B4-BE49-F238E27FC236}">
                <a16:creationId xmlns:a16="http://schemas.microsoft.com/office/drawing/2014/main" id="{DB90DC67-8B41-4C32-B963-59376F43F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383" y="2639693"/>
            <a:ext cx="271002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defTabSz="995690" fontAlgn="t" latinLnBrk="0">
              <a:spcBef>
                <a:spcPct val="0"/>
              </a:spcBef>
              <a:spcAft>
                <a:spcPts val="200"/>
              </a:spcAft>
              <a:defRPr kumimoji="1" sz="12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defRPr>
            </a:lvl1pPr>
            <a:lvl2pPr marL="10287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2pPr>
            <a:lvl3pPr marL="16764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3pPr>
            <a:lvl4pPr marL="23241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4pPr>
            <a:lvl5pPr marL="29718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9pPr>
          </a:lstStyle>
          <a:p>
            <a:r>
              <a:rPr lang="ko-KR" altLang="en-US" dirty="0"/>
              <a:t>백업 데이터 즉시 사용</a:t>
            </a:r>
          </a:p>
        </p:txBody>
      </p:sp>
      <p:sp>
        <p:nvSpPr>
          <p:cNvPr id="19" name="Text Box 56">
            <a:extLst>
              <a:ext uri="{FF2B5EF4-FFF2-40B4-BE49-F238E27FC236}">
                <a16:creationId xmlns:a16="http://schemas.microsoft.com/office/drawing/2014/main" id="{2C6FC46E-96FA-451A-B973-5A4C75F49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99" y="2991572"/>
            <a:ext cx="41375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ctr" defTabSz="995690" fontAlgn="t" latinLnBrk="0">
              <a:spcBef>
                <a:spcPct val="0"/>
              </a:spcBef>
              <a:spcAft>
                <a:spcPts val="200"/>
              </a:spcAft>
              <a:defRPr kumimoji="1" sz="12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defRPr>
            </a:lvl1pPr>
            <a:lvl2pPr marL="10287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2pPr>
            <a:lvl3pPr marL="16764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3pPr>
            <a:lvl4pPr marL="23241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4pPr>
            <a:lvl5pPr marL="29718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9pPr>
          </a:lstStyle>
          <a:p>
            <a:r>
              <a:rPr lang="ko-KR" altLang="en-US" dirty="0"/>
              <a:t>가상화</a:t>
            </a:r>
            <a:r>
              <a:rPr lang="en-US" altLang="ko-KR" dirty="0"/>
              <a:t>/</a:t>
            </a:r>
            <a:r>
              <a:rPr lang="ko-KR" altLang="en-US" dirty="0"/>
              <a:t>물리 </a:t>
            </a:r>
            <a:r>
              <a:rPr lang="en-US" altLang="ko-KR" dirty="0"/>
              <a:t>OS </a:t>
            </a:r>
            <a:r>
              <a:rPr lang="ko-KR" altLang="en-US" dirty="0"/>
              <a:t>백업을 백업 서버의 </a:t>
            </a:r>
            <a:r>
              <a:rPr lang="en-US" altLang="ko-KR" dirty="0"/>
              <a:t>MS-Hyper-V</a:t>
            </a:r>
            <a:r>
              <a:rPr lang="ko-KR" altLang="en-US" dirty="0"/>
              <a:t> 또는 운영 </a:t>
            </a:r>
            <a:r>
              <a:rPr lang="en-US" altLang="ko-KR" dirty="0"/>
              <a:t>VMware</a:t>
            </a:r>
            <a:r>
              <a:rPr lang="ko-KR" altLang="en-US" dirty="0"/>
              <a:t>에 </a:t>
            </a:r>
            <a:r>
              <a:rPr lang="en-US" altLang="ko-KR" dirty="0"/>
              <a:t>15</a:t>
            </a:r>
            <a:r>
              <a:rPr lang="ko-KR" altLang="en-US" dirty="0"/>
              <a:t>분 이내 마운트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AE7954D-DCEA-41CC-A124-356CE7E0E8C9}"/>
              </a:ext>
            </a:extLst>
          </p:cNvPr>
          <p:cNvCxnSpPr>
            <a:cxnSpLocks/>
          </p:cNvCxnSpPr>
          <p:nvPr/>
        </p:nvCxnSpPr>
        <p:spPr>
          <a:xfrm>
            <a:off x="412731" y="2899015"/>
            <a:ext cx="4371221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DD1CA337-2A0C-4F5F-9828-4E650DF93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1" y="3528860"/>
            <a:ext cx="4239340" cy="2912747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FAF259D9-F5D2-45DC-8BED-DA243AF6D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39" y="3623576"/>
            <a:ext cx="2325881" cy="506628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8BC9E168-EC55-42B9-8661-C99E95ED1431}"/>
              </a:ext>
            </a:extLst>
          </p:cNvPr>
          <p:cNvGrpSpPr/>
          <p:nvPr/>
        </p:nvGrpSpPr>
        <p:grpSpPr>
          <a:xfrm>
            <a:off x="5518818" y="4154804"/>
            <a:ext cx="1080000" cy="1088504"/>
            <a:chOff x="68788" y="2064261"/>
            <a:chExt cx="1820764" cy="1868959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3CA7CFF-85CA-4322-97F4-F22ACE4C116D}"/>
                </a:ext>
              </a:extLst>
            </p:cNvPr>
            <p:cNvSpPr txBox="1"/>
            <p:nvPr/>
          </p:nvSpPr>
          <p:spPr>
            <a:xfrm>
              <a:off x="68788" y="3489321"/>
              <a:ext cx="1820764" cy="443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Tahoma"/>
                </a:rPr>
                <a:t>고속 복구</a:t>
              </a:r>
              <a:endParaRPr lang="en-US" sz="1200" dirty="0">
                <a:solidFill>
                  <a:srgbClr val="000000"/>
                </a:solidFill>
                <a:latin typeface="Tahoma"/>
              </a:endParaRPr>
            </a:p>
          </p:txBody>
        </p:sp>
        <p:pic>
          <p:nvPicPr>
            <p:cNvPr id="52" name="Picture 15">
              <a:extLst>
                <a:ext uri="{FF2B5EF4-FFF2-40B4-BE49-F238E27FC236}">
                  <a16:creationId xmlns:a16="http://schemas.microsoft.com/office/drawing/2014/main" id="{961CE0E8-B6D5-4036-845A-1F9E8D348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67" y="2064261"/>
              <a:ext cx="1733603" cy="173360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48AAC70-E4FA-41F7-98B7-73843C09781B}"/>
              </a:ext>
            </a:extLst>
          </p:cNvPr>
          <p:cNvGrpSpPr/>
          <p:nvPr/>
        </p:nvGrpSpPr>
        <p:grpSpPr>
          <a:xfrm>
            <a:off x="6886735" y="4202828"/>
            <a:ext cx="1080000" cy="1036063"/>
            <a:chOff x="2189777" y="2217157"/>
            <a:chExt cx="1498423" cy="18626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66F5EEC-1466-4F60-916E-33FF4260A987}"/>
                </a:ext>
              </a:extLst>
            </p:cNvPr>
            <p:cNvSpPr txBox="1"/>
            <p:nvPr/>
          </p:nvSpPr>
          <p:spPr>
            <a:xfrm>
              <a:off x="2355208" y="3482202"/>
              <a:ext cx="1235738" cy="597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Tahoma"/>
                </a:rPr>
                <a:t>데이터 </a:t>
              </a:r>
              <a:br>
                <a:rPr lang="en-US" altLang="ko-KR" sz="1200" b="1" dirty="0">
                  <a:solidFill>
                    <a:srgbClr val="000000"/>
                  </a:solidFill>
                  <a:latin typeface="Tahoma"/>
                </a:rPr>
              </a:br>
              <a:r>
                <a:rPr lang="ko-KR" altLang="en-US" sz="1200" b="1" dirty="0">
                  <a:solidFill>
                    <a:srgbClr val="000000"/>
                  </a:solidFill>
                  <a:latin typeface="Tahoma"/>
                </a:rPr>
                <a:t>손실 방지</a:t>
              </a:r>
              <a:endParaRPr lang="en-US" sz="1200" dirty="0">
                <a:solidFill>
                  <a:srgbClr val="000000"/>
                </a:solidFill>
                <a:latin typeface="Tahoma"/>
              </a:endParaRPr>
            </a:p>
          </p:txBody>
        </p:sp>
        <p:pic>
          <p:nvPicPr>
            <p:cNvPr id="55" name="Picture 16">
              <a:extLst>
                <a:ext uri="{FF2B5EF4-FFF2-40B4-BE49-F238E27FC236}">
                  <a16:creationId xmlns:a16="http://schemas.microsoft.com/office/drawing/2014/main" id="{4E6CF638-436A-4BAB-87BD-EB314BC98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777" y="2217157"/>
              <a:ext cx="1498423" cy="149842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0C6EE9A-672C-4B46-9F4E-04FA76370BBA}"/>
              </a:ext>
            </a:extLst>
          </p:cNvPr>
          <p:cNvGrpSpPr/>
          <p:nvPr/>
        </p:nvGrpSpPr>
        <p:grpSpPr>
          <a:xfrm>
            <a:off x="8181277" y="4181570"/>
            <a:ext cx="1057352" cy="1077565"/>
            <a:chOff x="3818964" y="2202897"/>
            <a:chExt cx="1704739" cy="1950644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E3EDE3-4A17-4020-8EE5-7D2E4E307B70}"/>
                </a:ext>
              </a:extLst>
            </p:cNvPr>
            <p:cNvSpPr txBox="1"/>
            <p:nvPr/>
          </p:nvSpPr>
          <p:spPr>
            <a:xfrm>
              <a:off x="3818964" y="3551821"/>
              <a:ext cx="1704739" cy="601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복구 </a:t>
              </a:r>
              <a:b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</a:b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검증성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pic>
          <p:nvPicPr>
            <p:cNvPr id="58" name="Picture 17">
              <a:extLst>
                <a:ext uri="{FF2B5EF4-FFF2-40B4-BE49-F238E27FC236}">
                  <a16:creationId xmlns:a16="http://schemas.microsoft.com/office/drawing/2014/main" id="{B425975A-D717-43C3-99F9-68880714A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24" y="2202897"/>
              <a:ext cx="1639540" cy="16395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80BD4926-1D34-4D62-AF56-D3D808A44A4E}"/>
              </a:ext>
            </a:extLst>
          </p:cNvPr>
          <p:cNvGrpSpPr/>
          <p:nvPr/>
        </p:nvGrpSpPr>
        <p:grpSpPr>
          <a:xfrm>
            <a:off x="6134597" y="5207386"/>
            <a:ext cx="1080000" cy="1065165"/>
            <a:chOff x="5517972" y="2202896"/>
            <a:chExt cx="1684981" cy="192161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55E1883-8F27-403B-B30A-BE9C4C420864}"/>
                </a:ext>
              </a:extLst>
            </p:cNvPr>
            <p:cNvSpPr txBox="1"/>
            <p:nvPr/>
          </p:nvSpPr>
          <p:spPr>
            <a:xfrm>
              <a:off x="5779693" y="3524848"/>
              <a:ext cx="1255459" cy="5996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데이터의 </a:t>
              </a:r>
              <a:b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</a:b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즉시 활용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pic>
          <p:nvPicPr>
            <p:cNvPr id="61" name="Picture 18">
              <a:extLst>
                <a:ext uri="{FF2B5EF4-FFF2-40B4-BE49-F238E27FC236}">
                  <a16:creationId xmlns:a16="http://schemas.microsoft.com/office/drawing/2014/main" id="{55F6ABFD-22B9-42AE-91A2-E83430386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972" y="2202896"/>
              <a:ext cx="1684981" cy="1624344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605ACA6-0DB9-4EA4-9EE9-C2445275A6B7}"/>
              </a:ext>
            </a:extLst>
          </p:cNvPr>
          <p:cNvGrpSpPr/>
          <p:nvPr/>
        </p:nvGrpSpPr>
        <p:grpSpPr>
          <a:xfrm>
            <a:off x="7629953" y="5138642"/>
            <a:ext cx="1080000" cy="1124698"/>
            <a:chOff x="7304664" y="2113148"/>
            <a:chExt cx="1803840" cy="211661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CD5049B-C732-41D8-A23D-2720DD6BB34C}"/>
                </a:ext>
              </a:extLst>
            </p:cNvPr>
            <p:cNvSpPr txBox="1"/>
            <p:nvPr/>
          </p:nvSpPr>
          <p:spPr>
            <a:xfrm>
              <a:off x="7609094" y="3604209"/>
              <a:ext cx="1258200" cy="625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완벽한</a:t>
              </a:r>
              <a:b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</a:b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가시성</a:t>
              </a:r>
              <a:endPara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pic>
          <p:nvPicPr>
            <p:cNvPr id="64" name="Picture 19">
              <a:extLst>
                <a:ext uri="{FF2B5EF4-FFF2-40B4-BE49-F238E27FC236}">
                  <a16:creationId xmlns:a16="http://schemas.microsoft.com/office/drawing/2014/main" id="{205EEB84-B88E-4112-91D0-2B9571C79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664" y="2113148"/>
              <a:ext cx="1803840" cy="180384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493126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733FA80-9BDA-4477-97F7-4E3A4FB0B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효율적인 유지관리를 위해 통합 유지보수 지원조직을 통한 서비스 체계를 구축합니다</a:t>
            </a:r>
            <a:r>
              <a:rPr lang="en-US" altLang="ko-KR" dirty="0"/>
              <a:t>. </a:t>
            </a:r>
            <a:r>
              <a:rPr lang="ko-KR" altLang="en-US" dirty="0"/>
              <a:t>이를 위해 분야별 전담 유지보수 지원조직을 구성하고 비상연락망을 구축함으로써 장애 발생을 사전에 예방함은 물론 장애 발생시 신속히 대처하여 납품된 제품을 안정적으로 운영하도록 지원합니다</a:t>
            </a:r>
            <a:r>
              <a:rPr lang="en-US" altLang="ko-KR" dirty="0"/>
              <a:t>.</a:t>
            </a:r>
          </a:p>
        </p:txBody>
      </p:sp>
      <p:sp>
        <p:nvSpPr>
          <p:cNvPr id="47" name="모서리가 둥근 직사각형 96">
            <a:extLst>
              <a:ext uri="{FF2B5EF4-FFF2-40B4-BE49-F238E27FC236}">
                <a16:creationId xmlns:a16="http://schemas.microsoft.com/office/drawing/2014/main" id="{AAAC7FFC-D412-41C0-AB15-03DAF63FD8BC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유지보수 수행 조직도</a:t>
            </a:r>
          </a:p>
        </p:txBody>
      </p:sp>
      <p:sp>
        <p:nvSpPr>
          <p:cNvPr id="48" name="모서리가 둥근 직사각형 96">
            <a:extLst>
              <a:ext uri="{FF2B5EF4-FFF2-40B4-BE49-F238E27FC236}">
                <a16:creationId xmlns:a16="http://schemas.microsoft.com/office/drawing/2014/main" id="{8F871B83-BCB8-4783-B67A-B3BFF90AB0D7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유지보수 조직 역할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5D268A-8467-404C-80C8-BCD82D909E81}"/>
              </a:ext>
            </a:extLst>
          </p:cNvPr>
          <p:cNvGrpSpPr/>
          <p:nvPr/>
        </p:nvGrpSpPr>
        <p:grpSpPr>
          <a:xfrm>
            <a:off x="371838" y="2277128"/>
            <a:ext cx="4280844" cy="4245969"/>
            <a:chOff x="371838" y="2312988"/>
            <a:chExt cx="4092212" cy="4068761"/>
          </a:xfrm>
        </p:grpSpPr>
        <p:sp>
          <p:nvSpPr>
            <p:cNvPr id="49" name="모서리가 둥근 직사각형 91">
              <a:extLst>
                <a:ext uri="{FF2B5EF4-FFF2-40B4-BE49-F238E27FC236}">
                  <a16:creationId xmlns:a16="http://schemas.microsoft.com/office/drawing/2014/main" id="{918DFADB-A229-495B-B2F6-B038664C6929}"/>
                </a:ext>
              </a:extLst>
            </p:cNvPr>
            <p:cNvSpPr/>
            <p:nvPr/>
          </p:nvSpPr>
          <p:spPr>
            <a:xfrm>
              <a:off x="371838" y="2312988"/>
              <a:ext cx="4092212" cy="4068761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1" i="0" u="none" strike="noStrike" kern="0" cap="none" spc="-6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0" name="모서리가 둥근 직사각형 24">
              <a:extLst>
                <a:ext uri="{FF2B5EF4-FFF2-40B4-BE49-F238E27FC236}">
                  <a16:creationId xmlns:a16="http://schemas.microsoft.com/office/drawing/2014/main" id="{AB917FF2-9843-411F-B1F3-71CD599945F1}"/>
                </a:ext>
              </a:extLst>
            </p:cNvPr>
            <p:cNvSpPr/>
            <p:nvPr/>
          </p:nvSpPr>
          <p:spPr bwMode="auto">
            <a:xfrm>
              <a:off x="433443" y="4427924"/>
              <a:ext cx="3969001" cy="1601382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lIns="35165" tIns="35165" rIns="35165" bIns="35165" anchor="ctr"/>
            <a:lstStyle/>
            <a:p>
              <a:pPr defTabSz="1043056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050" b="1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51" name="모서리가 둥근 직사각형 25">
              <a:extLst>
                <a:ext uri="{FF2B5EF4-FFF2-40B4-BE49-F238E27FC236}">
                  <a16:creationId xmlns:a16="http://schemas.microsoft.com/office/drawing/2014/main" id="{4BA498D5-ADB3-46B3-A859-211A2CED27E1}"/>
                </a:ext>
              </a:extLst>
            </p:cNvPr>
            <p:cNvSpPr/>
            <p:nvPr/>
          </p:nvSpPr>
          <p:spPr bwMode="auto">
            <a:xfrm>
              <a:off x="433443" y="2552814"/>
              <a:ext cx="3969001" cy="1417642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lIns="35165" tIns="35165" rIns="35165" bIns="35165" anchor="ctr"/>
            <a:lstStyle/>
            <a:p>
              <a:pPr defTabSz="1043056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3200" b="1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52" name="Rectangle 434" descr="chart">
              <a:extLst>
                <a:ext uri="{FF2B5EF4-FFF2-40B4-BE49-F238E27FC236}">
                  <a16:creationId xmlns:a16="http://schemas.microsoft.com/office/drawing/2014/main" id="{605F8E0A-7956-4122-BB2C-33E9E40A521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51650" y="3016153"/>
              <a:ext cx="1213955" cy="270212"/>
            </a:xfrm>
            <a:prstGeom prst="rect">
              <a:avLst/>
            </a:prstGeom>
            <a:solidFill>
              <a:srgbClr val="00B336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200" b="1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운영 </a:t>
              </a:r>
              <a:r>
                <a:rPr lang="en-US" altLang="ko-KR" sz="1200" b="1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PM</a:t>
              </a:r>
            </a:p>
          </p:txBody>
        </p:sp>
        <p:sp>
          <p:nvSpPr>
            <p:cNvPr id="53" name="Rectangle 418" descr="Open">
              <a:extLst>
                <a:ext uri="{FF2B5EF4-FFF2-40B4-BE49-F238E27FC236}">
                  <a16:creationId xmlns:a16="http://schemas.microsoft.com/office/drawing/2014/main" id="{CA3BEE00-55EC-4FF7-94B8-CF8CCDA1B37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93266" y="3662832"/>
              <a:ext cx="822940" cy="2480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50" b="1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스토리지 담당</a:t>
              </a:r>
            </a:p>
          </p:txBody>
        </p:sp>
        <p:sp>
          <p:nvSpPr>
            <p:cNvPr id="54" name="Rectangle 418" descr="Open">
              <a:extLst>
                <a:ext uri="{FF2B5EF4-FFF2-40B4-BE49-F238E27FC236}">
                  <a16:creationId xmlns:a16="http://schemas.microsoft.com/office/drawing/2014/main" id="{3D54F643-6A30-44DD-A3BB-A166AF6AC97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037437" y="3661825"/>
              <a:ext cx="822942" cy="2480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50" b="1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서버 담당</a:t>
              </a:r>
            </a:p>
          </p:txBody>
        </p:sp>
        <p:cxnSp>
          <p:nvCxnSpPr>
            <p:cNvPr id="55" name="꺾인 연결선 35">
              <a:extLst>
                <a:ext uri="{FF2B5EF4-FFF2-40B4-BE49-F238E27FC236}">
                  <a16:creationId xmlns:a16="http://schemas.microsoft.com/office/drawing/2014/main" id="{44C39765-DE54-41C6-8A99-3F4B1F56874C}"/>
                </a:ext>
              </a:extLst>
            </p:cNvPr>
            <p:cNvCxnSpPr>
              <a:stCxn id="53" idx="0"/>
              <a:endCxn id="57" idx="0"/>
            </p:cNvCxnSpPr>
            <p:nvPr/>
          </p:nvCxnSpPr>
          <p:spPr>
            <a:xfrm rot="5400000" flipH="1" flipV="1">
              <a:off x="2448402" y="2718159"/>
              <a:ext cx="1007" cy="1888341"/>
            </a:xfrm>
            <a:prstGeom prst="bentConnector3">
              <a:avLst>
                <a:gd name="adj1" fmla="val 19571891"/>
              </a:avLst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F2EAC94D-5931-4F46-9DAB-3DA36ABC8A0A}"/>
                </a:ext>
              </a:extLst>
            </p:cNvPr>
            <p:cNvCxnSpPr/>
            <p:nvPr/>
          </p:nvCxnSpPr>
          <p:spPr>
            <a:xfrm>
              <a:off x="2454558" y="3274902"/>
              <a:ext cx="0" cy="191948"/>
            </a:xfrm>
            <a:prstGeom prst="line">
              <a:avLst/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sp>
          <p:nvSpPr>
            <p:cNvPr id="57" name="Rectangle 418" descr="Open">
              <a:extLst>
                <a:ext uri="{FF2B5EF4-FFF2-40B4-BE49-F238E27FC236}">
                  <a16:creationId xmlns:a16="http://schemas.microsoft.com/office/drawing/2014/main" id="{687F92CB-81E3-4E19-9E42-E3620D4591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81608" y="3661825"/>
              <a:ext cx="822940" cy="2480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50" b="1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백업</a:t>
              </a:r>
              <a:r>
                <a:rPr lang="en-US" altLang="ko-KR" sz="1050" b="1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 </a:t>
              </a:r>
              <a:r>
                <a:rPr lang="ko-KR" altLang="en-US" sz="1050" b="1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담당</a:t>
              </a: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94949FD5-CE53-49AF-8AF7-F193A318D7BD}"/>
                </a:ext>
              </a:extLst>
            </p:cNvPr>
            <p:cNvGrpSpPr/>
            <p:nvPr/>
          </p:nvGrpSpPr>
          <p:grpSpPr>
            <a:xfrm>
              <a:off x="1079650" y="3867495"/>
              <a:ext cx="2647792" cy="697669"/>
              <a:chOff x="1154858" y="3631464"/>
              <a:chExt cx="2926059" cy="823536"/>
            </a:xfrm>
          </p:grpSpPr>
          <p:sp>
            <p:nvSpPr>
              <p:cNvPr id="59" name="TextBox 13">
                <a:extLst>
                  <a:ext uri="{FF2B5EF4-FFF2-40B4-BE49-F238E27FC236}">
                    <a16:creationId xmlns:a16="http://schemas.microsoft.com/office/drawing/2014/main" id="{B0433A6F-A744-4BEB-AF16-F99E4372927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4858" y="3895581"/>
                <a:ext cx="1208589" cy="305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9569" tIns="49785" rIns="99569" bIns="49785">
                <a:spAutoFit/>
              </a:bodyPr>
              <a:lstStyle/>
              <a:p>
                <a:pPr marL="0" marR="0" lvl="0" indent="0" defTabSz="104305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ea"/>
                    <a:cs typeface="Arial" pitchFamily="34" charset="0"/>
                  </a:rPr>
                  <a:t>유지보수 요청</a:t>
                </a:r>
              </a:p>
            </p:txBody>
          </p:sp>
          <p:sp>
            <p:nvSpPr>
              <p:cNvPr id="60" name="오른쪽 화살표 62">
                <a:extLst>
                  <a:ext uri="{FF2B5EF4-FFF2-40B4-BE49-F238E27FC236}">
                    <a16:creationId xmlns:a16="http://schemas.microsoft.com/office/drawing/2014/main" id="{EF1F1839-DEE1-490E-A13E-5A10642739FB}"/>
                  </a:ext>
                </a:extLst>
              </p:cNvPr>
              <p:cNvSpPr/>
              <p:nvPr/>
            </p:nvSpPr>
            <p:spPr bwMode="auto">
              <a:xfrm rot="5400000">
                <a:off x="2057746" y="3876009"/>
                <a:ext cx="659780" cy="170690"/>
              </a:xfrm>
              <a:prstGeom prst="rightArrow">
                <a:avLst/>
              </a:prstGeom>
              <a:gradFill>
                <a:gsLst>
                  <a:gs pos="23000">
                    <a:srgbClr val="32AAC8"/>
                  </a:gs>
                  <a:gs pos="77000">
                    <a:sysClr val="window" lastClr="FFFFFF">
                      <a:alpha val="0"/>
                    </a:sys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61" name="오른쪽 화살표 63">
                <a:extLst>
                  <a:ext uri="{FF2B5EF4-FFF2-40B4-BE49-F238E27FC236}">
                    <a16:creationId xmlns:a16="http://schemas.microsoft.com/office/drawing/2014/main" id="{F224939D-6501-4F0D-8C49-5A59BB51F6AB}"/>
                  </a:ext>
                </a:extLst>
              </p:cNvPr>
              <p:cNvSpPr/>
              <p:nvPr/>
            </p:nvSpPr>
            <p:spPr bwMode="auto">
              <a:xfrm rot="16200000" flipV="1">
                <a:off x="2421686" y="4039765"/>
                <a:ext cx="659780" cy="170690"/>
              </a:xfrm>
              <a:prstGeom prst="rightArrow">
                <a:avLst/>
              </a:prstGeom>
              <a:gradFill>
                <a:gsLst>
                  <a:gs pos="23000">
                    <a:srgbClr val="32AAC8"/>
                  </a:gs>
                  <a:gs pos="77000">
                    <a:sysClr val="window" lastClr="FFFFFF">
                      <a:alpha val="0"/>
                    </a:sys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62" name="TextBox 13">
                <a:extLst>
                  <a:ext uri="{FF2B5EF4-FFF2-40B4-BE49-F238E27FC236}">
                    <a16:creationId xmlns:a16="http://schemas.microsoft.com/office/drawing/2014/main" id="{73069C6F-365B-4EE7-9C8C-5FBFA824B10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2328" y="3895581"/>
                <a:ext cx="1208589" cy="305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9569" tIns="49785" rIns="99569" bIns="49785">
                <a:spAutoFit/>
              </a:bodyPr>
              <a:lstStyle/>
              <a:p>
                <a:pPr marL="0" marR="0" lvl="0" indent="0" defTabSz="1043056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ea"/>
                    <a:cs typeface="Arial" pitchFamily="34" charset="0"/>
                  </a:rPr>
                  <a:t>유지보수 지원</a:t>
                </a:r>
              </a:p>
            </p:txBody>
          </p: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1C4FAEFF-1FA8-4144-A313-CC45CE7E002F}"/>
                </a:ext>
              </a:extLst>
            </p:cNvPr>
            <p:cNvGrpSpPr/>
            <p:nvPr/>
          </p:nvGrpSpPr>
          <p:grpSpPr>
            <a:xfrm>
              <a:off x="621067" y="5115104"/>
              <a:ext cx="3664847" cy="812272"/>
              <a:chOff x="630729" y="5368162"/>
              <a:chExt cx="3664847" cy="743930"/>
            </a:xfrm>
          </p:grpSpPr>
          <p:sp>
            <p:nvSpPr>
              <p:cNvPr id="64" name="모서리가 둥근 직사각형 41">
                <a:extLst>
                  <a:ext uri="{FF2B5EF4-FFF2-40B4-BE49-F238E27FC236}">
                    <a16:creationId xmlns:a16="http://schemas.microsoft.com/office/drawing/2014/main" id="{8245F4E0-C4B9-4061-8ACE-46D4E681E048}"/>
                  </a:ext>
                </a:extLst>
              </p:cNvPr>
              <p:cNvSpPr/>
              <p:nvPr/>
            </p:nvSpPr>
            <p:spPr>
              <a:xfrm>
                <a:off x="945900" y="5523726"/>
                <a:ext cx="1190117" cy="17138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50" b="1" kern="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127000" algn="ctr" rotWithShape="0">
                        <a:prstClr val="black">
                          <a:alpha val="21000"/>
                        </a:prstClr>
                      </a:outerShdw>
                    </a:effectLst>
                    <a:latin typeface="+mn-ea"/>
                    <a:cs typeface="Arial" pitchFamily="34" charset="0"/>
                  </a:rPr>
                  <a:t>유지보수팀</a:t>
                </a:r>
              </a:p>
            </p:txBody>
          </p:sp>
          <p:sp>
            <p:nvSpPr>
              <p:cNvPr id="65" name="모서리가 둥근 직사각형 43">
                <a:extLst>
                  <a:ext uri="{FF2B5EF4-FFF2-40B4-BE49-F238E27FC236}">
                    <a16:creationId xmlns:a16="http://schemas.microsoft.com/office/drawing/2014/main" id="{75F0F24C-4D45-480F-97EA-F1B2EB432811}"/>
                  </a:ext>
                </a:extLst>
              </p:cNvPr>
              <p:cNvSpPr/>
              <p:nvPr/>
            </p:nvSpPr>
            <p:spPr>
              <a:xfrm>
                <a:off x="3105459" y="5523726"/>
                <a:ext cx="1190117" cy="17138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50" b="1" kern="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127000" algn="ctr" rotWithShape="0">
                        <a:prstClr val="black">
                          <a:alpha val="21000"/>
                        </a:prstClr>
                      </a:outerShdw>
                    </a:effectLst>
                    <a:latin typeface="+mn-ea"/>
                    <a:cs typeface="Arial" pitchFamily="34" charset="0"/>
                  </a:rPr>
                  <a:t>유지보수협력팀</a:t>
                </a:r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7472E9F4-D0C3-485E-88AE-DA03C818DC0E}"/>
                  </a:ext>
                </a:extLst>
              </p:cNvPr>
              <p:cNvSpPr/>
              <p:nvPr/>
            </p:nvSpPr>
            <p:spPr>
              <a:xfrm>
                <a:off x="630729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50" b="1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수행팀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C6B4BA8-6AC6-4268-A73A-BE0322F38A9B}"/>
                  </a:ext>
                </a:extLst>
              </p:cNvPr>
              <p:cNvSpPr/>
              <p:nvPr/>
            </p:nvSpPr>
            <p:spPr>
              <a:xfrm>
                <a:off x="1253532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en-US" altLang="ko-KR" sz="1050" b="1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Help Desk</a:t>
                </a:r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2B19431F-FB3E-478C-99C6-C7DC77C460EC}"/>
                  </a:ext>
                </a:extLst>
              </p:cNvPr>
              <p:cNvSpPr/>
              <p:nvPr/>
            </p:nvSpPr>
            <p:spPr>
              <a:xfrm>
                <a:off x="1872745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50" b="1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기술</a:t>
                </a:r>
                <a:r>
                  <a:rPr kumimoji="1" lang="en-US" altLang="ko-KR" sz="1050" b="1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/</a:t>
                </a:r>
                <a:r>
                  <a:rPr kumimoji="1" lang="ko-KR" altLang="en-US" sz="1050" b="1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교육 지원</a:t>
                </a:r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0EAA0F4D-C6FF-4589-8034-D88CAFC37EF8}"/>
                  </a:ext>
                </a:extLst>
              </p:cNvPr>
              <p:cNvSpPr/>
              <p:nvPr/>
            </p:nvSpPr>
            <p:spPr>
              <a:xfrm>
                <a:off x="3100669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en-US" altLang="ko-KR" sz="1050" b="1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HW</a:t>
                </a:r>
              </a:p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50" b="1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제조사</a:t>
                </a:r>
              </a:p>
            </p:txBody>
          </p:sp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A7F0BEDC-7F74-4011-85F0-EB45263AB0E6}"/>
                  </a:ext>
                </a:extLst>
              </p:cNvPr>
              <p:cNvSpPr/>
              <p:nvPr/>
            </p:nvSpPr>
            <p:spPr>
              <a:xfrm>
                <a:off x="3719882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en-US" altLang="ko-KR" sz="1050" b="1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SW</a:t>
                </a:r>
              </a:p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50" b="1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제조사</a:t>
                </a:r>
              </a:p>
            </p:txBody>
          </p:sp>
          <p:cxnSp>
            <p:nvCxnSpPr>
              <p:cNvPr id="71" name="꺾인 연결선 49">
                <a:extLst>
                  <a:ext uri="{FF2B5EF4-FFF2-40B4-BE49-F238E27FC236}">
                    <a16:creationId xmlns:a16="http://schemas.microsoft.com/office/drawing/2014/main" id="{1B382AD0-7448-446D-8927-28B9ACA24F71}"/>
                  </a:ext>
                </a:extLst>
              </p:cNvPr>
              <p:cNvCxnSpPr>
                <a:endCxn id="65" idx="0"/>
              </p:cNvCxnSpPr>
              <p:nvPr/>
            </p:nvCxnSpPr>
            <p:spPr>
              <a:xfrm rot="16200000" flipH="1">
                <a:off x="3075304" y="4898513"/>
                <a:ext cx="155564" cy="1094862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72" name="꺾인 연결선 50">
                <a:extLst>
                  <a:ext uri="{FF2B5EF4-FFF2-40B4-BE49-F238E27FC236}">
                    <a16:creationId xmlns:a16="http://schemas.microsoft.com/office/drawing/2014/main" id="{81397775-3479-4BBD-99DF-56736395BDB9}"/>
                  </a:ext>
                </a:extLst>
              </p:cNvPr>
              <p:cNvCxnSpPr>
                <a:endCxn id="64" idx="0"/>
              </p:cNvCxnSpPr>
              <p:nvPr/>
            </p:nvCxnSpPr>
            <p:spPr>
              <a:xfrm rot="5400000">
                <a:off x="1995526" y="4913596"/>
                <a:ext cx="155564" cy="1064696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73" name="꺾인 연결선 51">
                <a:extLst>
                  <a:ext uri="{FF2B5EF4-FFF2-40B4-BE49-F238E27FC236}">
                    <a16:creationId xmlns:a16="http://schemas.microsoft.com/office/drawing/2014/main" id="{24F11535-1822-4959-BA76-F351DED9758A}"/>
                  </a:ext>
                </a:extLst>
              </p:cNvPr>
              <p:cNvCxnSpPr>
                <a:stCxn id="64" idx="2"/>
                <a:endCxn id="66" idx="0"/>
              </p:cNvCxnSpPr>
              <p:nvPr/>
            </p:nvCxnSpPr>
            <p:spPr>
              <a:xfrm rot="5400000">
                <a:off x="1172836" y="5440852"/>
                <a:ext cx="113862" cy="622383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74" name="꺾인 연결선 52">
                <a:extLst>
                  <a:ext uri="{FF2B5EF4-FFF2-40B4-BE49-F238E27FC236}">
                    <a16:creationId xmlns:a16="http://schemas.microsoft.com/office/drawing/2014/main" id="{C6DE470F-4EC6-42C7-BFBB-FBAF45843863}"/>
                  </a:ext>
                </a:extLst>
              </p:cNvPr>
              <p:cNvCxnSpPr>
                <a:stCxn id="64" idx="2"/>
                <a:endCxn id="68" idx="0"/>
              </p:cNvCxnSpPr>
              <p:nvPr/>
            </p:nvCxnSpPr>
            <p:spPr>
              <a:xfrm rot="16200000" flipH="1">
                <a:off x="1793844" y="5442228"/>
                <a:ext cx="113862" cy="619632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75" name="꺾인 연결선 53">
                <a:extLst>
                  <a:ext uri="{FF2B5EF4-FFF2-40B4-BE49-F238E27FC236}">
                    <a16:creationId xmlns:a16="http://schemas.microsoft.com/office/drawing/2014/main" id="{7D724D63-F8EE-4E7D-B324-9C7DEFB83E0B}"/>
                  </a:ext>
                </a:extLst>
              </p:cNvPr>
              <p:cNvCxnSpPr>
                <a:stCxn id="65" idx="2"/>
                <a:endCxn id="69" idx="0"/>
              </p:cNvCxnSpPr>
              <p:nvPr/>
            </p:nvCxnSpPr>
            <p:spPr>
              <a:xfrm rot="5400000">
                <a:off x="3487586" y="5596043"/>
                <a:ext cx="113862" cy="312000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76" name="꺾인 연결선 54">
                <a:extLst>
                  <a:ext uri="{FF2B5EF4-FFF2-40B4-BE49-F238E27FC236}">
                    <a16:creationId xmlns:a16="http://schemas.microsoft.com/office/drawing/2014/main" id="{CF48A5BA-7CC8-4263-B11E-230099A96AD8}"/>
                  </a:ext>
                </a:extLst>
              </p:cNvPr>
              <p:cNvCxnSpPr>
                <a:stCxn id="65" idx="2"/>
                <a:endCxn id="70" idx="0"/>
              </p:cNvCxnSpPr>
              <p:nvPr/>
            </p:nvCxnSpPr>
            <p:spPr>
              <a:xfrm rot="16200000" flipH="1">
                <a:off x="3797192" y="5598437"/>
                <a:ext cx="113862" cy="307212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0CAA14A2-5623-41DF-A5EA-620F0FF78674}"/>
                  </a:ext>
                </a:extLst>
              </p:cNvPr>
              <p:cNvCxnSpPr>
                <a:stCxn id="64" idx="2"/>
                <a:endCxn id="67" idx="0"/>
              </p:cNvCxnSpPr>
              <p:nvPr/>
            </p:nvCxnSpPr>
            <p:spPr>
              <a:xfrm>
                <a:off x="1540959" y="5695113"/>
                <a:ext cx="420" cy="113862"/>
              </a:xfrm>
              <a:prstGeom prst="line">
                <a:avLst/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</p:grp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176EA3C0-FC01-4861-BAEC-2500821D0B17}"/>
                </a:ext>
              </a:extLst>
            </p:cNvPr>
            <p:cNvCxnSpPr/>
            <p:nvPr/>
          </p:nvCxnSpPr>
          <p:spPr>
            <a:xfrm>
              <a:off x="2454558" y="3466850"/>
              <a:ext cx="0" cy="191948"/>
            </a:xfrm>
            <a:prstGeom prst="line">
              <a:avLst/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289B32F6-7E97-4AB6-803C-EAB93F1A5D74}"/>
                </a:ext>
              </a:extLst>
            </p:cNvPr>
            <p:cNvSpPr/>
            <p:nvPr/>
          </p:nvSpPr>
          <p:spPr>
            <a:xfrm>
              <a:off x="1991257" y="4809778"/>
              <a:ext cx="1190117" cy="303838"/>
            </a:xfrm>
            <a:prstGeom prst="roundRect">
              <a:avLst/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50" b="1" dirty="0">
                  <a:solidFill>
                    <a:schemeClr val="bg1"/>
                  </a:solidFill>
                  <a:latin typeface="+mn-ea"/>
                </a:rPr>
                <a:t>유지보수 </a:t>
              </a:r>
              <a:r>
                <a:rPr lang="en-US" altLang="ko-KR" sz="1050" b="1" dirty="0">
                  <a:solidFill>
                    <a:schemeClr val="bg1"/>
                  </a:solidFill>
                  <a:latin typeface="+mn-ea"/>
                </a:rPr>
                <a:t>PM</a:t>
              </a:r>
              <a:endParaRPr lang="ko-KR" altLang="en-US" sz="105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graphicFrame>
        <p:nvGraphicFramePr>
          <p:cNvPr id="80" name="Group 87">
            <a:extLst>
              <a:ext uri="{FF2B5EF4-FFF2-40B4-BE49-F238E27FC236}">
                <a16:creationId xmlns:a16="http://schemas.microsoft.com/office/drawing/2014/main" id="{A5E2F1DE-DC3F-4556-B71B-5471D0FC1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894880"/>
              </p:ext>
            </p:extLst>
          </p:nvPr>
        </p:nvGraphicFramePr>
        <p:xfrm>
          <a:off x="5086434" y="2196352"/>
          <a:ext cx="4430629" cy="4326745"/>
        </p:xfrm>
        <a:graphic>
          <a:graphicData uri="http://schemas.openxmlformats.org/drawingml/2006/table">
            <a:tbl>
              <a:tblPr/>
              <a:tblGrid>
                <a:gridCol w="584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20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578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분야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조직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05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역할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930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운영팀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문의 사항 접수 및 처리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차 장애 처리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협력업체 지원 요청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57">
                <a:tc rowSpan="3"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유지보수팀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수행팀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장애처리 및 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S/W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장애 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결함해결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실시간 및 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시간 지원 서비스 제공 업무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프로세스 변경으로 인한 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S/W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기능 변경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사용방법의 개선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요구사항 발생시 반영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3668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Help Desk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효율적인 시스템 사용을 위한 의문사항에 대한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사용자 문의사항에 대한 접수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처리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안내 등 기록유지관리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가벼운 장애 및 운영 문의사항 자체 해결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업무별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장애유형별 분류 후 해당유지보수 담당자에게 조치 의뢰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53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기술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교육 지원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유지보수 중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복구대책 수립 및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최신 기술자료 제공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업무별 사용자교육 주관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973">
                <a:tc rowSpan="2"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유지보수협력팀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HW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제조사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스토리지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서버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백업장비 연동 및 관련 기술지원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유지보수 중 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복구 대책 해결지원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9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SW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제조사</a:t>
                      </a:r>
                      <a:endParaRPr lang="en-US" altLang="ko-KR" sz="9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(Veeam)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백업소프트웨어 관련 기술지원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유지보수 중 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복구 대책 해결지원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6159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733FA80-9BDA-4477-97F7-4E3A4FB0B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제안사는 사전 예방 활동 방안으로 월 정기 예방정비와 수시 예방정비를 수행합니다</a:t>
            </a:r>
            <a:r>
              <a:rPr lang="en-US" altLang="ko-KR" dirty="0"/>
              <a:t>. </a:t>
            </a:r>
          </a:p>
        </p:txBody>
      </p:sp>
      <p:sp>
        <p:nvSpPr>
          <p:cNvPr id="40" name="모서리가 둥근 직사각형 96">
            <a:extLst>
              <a:ext uri="{FF2B5EF4-FFF2-40B4-BE49-F238E27FC236}">
                <a16:creationId xmlns:a16="http://schemas.microsoft.com/office/drawing/2014/main" id="{941BC3F2-90E9-4A93-8081-06C6B6C22FE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사전 예방 활동 방안</a:t>
            </a:r>
            <a:endParaRPr lang="en-US" altLang="ko-KR" sz="1400" b="1" dirty="0"/>
          </a:p>
        </p:txBody>
      </p:sp>
      <p:sp>
        <p:nvSpPr>
          <p:cNvPr id="41" name="Rectangle 125">
            <a:extLst>
              <a:ext uri="{FF2B5EF4-FFF2-40B4-BE49-F238E27FC236}">
                <a16:creationId xmlns:a16="http://schemas.microsoft.com/office/drawing/2014/main" id="{C1251459-2CC5-4E14-AC8D-7AC318F0E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41" y="2271904"/>
            <a:ext cx="842645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65100" indent="-1651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전담 엔지니어를 통한 체계적이고 안정적인 사전 예방 활동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(PM) 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실시</a:t>
            </a:r>
          </a:p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무상유지보수 기간 동안 무상으로 지원 </a:t>
            </a:r>
          </a:p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정기 예방정비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매월 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1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회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)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와 수시 예방정비 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장애의 위험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, S/W 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등 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microcode upgrade 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후 모니터링 등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)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로 구분</a:t>
            </a:r>
          </a:p>
        </p:txBody>
      </p:sp>
      <p:grpSp>
        <p:nvGrpSpPr>
          <p:cNvPr id="42" name="그룹 6">
            <a:extLst>
              <a:ext uri="{FF2B5EF4-FFF2-40B4-BE49-F238E27FC236}">
                <a16:creationId xmlns:a16="http://schemas.microsoft.com/office/drawing/2014/main" id="{CF538565-2D62-4609-8B09-B47515260653}"/>
              </a:ext>
            </a:extLst>
          </p:cNvPr>
          <p:cNvGrpSpPr>
            <a:grpSpLocks/>
          </p:cNvGrpSpPr>
          <p:nvPr/>
        </p:nvGrpSpPr>
        <p:grpSpPr bwMode="auto">
          <a:xfrm>
            <a:off x="1771866" y="3255711"/>
            <a:ext cx="6369050" cy="2984500"/>
            <a:chOff x="1928813" y="3201988"/>
            <a:chExt cx="6369050" cy="2984500"/>
          </a:xfrm>
        </p:grpSpPr>
        <p:grpSp>
          <p:nvGrpSpPr>
            <p:cNvPr id="43" name="그룹 83">
              <a:extLst>
                <a:ext uri="{FF2B5EF4-FFF2-40B4-BE49-F238E27FC236}">
                  <a16:creationId xmlns:a16="http://schemas.microsoft.com/office/drawing/2014/main" id="{53A505B8-A436-4B02-B2DC-E31BD799A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813" y="3201988"/>
              <a:ext cx="2984500" cy="2984500"/>
              <a:chOff x="1817138" y="3288470"/>
              <a:chExt cx="2984644" cy="2984644"/>
            </a:xfrm>
          </p:grpSpPr>
          <p:grpSp>
            <p:nvGrpSpPr>
              <p:cNvPr id="85" name="그룹 2">
                <a:extLst>
                  <a:ext uri="{FF2B5EF4-FFF2-40B4-BE49-F238E27FC236}">
                    <a16:creationId xmlns:a16="http://schemas.microsoft.com/office/drawing/2014/main" id="{B56E2B8B-C519-4818-B1B7-A6C3FFD155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7138" y="3288470"/>
                <a:ext cx="2984644" cy="2984644"/>
                <a:chOff x="7695812" y="3546596"/>
                <a:chExt cx="2263046" cy="2263046"/>
              </a:xfrm>
            </p:grpSpPr>
            <p:sp>
              <p:nvSpPr>
                <p:cNvPr id="89" name="타원 88">
                  <a:extLst>
                    <a:ext uri="{FF2B5EF4-FFF2-40B4-BE49-F238E27FC236}">
                      <a16:creationId xmlns:a16="http://schemas.microsoft.com/office/drawing/2014/main" id="{132C0387-1BEB-403A-B11F-6DB5C5F114B2}"/>
                    </a:ext>
                  </a:extLst>
                </p:cNvPr>
                <p:cNvSpPr/>
                <p:nvPr/>
              </p:nvSpPr>
              <p:spPr bwMode="auto">
                <a:xfrm>
                  <a:off x="7695812" y="3546596"/>
                  <a:ext cx="2263046" cy="226304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2D050"/>
                    </a:gs>
                    <a:gs pos="100000">
                      <a:srgbClr val="00B33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8100" cap="flat" cmpd="sng" algn="ctr">
                  <a:solidFill>
                    <a:sysClr val="window" lastClr="FFFFFF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38100" algn="ctr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AD6">
                        <a:lumMod val="50000"/>
                      </a:srgbClr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90" name="타원 89">
                  <a:extLst>
                    <a:ext uri="{FF2B5EF4-FFF2-40B4-BE49-F238E27FC236}">
                      <a16:creationId xmlns:a16="http://schemas.microsoft.com/office/drawing/2014/main" id="{1151AECE-997E-49A3-A465-FC85394913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62020" y="3616586"/>
                  <a:ext cx="2130631" cy="21306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innerShdw blurRad="190500">
                    <a:prstClr val="black">
                      <a:alpha val="39000"/>
                    </a:prstClr>
                  </a:innerShdw>
                </a:effectLst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AD6">
                        <a:lumMod val="50000"/>
                      </a:srgbClr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  <p:sp>
            <p:nvSpPr>
              <p:cNvPr id="86" name="Text Box 3658">
                <a:extLst>
                  <a:ext uri="{FF2B5EF4-FFF2-40B4-BE49-F238E27FC236}">
                    <a16:creationId xmlns:a16="http://schemas.microsoft.com/office/drawing/2014/main" id="{70693135-CF8A-4CB1-8D5D-21589CA34993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644183" y="3655597"/>
                <a:ext cx="1330556" cy="410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1pPr>
                <a:lvl2pPr marL="725488" indent="-27940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2pPr>
                <a:lvl3pPr marL="1116013" indent="-22225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3pPr>
                <a:lvl4pPr marL="1563688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4pPr>
                <a:lvl5pPr marL="2009775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5pPr>
                <a:lvl6pPr marL="24669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6pPr>
                <a:lvl7pPr marL="29241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7pPr>
                <a:lvl8pPr marL="33813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8pPr>
                <a:lvl9pPr marL="38385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9pPr>
              </a:lstStyle>
              <a:p>
                <a:pPr marL="0" marR="0" lvl="0" indent="0" algn="ctr" defTabSz="887413" eaLnBrk="0" fontAlgn="ctr" latinLnBrk="0" hangingPunct="0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336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정기 예방정비</a:t>
                </a: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336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(PM)</a:t>
                </a:r>
                <a:b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336"/>
                    </a:solidFill>
                    <a:effectLst/>
                    <a:uLnTx/>
                    <a:uFillTx/>
                    <a:latin typeface="+mn-ea"/>
                    <a:ea typeface="+mn-ea"/>
                  </a:rPr>
                </a:b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336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실시</a:t>
                </a:r>
              </a:p>
            </p:txBody>
          </p:sp>
          <p:pic>
            <p:nvPicPr>
              <p:cNvPr id="87" name="Picture 78" descr="대바-05">
                <a:extLst>
                  <a:ext uri="{FF2B5EF4-FFF2-40B4-BE49-F238E27FC236}">
                    <a16:creationId xmlns:a16="http://schemas.microsoft.com/office/drawing/2014/main" id="{5AEDA3FD-A614-470D-B3CB-90FCF7CC0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9441" y="4157114"/>
                <a:ext cx="2840038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8" name="Rectangle 126">
                <a:extLst>
                  <a:ext uri="{FF2B5EF4-FFF2-40B4-BE49-F238E27FC236}">
                    <a16:creationId xmlns:a16="http://schemas.microsoft.com/office/drawing/2014/main" id="{379833C1-4467-4337-96A6-AF04B80DEF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9105" y="4260067"/>
                <a:ext cx="2140053" cy="107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/>
              <a:p>
                <a:pPr marL="130175" marR="0" lvl="0" indent="-130175" defTabSz="914400" eaLnBrk="1" fontAlgn="auto" latinLnBrk="0" hangingPunct="1">
                  <a:lnSpc>
                    <a:spcPts val="12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매월 </a:t>
                </a: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1</a:t>
                </a: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회 실시</a:t>
                </a:r>
              </a:p>
              <a:p>
                <a:pPr marL="130175" marR="0" lvl="0" indent="-130175" defTabSz="914400" eaLnBrk="1" fontAlgn="auto" latinLnBrk="0" hangingPunct="1">
                  <a:lnSpc>
                    <a:spcPts val="12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사전 체크 리스트 점검</a:t>
                </a:r>
                <a:endPara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</a:endParaRPr>
              </a:p>
              <a:p>
                <a:pPr marL="130175" marR="0" lvl="0" indent="-130175" defTabSz="914400" eaLnBrk="1" fontAlgn="auto" latinLnBrk="0" hangingPunct="1">
                  <a:lnSpc>
                    <a:spcPts val="12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발견된 문제점을 집중 </a:t>
                </a: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Check </a:t>
                </a: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및 조치</a:t>
                </a:r>
              </a:p>
              <a:p>
                <a:pPr marL="130175" marR="0" lvl="0" indent="-130175" defTabSz="914400" eaLnBrk="1" fontAlgn="auto" latinLnBrk="0" hangingPunct="1">
                  <a:lnSpc>
                    <a:spcPts val="12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분</a:t>
                </a: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기별 해당 </a:t>
                </a: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site </a:t>
                </a: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발생 문제 분석 및 원인 규명</a:t>
                </a: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, </a:t>
                </a: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대책 수립하여 고장 발생률 최소화</a:t>
                </a:r>
                <a:endPara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44" name="그룹 33">
              <a:extLst>
                <a:ext uri="{FF2B5EF4-FFF2-40B4-BE49-F238E27FC236}">
                  <a16:creationId xmlns:a16="http://schemas.microsoft.com/office/drawing/2014/main" id="{5B3FA2AD-C772-4983-BA0C-74880B7C3C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363" y="3201988"/>
              <a:ext cx="2984500" cy="2984500"/>
              <a:chOff x="1817138" y="3288470"/>
              <a:chExt cx="2984644" cy="2984644"/>
            </a:xfrm>
          </p:grpSpPr>
          <p:grpSp>
            <p:nvGrpSpPr>
              <p:cNvPr id="45" name="그룹 34">
                <a:extLst>
                  <a:ext uri="{FF2B5EF4-FFF2-40B4-BE49-F238E27FC236}">
                    <a16:creationId xmlns:a16="http://schemas.microsoft.com/office/drawing/2014/main" id="{3B90BE11-20D0-47C9-9C4D-DF0AAACA55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7138" y="3288470"/>
                <a:ext cx="2984644" cy="2984644"/>
                <a:chOff x="7695812" y="3546596"/>
                <a:chExt cx="2263046" cy="2263046"/>
              </a:xfrm>
            </p:grpSpPr>
            <p:sp>
              <p:nvSpPr>
                <p:cNvPr id="83" name="타원 82">
                  <a:extLst>
                    <a:ext uri="{FF2B5EF4-FFF2-40B4-BE49-F238E27FC236}">
                      <a16:creationId xmlns:a16="http://schemas.microsoft.com/office/drawing/2014/main" id="{C1E5804F-86BB-4D07-9D4F-49ECA36F5880}"/>
                    </a:ext>
                  </a:extLst>
                </p:cNvPr>
                <p:cNvSpPr/>
                <p:nvPr/>
              </p:nvSpPr>
              <p:spPr bwMode="auto">
                <a:xfrm flipH="1">
                  <a:off x="7695812" y="3546596"/>
                  <a:ext cx="2263046" cy="226304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2D050"/>
                    </a:gs>
                    <a:gs pos="100000">
                      <a:srgbClr val="00B33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8100" cap="flat" cmpd="sng" algn="ctr">
                  <a:solidFill>
                    <a:sysClr val="window" lastClr="FFFFFF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38100" algn="ctr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AD6">
                        <a:lumMod val="50000"/>
                      </a:srgbClr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84" name="타원 83">
                  <a:extLst>
                    <a:ext uri="{FF2B5EF4-FFF2-40B4-BE49-F238E27FC236}">
                      <a16:creationId xmlns:a16="http://schemas.microsoft.com/office/drawing/2014/main" id="{E2F95D45-1337-4C79-AC22-5A03B3D6F3C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62020" y="3616586"/>
                  <a:ext cx="2130631" cy="21306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innerShdw blurRad="190500">
                    <a:prstClr val="black">
                      <a:alpha val="39000"/>
                    </a:prstClr>
                  </a:innerShdw>
                </a:effectLst>
              </p:spPr>
              <p:txBody>
                <a:bodyPr wrap="none" lIns="0" tIns="0" rIns="0" bIns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6AD6">
                        <a:lumMod val="50000"/>
                      </a:srgbClr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  <p:sp>
            <p:nvSpPr>
              <p:cNvPr id="46" name="Text Box 3658">
                <a:extLst>
                  <a:ext uri="{FF2B5EF4-FFF2-40B4-BE49-F238E27FC236}">
                    <a16:creationId xmlns:a16="http://schemas.microsoft.com/office/drawing/2014/main" id="{255E34BB-0F28-4D91-97A5-0286ACEB5C9F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644183" y="3655597"/>
                <a:ext cx="1330556" cy="4103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1pPr>
                <a:lvl2pPr marL="725488" indent="-27940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2pPr>
                <a:lvl3pPr marL="1116013" indent="-22225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3pPr>
                <a:lvl4pPr marL="1563688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4pPr>
                <a:lvl5pPr marL="2009775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5pPr>
                <a:lvl6pPr marL="24669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6pPr>
                <a:lvl7pPr marL="29241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7pPr>
                <a:lvl8pPr marL="33813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8pPr>
                <a:lvl9pPr marL="38385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9pPr>
              </a:lstStyle>
              <a:p>
                <a:pPr marL="0" marR="0" lvl="0" indent="0" algn="ctr" defTabSz="887413" eaLnBrk="0" fontAlgn="ctr" latinLnBrk="0" hangingPunct="0">
                  <a:lnSpc>
                    <a:spcPts val="16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336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수시 예방정비</a:t>
                </a:r>
                <a: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336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(PM)</a:t>
                </a:r>
                <a:br>
                  <a:rPr kumimoji="0" lang="en-US" altLang="ko-KR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336"/>
                    </a:solidFill>
                    <a:effectLst/>
                    <a:uLnTx/>
                    <a:uFillTx/>
                    <a:latin typeface="+mn-ea"/>
                    <a:ea typeface="+mn-ea"/>
                  </a:rPr>
                </a:br>
                <a:r>
                  <a: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336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실시</a:t>
                </a:r>
              </a:p>
            </p:txBody>
          </p:sp>
          <p:pic>
            <p:nvPicPr>
              <p:cNvPr id="81" name="Picture 78" descr="대바-05">
                <a:extLst>
                  <a:ext uri="{FF2B5EF4-FFF2-40B4-BE49-F238E27FC236}">
                    <a16:creationId xmlns:a16="http://schemas.microsoft.com/office/drawing/2014/main" id="{A35C90C2-AEFF-4605-9D75-E068CF590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9441" y="4157114"/>
                <a:ext cx="2840038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Rectangle 126">
                <a:extLst>
                  <a:ext uri="{FF2B5EF4-FFF2-40B4-BE49-F238E27FC236}">
                    <a16:creationId xmlns:a16="http://schemas.microsoft.com/office/drawing/2014/main" id="{AAD4B04A-92A1-429F-BCFD-08BEEDDC0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9105" y="4260067"/>
                <a:ext cx="2346438" cy="10716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/>
              <a:lstStyle/>
              <a:p>
                <a:pPr marL="130175" marR="0" lvl="0" indent="-130175" defTabSz="914400" eaLnBrk="1" fontAlgn="auto" latinLnBrk="0" hangingPunct="1">
                  <a:lnSpc>
                    <a:spcPts val="12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수시 실시</a:t>
                </a: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(</a:t>
                </a: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장애발생 위험요소 또는 점검 필요한 상황 또는 고객사의 요청</a:t>
                </a: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)</a:t>
                </a:r>
              </a:p>
              <a:p>
                <a:pPr marL="130175" marR="0" lvl="0" indent="-130175" defTabSz="914400" eaLnBrk="1" fontAlgn="auto" latinLnBrk="0" hangingPunct="1">
                  <a:lnSpc>
                    <a:spcPts val="12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시스템 운영 중 고객이 필요로 하는 환경 요구 시 적극 지원</a:t>
                </a:r>
              </a:p>
              <a:p>
                <a:pPr marL="130175" marR="0" lvl="0" indent="-130175" defTabSz="914400" eaLnBrk="1" fontAlgn="auto" latinLnBrk="0" hangingPunct="1">
                  <a:lnSpc>
                    <a:spcPts val="12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rgbClr val="00B336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고객의 사정으로 인한 장비 이전</a:t>
                </a:r>
                <a:r>
                  <a:rPr kumimoji="0" lang="en-US" altLang="ko-KR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, </a:t>
                </a: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해체 및 </a:t>
                </a:r>
                <a:r>
                  <a:rPr kumimoji="0" lang="ko-KR" alt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재설치에</a:t>
                </a:r>
                <a:r>
                  <a:rPr kumimoji="0" lang="ko-KR" alt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+mn-ea"/>
                  </a:rPr>
                  <a:t> 대한 지원 시행</a:t>
                </a:r>
              </a:p>
            </p:txBody>
          </p:sp>
        </p:grpSp>
      </p:grpSp>
      <p:pic>
        <p:nvPicPr>
          <p:cNvPr id="91" name="Picture 90" descr="아이콘-03">
            <a:extLst>
              <a:ext uri="{FF2B5EF4-FFF2-40B4-BE49-F238E27FC236}">
                <a16:creationId xmlns:a16="http://schemas.microsoft.com/office/drawing/2014/main" id="{7F407345-DFF7-45F7-BD9D-22D6948BD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42" y="5375025"/>
            <a:ext cx="8064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13" descr="AI-28">
            <a:extLst>
              <a:ext uri="{FF2B5EF4-FFF2-40B4-BE49-F238E27FC236}">
                <a16:creationId xmlns:a16="http://schemas.microsoft.com/office/drawing/2014/main" id="{C119D4A9-04B5-43F5-A2ED-43F21FA8D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853" y="5578223"/>
            <a:ext cx="81915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6045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특별제안 및 기타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FB930D-9AD4-4EE9-B250-909475D6FF76}"/>
              </a:ext>
            </a:extLst>
          </p:cNvPr>
          <p:cNvGrpSpPr/>
          <p:nvPr/>
        </p:nvGrpSpPr>
        <p:grpSpPr>
          <a:xfrm>
            <a:off x="952869" y="3061306"/>
            <a:ext cx="7238263" cy="735388"/>
            <a:chOff x="440270" y="5766371"/>
            <a:chExt cx="7238263" cy="73538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951F9BB-A7B8-4F9D-8B2C-7BC9823C7A18}"/>
                </a:ext>
              </a:extLst>
            </p:cNvPr>
            <p:cNvGrpSpPr/>
            <p:nvPr/>
          </p:nvGrpSpPr>
          <p:grpSpPr>
            <a:xfrm>
              <a:off x="3255434" y="5781759"/>
              <a:ext cx="4423099" cy="720000"/>
              <a:chOff x="3255434" y="5781759"/>
              <a:chExt cx="4423099" cy="72000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37972F-F5EA-4E27-AAC1-E18B2D8A275C}"/>
                  </a:ext>
                </a:extLst>
              </p:cNvPr>
              <p:cNvSpPr txBox="1"/>
              <p:nvPr/>
            </p:nvSpPr>
            <p:spPr>
              <a:xfrm>
                <a:off x="3445466" y="5781759"/>
                <a:ext cx="4233067" cy="720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5.1 </a:t>
                </a:r>
                <a:r>
                  <a:rPr lang="ko-KR" altLang="en-US" sz="1200" b="1" dirty="0"/>
                  <a:t>특별제안 및 기타</a:t>
                </a:r>
                <a:endParaRPr lang="en-US" altLang="ko-KR" sz="1200" b="1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4A55C9A5-20A4-4BC2-898A-7C1F2C40FDA5}"/>
                  </a:ext>
                </a:extLst>
              </p:cNvPr>
              <p:cNvCxnSpPr/>
              <p:nvPr/>
            </p:nvCxnSpPr>
            <p:spPr>
              <a:xfrm>
                <a:off x="3255434" y="5781759"/>
                <a:ext cx="0" cy="720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D16204-BF24-4590-AE65-2773062EF469}"/>
                </a:ext>
              </a:extLst>
            </p:cNvPr>
            <p:cNvSpPr txBox="1"/>
            <p:nvPr/>
          </p:nvSpPr>
          <p:spPr>
            <a:xfrm>
              <a:off x="440270" y="5766371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5. </a:t>
              </a:r>
              <a:r>
                <a:rPr lang="ko-KR" altLang="en-US" sz="1600" b="1" dirty="0"/>
                <a:t>특별제안 및 기타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92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33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4E2E6-DC87-4A47-8610-9E57223A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37B85-E631-4451-911B-DAD4AF926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6" name="양쪽 모서리가 둥근 사각형 65">
            <a:extLst>
              <a:ext uri="{FF2B5EF4-FFF2-40B4-BE49-F238E27FC236}">
                <a16:creationId xmlns:a16="http://schemas.microsoft.com/office/drawing/2014/main" id="{2C840EDD-BE66-48FE-9EF6-52ED3DEC999E}"/>
              </a:ext>
            </a:extLst>
          </p:cNvPr>
          <p:cNvSpPr/>
          <p:nvPr/>
        </p:nvSpPr>
        <p:spPr>
          <a:xfrm>
            <a:off x="1914054" y="1624530"/>
            <a:ext cx="7714116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lvl="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풍부하고 다양한 백업 사업 경험 적용으로 성공적인 사업 수행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03F22D-C453-4143-859E-B127EC0D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0" y="1120679"/>
            <a:ext cx="1440000" cy="85723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E3E1780-3CC2-4271-8F5B-86B6D2D331AB}"/>
              </a:ext>
            </a:extLst>
          </p:cNvPr>
          <p:cNvGrpSpPr/>
          <p:nvPr/>
        </p:nvGrpSpPr>
        <p:grpSpPr>
          <a:xfrm>
            <a:off x="1524583" y="1455031"/>
            <a:ext cx="720000" cy="720000"/>
            <a:chOff x="-1752340" y="684000"/>
            <a:chExt cx="720000" cy="72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A23BE4B-8746-447D-917E-9E62677D7047}"/>
                </a:ext>
              </a:extLst>
            </p:cNvPr>
            <p:cNvSpPr/>
            <p:nvPr/>
          </p:nvSpPr>
          <p:spPr>
            <a:xfrm>
              <a:off x="-1752340" y="684000"/>
              <a:ext cx="720000" cy="720000"/>
            </a:xfrm>
            <a:prstGeom prst="ellipse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+mn-ea"/>
                </a:rPr>
                <a:t>전략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 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z="1600" dirty="0" err="1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5936112-655B-404E-99A8-41DCB4FD501E}"/>
                </a:ext>
              </a:extLst>
            </p:cNvPr>
            <p:cNvCxnSpPr/>
            <p:nvPr/>
          </p:nvCxnSpPr>
          <p:spPr>
            <a:xfrm>
              <a:off x="-1598926" y="1016934"/>
              <a:ext cx="41317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양쪽 모서리가 둥근 사각형 84">
            <a:extLst>
              <a:ext uri="{FF2B5EF4-FFF2-40B4-BE49-F238E27FC236}">
                <a16:creationId xmlns:a16="http://schemas.microsoft.com/office/drawing/2014/main" id="{4748F783-CD24-4FBF-B2A2-F8B5AB80B06A}"/>
              </a:ext>
            </a:extLst>
          </p:cNvPr>
          <p:cNvSpPr/>
          <p:nvPr/>
        </p:nvSpPr>
        <p:spPr>
          <a:xfrm>
            <a:off x="5081834" y="2228977"/>
            <a:ext cx="4465214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2" name="양쪽 모서리가 둥근 사각형 81">
            <a:extLst>
              <a:ext uri="{FF2B5EF4-FFF2-40B4-BE49-F238E27FC236}">
                <a16:creationId xmlns:a16="http://schemas.microsoft.com/office/drawing/2014/main" id="{229DF943-DB70-49FE-B9C1-E75911F12755}"/>
              </a:ext>
            </a:extLst>
          </p:cNvPr>
          <p:cNvSpPr/>
          <p:nvPr/>
        </p:nvSpPr>
        <p:spPr>
          <a:xfrm>
            <a:off x="346746" y="2228977"/>
            <a:ext cx="4496675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3" name="양쪽 모서리가 둥근 사각형 85">
            <a:extLst>
              <a:ext uri="{FF2B5EF4-FFF2-40B4-BE49-F238E27FC236}">
                <a16:creationId xmlns:a16="http://schemas.microsoft.com/office/drawing/2014/main" id="{25C4048B-F72D-4EE0-88CD-7001ACAFF978}"/>
              </a:ext>
            </a:extLst>
          </p:cNvPr>
          <p:cNvSpPr/>
          <p:nvPr/>
        </p:nvSpPr>
        <p:spPr>
          <a:xfrm>
            <a:off x="5088490" y="2234854"/>
            <a:ext cx="4458558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lvl="0" algn="ctr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  <a:cs typeface="Arial" panose="020B0604020202020204" pitchFamily="34" charset="0"/>
              </a:rPr>
              <a:t>단계</a:t>
            </a:r>
            <a:r>
              <a:rPr lang="en-US" altLang="ko-KR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  <a:cs typeface="Arial" panose="020B0604020202020204" pitchFamily="34" charset="0"/>
              </a:rPr>
              <a:t> 8. </a:t>
            </a: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  <a:cs typeface="Arial" panose="020B0604020202020204" pitchFamily="34" charset="0"/>
              </a:rPr>
              <a:t>대규모 통합 백업 구축 전문성 보유 인력 투입</a:t>
            </a:r>
          </a:p>
        </p:txBody>
      </p:sp>
      <p:sp>
        <p:nvSpPr>
          <p:cNvPr id="17" name="양쪽 모서리가 둥근 사각형 82">
            <a:extLst>
              <a:ext uri="{FF2B5EF4-FFF2-40B4-BE49-F238E27FC236}">
                <a16:creationId xmlns:a16="http://schemas.microsoft.com/office/drawing/2014/main" id="{30891313-6930-49DC-90D5-8CC3A6DBB37F}"/>
              </a:ext>
            </a:extLst>
          </p:cNvPr>
          <p:cNvSpPr/>
          <p:nvPr/>
        </p:nvSpPr>
        <p:spPr>
          <a:xfrm>
            <a:off x="358951" y="2234854"/>
            <a:ext cx="4491125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lvl="0" algn="ctr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  <a:cs typeface="Arial" panose="020B0604020202020204" pitchFamily="34" charset="0"/>
              </a:rPr>
              <a:t>단계</a:t>
            </a:r>
            <a:r>
              <a:rPr lang="en-US" altLang="ko-KR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  <a:cs typeface="Arial" panose="020B0604020202020204" pitchFamily="34" charset="0"/>
              </a:rPr>
              <a:t> 7. </a:t>
            </a: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  <a:cs typeface="Arial" panose="020B0604020202020204" pitchFamily="34" charset="0"/>
              </a:rPr>
              <a:t>유사 통합백업 구축 및 기술지원 경험 활용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48ABA5A-518D-4A13-B7B7-A3FD8FC92FF3}"/>
              </a:ext>
            </a:extLst>
          </p:cNvPr>
          <p:cNvGrpSpPr/>
          <p:nvPr/>
        </p:nvGrpSpPr>
        <p:grpSpPr>
          <a:xfrm>
            <a:off x="446728" y="2658062"/>
            <a:ext cx="4304566" cy="3855104"/>
            <a:chOff x="446728" y="2658062"/>
            <a:chExt cx="4130206" cy="385510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F4476CB-79D6-45D7-A47D-374EA77B347C}"/>
                </a:ext>
              </a:extLst>
            </p:cNvPr>
            <p:cNvSpPr/>
            <p:nvPr/>
          </p:nvSpPr>
          <p:spPr bwMode="auto">
            <a:xfrm>
              <a:off x="446728" y="2661154"/>
              <a:ext cx="4130206" cy="3852012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eaLnBrk="0" fontAlgn="base" latinLnBrk="0" hangingPunct="0">
                <a:spcAft>
                  <a:spcPts val="240"/>
                </a:spcAft>
                <a:defRPr/>
              </a:pP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CDB520-681C-4F59-B401-6CFCF3890F52}"/>
                </a:ext>
              </a:extLst>
            </p:cNvPr>
            <p:cNvSpPr/>
            <p:nvPr/>
          </p:nvSpPr>
          <p:spPr bwMode="auto">
            <a:xfrm>
              <a:off x="527870" y="5058156"/>
              <a:ext cx="1944000" cy="1346236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marL="171450" lvl="1" indent="-171450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ko-KR" altLang="en-US" sz="80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cs typeface="Arial" panose="020B0604020202020204" pitchFamily="34" charset="0"/>
                </a:rPr>
                <a:t>구축 시 업무 영향 최소화</a:t>
              </a:r>
            </a:p>
            <a:p>
              <a:pPr marL="171450" lvl="1" indent="-171450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ko-KR" altLang="en-US" sz="80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cs typeface="Arial" panose="020B0604020202020204" pitchFamily="34" charset="0"/>
                </a:rPr>
                <a:t>백업시스템 조기 안정화 방안 수립</a:t>
              </a:r>
              <a:endPara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6AD4C5D4-92D8-464D-9495-F05F19171B52}"/>
                </a:ext>
              </a:extLst>
            </p:cNvPr>
            <p:cNvSpPr/>
            <p:nvPr/>
          </p:nvSpPr>
          <p:spPr bwMode="auto">
            <a:xfrm>
              <a:off x="2545419" y="5058158"/>
              <a:ext cx="1944000" cy="1346237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marL="171450" lvl="1" indent="-171450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ko-KR" altLang="en-US" sz="80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cs typeface="Arial" panose="020B0604020202020204" pitchFamily="34" charset="0"/>
                </a:rPr>
                <a:t>유사 통합백업 시스템 구축 및 업무프로세스 이해</a:t>
              </a:r>
            </a:p>
            <a:p>
              <a:pPr marL="171450" lvl="1" indent="-171450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Wingdings" panose="05000000000000000000" pitchFamily="2" charset="2"/>
                <a:buChar char="§"/>
              </a:pPr>
              <a:r>
                <a:rPr lang="ko-KR" altLang="en-US" sz="80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cs typeface="Arial" panose="020B0604020202020204" pitchFamily="34" charset="0"/>
                </a:rPr>
                <a:t>고객사와의 역할분담 및 협업</a:t>
              </a:r>
              <a:endPara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endParaRPr>
            </a:p>
          </p:txBody>
        </p:sp>
        <p:pic>
          <p:nvPicPr>
            <p:cNvPr id="53" name="Picture 2" descr="C:\Users\Judy Samsung\Downloads\stopwatch.png">
              <a:extLst>
                <a:ext uri="{FF2B5EF4-FFF2-40B4-BE49-F238E27FC236}">
                  <a16:creationId xmlns:a16="http://schemas.microsoft.com/office/drawing/2014/main" id="{3E933DF0-5F93-4C1B-B49C-8673997E2B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2775" y="5554445"/>
              <a:ext cx="463750" cy="48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78" descr="8">
              <a:extLst>
                <a:ext uri="{FF2B5EF4-FFF2-40B4-BE49-F238E27FC236}">
                  <a16:creationId xmlns:a16="http://schemas.microsoft.com/office/drawing/2014/main" id="{D2372259-C64D-4501-9C31-E9A6D5073915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73159" y="5679533"/>
              <a:ext cx="708757" cy="708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83" descr="C:\Documents and Settings\Administrator\바탕 화면\2.png">
              <a:extLst>
                <a:ext uri="{FF2B5EF4-FFF2-40B4-BE49-F238E27FC236}">
                  <a16:creationId xmlns:a16="http://schemas.microsoft.com/office/drawing/2014/main" id="{47EEB70F-47A8-40E9-8C40-5ACA4F90C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flipH="1">
              <a:off x="3841372" y="5703811"/>
              <a:ext cx="548772" cy="660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Line 164">
              <a:extLst>
                <a:ext uri="{FF2B5EF4-FFF2-40B4-BE49-F238E27FC236}">
                  <a16:creationId xmlns:a16="http://schemas.microsoft.com/office/drawing/2014/main" id="{737E2696-0DE6-466A-8328-FD89C69E8726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3022487" y="5829432"/>
              <a:ext cx="1042927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569" tIns="49785" rIns="99569" bIns="49785" anchor="ctr"/>
            <a:lstStyle/>
            <a:p>
              <a:endParaRPr lang="ko-KR" altLang="en-US" sz="16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7" name="Line 165">
              <a:extLst>
                <a:ext uri="{FF2B5EF4-FFF2-40B4-BE49-F238E27FC236}">
                  <a16:creationId xmlns:a16="http://schemas.microsoft.com/office/drawing/2014/main" id="{31572ACA-7821-4A81-8BB0-F86026397ED2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3022487" y="5910943"/>
              <a:ext cx="1042925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569" tIns="49785" rIns="99569" bIns="49785" anchor="ctr"/>
            <a:lstStyle/>
            <a:p>
              <a:endParaRPr lang="ko-KR" altLang="en-US" sz="16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8" name="TextBox 31">
              <a:extLst>
                <a:ext uri="{FF2B5EF4-FFF2-40B4-BE49-F238E27FC236}">
                  <a16:creationId xmlns:a16="http://schemas.microsoft.com/office/drawing/2014/main" id="{5C73A765-3D1E-4EC9-8768-DE5C3A4017C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64949" y="5660066"/>
              <a:ext cx="547554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  <a:cs typeface="Arial" panose="020B0604020202020204" pitchFamily="34" charset="0"/>
                </a:rPr>
                <a:t>구성승인 요청</a:t>
              </a:r>
            </a:p>
          </p:txBody>
        </p:sp>
        <p:sp>
          <p:nvSpPr>
            <p:cNvPr id="59" name="TextBox 31">
              <a:extLst>
                <a:ext uri="{FF2B5EF4-FFF2-40B4-BE49-F238E27FC236}">
                  <a16:creationId xmlns:a16="http://schemas.microsoft.com/office/drawing/2014/main" id="{FCA25BDB-2367-42C9-B70F-65A06B05F54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06502" y="5972527"/>
              <a:ext cx="664447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/>
              <a:r>
                <a:rPr lang="ko-KR" altLang="en-US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  <a:cs typeface="Arial" panose="020B0604020202020204" pitchFamily="34" charset="0"/>
                </a:rPr>
                <a:t>구성승인 및</a:t>
              </a:r>
              <a:r>
                <a:rPr lang="en-US" altLang="ko-KR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  <a:cs typeface="Arial" panose="020B0604020202020204" pitchFamily="34" charset="0"/>
                </a:rPr>
                <a:t> </a:t>
              </a:r>
              <a:r>
                <a:rPr lang="ko-KR" altLang="en-US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  <a:cs typeface="Arial" panose="020B0604020202020204" pitchFamily="34" charset="0"/>
                </a:rPr>
                <a:t>확인</a:t>
              </a:r>
            </a:p>
          </p:txBody>
        </p:sp>
        <p:sp>
          <p:nvSpPr>
            <p:cNvPr id="60" name="object 59">
              <a:extLst>
                <a:ext uri="{FF2B5EF4-FFF2-40B4-BE49-F238E27FC236}">
                  <a16:creationId xmlns:a16="http://schemas.microsoft.com/office/drawing/2014/main" id="{B9E8C23C-E0BD-4FD0-A1EF-D94D580DDC15}"/>
                </a:ext>
              </a:extLst>
            </p:cNvPr>
            <p:cNvSpPr txBox="1"/>
            <p:nvPr/>
          </p:nvSpPr>
          <p:spPr>
            <a:xfrm>
              <a:off x="1550504" y="6078058"/>
              <a:ext cx="899448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5532" indent="-180975" algn="ctr" fontAlgn="base">
                <a:spcAft>
                  <a:spcPts val="240"/>
                </a:spcAft>
                <a:defRPr/>
              </a:pPr>
              <a:r>
                <a:rPr sz="8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cs typeface="Arial" panose="020B0604020202020204" pitchFamily="34" charset="0"/>
                </a:rPr>
                <a:t>무장애 및 </a:t>
              </a:r>
              <a:r>
                <a:rPr sz="800" kern="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cs typeface="Arial" panose="020B0604020202020204" pitchFamily="34" charset="0"/>
                </a:rPr>
                <a:t>재구성</a:t>
              </a:r>
              <a:br>
                <a:rPr lang="en-US" sz="8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cs typeface="Arial" panose="020B0604020202020204" pitchFamily="34" charset="0"/>
                </a:rPr>
              </a:br>
              <a:r>
                <a:rPr sz="800" kern="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cs typeface="Arial" panose="020B0604020202020204" pitchFamily="34" charset="0"/>
                </a:rPr>
                <a:t>소요시간</a:t>
              </a:r>
              <a:r>
                <a:rPr sz="8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cs typeface="Arial" panose="020B0604020202020204" pitchFamily="34" charset="0"/>
                </a:rPr>
                <a:t> 최소화</a:t>
              </a:r>
            </a:p>
          </p:txBody>
        </p:sp>
        <p:sp>
          <p:nvSpPr>
            <p:cNvPr id="61" name="직사각형 60" descr="2008_템플릿_0600000">
              <a:extLst>
                <a:ext uri="{FF2B5EF4-FFF2-40B4-BE49-F238E27FC236}">
                  <a16:creationId xmlns:a16="http://schemas.microsoft.com/office/drawing/2014/main" id="{0ECB95C2-EDEB-48D5-B85E-6DDB1F2BF82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7427" y="5519845"/>
              <a:ext cx="928145" cy="34024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180975" algn="ctr" defTabSz="1043056" fontAlgn="base">
                <a:spcAft>
                  <a:spcPts val="240"/>
                </a:spcAft>
              </a:pPr>
              <a:r>
                <a:rPr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업무중단 최소화</a:t>
              </a:r>
              <a:endParaRPr lang="en-US" altLang="ko-KR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2" name="직사각형 61" descr="2008_템플릿_0600000">
              <a:extLst>
                <a:ext uri="{FF2B5EF4-FFF2-40B4-BE49-F238E27FC236}">
                  <a16:creationId xmlns:a16="http://schemas.microsoft.com/office/drawing/2014/main" id="{DB287E37-DED6-4B0A-B44C-6C7FF39E949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7427" y="5907735"/>
              <a:ext cx="928145" cy="4281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180975" algn="ctr" defTabSz="1043056" fontAlgn="base">
                <a:spcAft>
                  <a:spcPts val="240"/>
                </a:spcAft>
              </a:pPr>
              <a:r>
                <a:rPr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장애발생 및</a:t>
              </a:r>
              <a:br>
                <a:rPr lang="en-US" altLang="ko-KR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</a:br>
              <a:r>
                <a:rPr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시행착오 제로화</a:t>
              </a:r>
              <a:endParaRPr lang="en-US" altLang="ko-KR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  <p:pic>
          <p:nvPicPr>
            <p:cNvPr id="63" name="Picture 3" descr="C:\Users\Judy Samsung\Downloads\database.png">
              <a:extLst>
                <a:ext uri="{FF2B5EF4-FFF2-40B4-BE49-F238E27FC236}">
                  <a16:creationId xmlns:a16="http://schemas.microsoft.com/office/drawing/2014/main" id="{D61791A1-1393-4290-995C-CBF74DD2E4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7297" y="4092955"/>
              <a:ext cx="363278" cy="378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4" descr="C:\Users\Judy Samsung\Downloads\database (1).png">
              <a:extLst>
                <a:ext uri="{FF2B5EF4-FFF2-40B4-BE49-F238E27FC236}">
                  <a16:creationId xmlns:a16="http://schemas.microsoft.com/office/drawing/2014/main" id="{D42FF08D-8C6F-453C-9B93-7C271E2D1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32" y="4082733"/>
              <a:ext cx="382901" cy="398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" descr="C:\Users\Judy Samsung\Downloads\database-interconnected.png">
              <a:extLst>
                <a:ext uri="{FF2B5EF4-FFF2-40B4-BE49-F238E27FC236}">
                  <a16:creationId xmlns:a16="http://schemas.microsoft.com/office/drawing/2014/main" id="{0C49EB0F-9452-4E64-9A39-90AB597AE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612" y="4045614"/>
              <a:ext cx="454160" cy="47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4F0A771-BBF3-4275-878E-9DA0D8D68088}"/>
                </a:ext>
              </a:extLst>
            </p:cNvPr>
            <p:cNvSpPr/>
            <p:nvPr/>
          </p:nvSpPr>
          <p:spPr>
            <a:xfrm>
              <a:off x="668174" y="3247177"/>
              <a:ext cx="1023230" cy="1066021"/>
            </a:xfrm>
            <a:prstGeom prst="ellipse">
              <a:avLst/>
            </a:prstGeom>
            <a:solidFill>
              <a:srgbClr val="00B336"/>
            </a:solidFill>
            <a:ln w="9525" cap="flat" cmpd="sng" algn="ctr">
              <a:solidFill>
                <a:schemeClr val="tx1">
                  <a:lumMod val="50000"/>
                  <a:lumOff val="50000"/>
                  <a:alpha val="50196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en-US" altLang="ko-KR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S</a:t>
              </a:r>
              <a:r>
                <a:rPr lang="ko-KR" altLang="en-US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사</a:t>
              </a:r>
              <a:endParaRPr lang="en-US" altLang="ko-KR" sz="10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endParaRPr>
            </a:p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en-US" altLang="ko-KR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(C</a:t>
              </a:r>
              <a:r>
                <a:rPr lang="ko-KR" altLang="en-US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경쟁사 교체</a:t>
              </a:r>
              <a:r>
                <a:rPr lang="en-US" altLang="ko-KR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) </a:t>
              </a: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4F797D69-268D-4A13-A8AE-D950E22D367F}"/>
                </a:ext>
              </a:extLst>
            </p:cNvPr>
            <p:cNvSpPr/>
            <p:nvPr/>
          </p:nvSpPr>
          <p:spPr>
            <a:xfrm>
              <a:off x="1936681" y="3247176"/>
              <a:ext cx="1023230" cy="1066021"/>
            </a:xfrm>
            <a:prstGeom prst="ellipse">
              <a:avLst/>
            </a:prstGeom>
            <a:solidFill>
              <a:srgbClr val="00B336"/>
            </a:solidFill>
            <a:ln w="9525" cap="flat" cmpd="sng" algn="ctr">
              <a:solidFill>
                <a:schemeClr val="tx1">
                  <a:lumMod val="50000"/>
                  <a:lumOff val="50000"/>
                  <a:alpha val="50196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fontAlgn="base" latinLnBrk="0">
                <a:spcAft>
                  <a:spcPts val="240"/>
                </a:spcAft>
                <a:defRPr/>
              </a:pPr>
              <a:r>
                <a:rPr lang="en-US" altLang="ko-KR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S</a:t>
              </a:r>
              <a:r>
                <a:rPr lang="ko-KR" altLang="en-US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사</a:t>
              </a:r>
              <a:endParaRPr lang="en-US" altLang="ko-KR" sz="10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endParaRPr>
            </a:p>
            <a:p>
              <a:pPr indent="-180975" algn="ctr" fontAlgn="base" latinLnBrk="0">
                <a:spcAft>
                  <a:spcPts val="240"/>
                </a:spcAft>
                <a:defRPr/>
              </a:pPr>
              <a:r>
                <a:rPr lang="ko-KR" altLang="en-US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물리 </a:t>
              </a:r>
              <a:r>
                <a:rPr lang="en-US" altLang="ko-KR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OS </a:t>
              </a:r>
              <a:r>
                <a:rPr lang="ko-KR" altLang="en-US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백업</a:t>
              </a:r>
              <a:r>
                <a:rPr lang="en-US" altLang="ko-KR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구축 </a:t>
              </a: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24388656-1DEF-4C7B-8F9E-FD5C3BAD9FE4}"/>
                </a:ext>
              </a:extLst>
            </p:cNvPr>
            <p:cNvSpPr/>
            <p:nvPr/>
          </p:nvSpPr>
          <p:spPr>
            <a:xfrm>
              <a:off x="3205191" y="3247177"/>
              <a:ext cx="1023230" cy="1066021"/>
            </a:xfrm>
            <a:prstGeom prst="ellipse">
              <a:avLst/>
            </a:prstGeom>
            <a:solidFill>
              <a:srgbClr val="00B336"/>
            </a:solidFill>
            <a:ln w="9525" cap="flat" cmpd="sng" algn="ctr">
              <a:solidFill>
                <a:schemeClr val="tx1">
                  <a:lumMod val="50000"/>
                  <a:lumOff val="50000"/>
                  <a:alpha val="50196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fontAlgn="base" latinLnBrk="0">
                <a:spcAft>
                  <a:spcPts val="240"/>
                </a:spcAft>
                <a:defRPr/>
              </a:pPr>
              <a:r>
                <a:rPr lang="en-US" altLang="ko-KR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N</a:t>
              </a:r>
              <a:r>
                <a:rPr lang="ko-KR" altLang="en-US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사</a:t>
              </a:r>
              <a:endParaRPr lang="en-US" altLang="ko-KR" sz="10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endParaRPr>
            </a:p>
            <a:p>
              <a:pPr indent="-180975" algn="ctr" fontAlgn="base" latinLnBrk="0">
                <a:spcAft>
                  <a:spcPts val="240"/>
                </a:spcAft>
                <a:defRPr/>
              </a:pPr>
              <a:r>
                <a:rPr lang="ko-KR" altLang="en-US" sz="10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대규모 가상화 백업 구축</a:t>
              </a:r>
              <a:endParaRPr lang="en-US" altLang="ko-KR" sz="1000" b="1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6758BC39-13FC-4161-B89A-6616E0760155}"/>
                </a:ext>
              </a:extLst>
            </p:cNvPr>
            <p:cNvCxnSpPr>
              <a:cxnSpLocks/>
              <a:stCxn id="66" idx="6"/>
              <a:endCxn id="67" idx="2"/>
            </p:cNvCxnSpPr>
            <p:nvPr/>
          </p:nvCxnSpPr>
          <p:spPr>
            <a:xfrm flipV="1">
              <a:off x="1691404" y="3780187"/>
              <a:ext cx="245277" cy="1"/>
            </a:xfrm>
            <a:prstGeom prst="line">
              <a:avLst/>
            </a:prstGeom>
            <a:ln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0641B692-F9B7-4FF9-A2D8-3DC5A72A6A6B}"/>
                </a:ext>
              </a:extLst>
            </p:cNvPr>
            <p:cNvCxnSpPr>
              <a:cxnSpLocks/>
              <a:stCxn id="67" idx="6"/>
              <a:endCxn id="68" idx="2"/>
            </p:cNvCxnSpPr>
            <p:nvPr/>
          </p:nvCxnSpPr>
          <p:spPr>
            <a:xfrm>
              <a:off x="2959911" y="3780187"/>
              <a:ext cx="245280" cy="1"/>
            </a:xfrm>
            <a:prstGeom prst="line">
              <a:avLst/>
            </a:prstGeom>
            <a:ln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39695B2-5E8F-4D8C-A8CC-09E4A4A57C36}"/>
                </a:ext>
              </a:extLst>
            </p:cNvPr>
            <p:cNvSpPr/>
            <p:nvPr/>
          </p:nvSpPr>
          <p:spPr>
            <a:xfrm>
              <a:off x="446728" y="2658062"/>
              <a:ext cx="4116272" cy="288000"/>
            </a:xfrm>
            <a:prstGeom prst="rect">
              <a:avLst/>
            </a:prstGeom>
            <a:solidFill>
              <a:srgbClr val="00B3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>
                  <a:solidFill>
                    <a:schemeClr val="bg1"/>
                  </a:solidFill>
                  <a:latin typeface="+mn-ea"/>
                </a:rPr>
                <a:t>다년간 축적된 유사 백업 구축 및 기술지원 수행 노하우</a:t>
              </a:r>
              <a:endParaRPr lang="ko-KR" altLang="en-US" sz="1000" dirty="0" err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15EC84D-AA50-4EB8-B990-0344223377BB}"/>
                </a:ext>
              </a:extLst>
            </p:cNvPr>
            <p:cNvSpPr/>
            <p:nvPr/>
          </p:nvSpPr>
          <p:spPr>
            <a:xfrm>
              <a:off x="549713" y="4691504"/>
              <a:ext cx="1944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 가상화</a:t>
              </a:r>
              <a:r>
                <a:rPr lang="en-US" altLang="ko-KR" sz="1000">
                  <a:solidFill>
                    <a:schemeClr val="tx1"/>
                  </a:solidFill>
                  <a:latin typeface="+mn-ea"/>
                </a:rPr>
                <a:t>/</a:t>
              </a: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물리 통합백업 구축 </a:t>
              </a:r>
            </a:p>
            <a:p>
              <a:pPr algn="ctr" latinLnBrk="0">
                <a:spcAft>
                  <a:spcPts val="200"/>
                </a:spcAft>
              </a:pP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노하우 적용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833F52A-A1AF-443B-AE05-DC9D2DF4E95C}"/>
                </a:ext>
              </a:extLst>
            </p:cNvPr>
            <p:cNvSpPr/>
            <p:nvPr/>
          </p:nvSpPr>
          <p:spPr>
            <a:xfrm>
              <a:off x="2549268" y="4682950"/>
              <a:ext cx="1944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유사 사업 완벽한 이해 및 구축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43EC6F6-15F9-4FCD-BEF1-E2CC45FB0076}"/>
              </a:ext>
            </a:extLst>
          </p:cNvPr>
          <p:cNvGrpSpPr/>
          <p:nvPr/>
        </p:nvGrpSpPr>
        <p:grpSpPr>
          <a:xfrm>
            <a:off x="5165922" y="2655746"/>
            <a:ext cx="4281146" cy="3857093"/>
            <a:chOff x="5272087" y="2655746"/>
            <a:chExt cx="4084200" cy="3857093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795C8EE-9B52-4AC8-9552-EFB3D71236DB}"/>
                </a:ext>
              </a:extLst>
            </p:cNvPr>
            <p:cNvSpPr/>
            <p:nvPr/>
          </p:nvSpPr>
          <p:spPr bwMode="auto">
            <a:xfrm>
              <a:off x="5272087" y="2663825"/>
              <a:ext cx="2016000" cy="384901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marL="0" marR="0" lvl="0" indent="0" defTabSz="99569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72FC9D-F087-4DA5-AA6C-06FDEB6C3F66}"/>
                </a:ext>
              </a:extLst>
            </p:cNvPr>
            <p:cNvSpPr/>
            <p:nvPr/>
          </p:nvSpPr>
          <p:spPr bwMode="auto">
            <a:xfrm>
              <a:off x="7353978" y="2663825"/>
              <a:ext cx="2002309" cy="3849014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marL="0" marR="0" lvl="0" indent="0" defTabSz="99569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0" name="Text Box 38">
              <a:extLst>
                <a:ext uri="{FF2B5EF4-FFF2-40B4-BE49-F238E27FC236}">
                  <a16:creationId xmlns:a16="http://schemas.microsoft.com/office/drawing/2014/main" id="{23A6B33D-E29D-40AD-A837-306C9575950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119624" y="4478317"/>
              <a:ext cx="1007782" cy="271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defTabSz="1027113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027113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027113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027113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027113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2711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2711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2711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2711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-180975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대규모 백업</a:t>
              </a:r>
              <a:r>
                <a:rPr kumimoji="1" lang="en-US" altLang="ko-KR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SW </a:t>
              </a:r>
            </a:p>
            <a:p>
              <a:pPr marL="0" marR="0" lvl="0" indent="-180975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구축</a:t>
              </a:r>
              <a:r>
                <a:rPr kumimoji="1" lang="en-US" altLang="ko-KR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/</a:t>
              </a:r>
              <a:r>
                <a:rPr kumimoji="1" lang="ko-KR" altLang="en-US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수행경험인력 </a:t>
              </a:r>
              <a:r>
                <a:rPr kumimoji="1" lang="en-US" altLang="ko-KR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7</a:t>
              </a:r>
              <a:r>
                <a:rPr kumimoji="1" lang="ko-KR" altLang="en-US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명</a:t>
              </a:r>
              <a:endParaRPr kumimoji="1" lang="ko-KR" altLang="ko-KR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1" name="Text Box 38">
              <a:extLst>
                <a:ext uri="{FF2B5EF4-FFF2-40B4-BE49-F238E27FC236}">
                  <a16:creationId xmlns:a16="http://schemas.microsoft.com/office/drawing/2014/main" id="{7F06D994-5C4B-4F8E-B7F8-3A28DCA2521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5337308" y="4490749"/>
              <a:ext cx="670957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027113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1027113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1027113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1027113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1027113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2711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2711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2711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27113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-180975" algn="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백업 </a:t>
              </a:r>
              <a:br>
                <a:rPr kumimoji="1" lang="en-US" altLang="ko-KR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</a:br>
              <a:r>
                <a:rPr kumimoji="1" lang="ko-KR" altLang="en-US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전문가</a:t>
              </a:r>
              <a:r>
                <a:rPr kumimoji="1" lang="en-US" altLang="ko-KR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 3</a:t>
              </a:r>
              <a:r>
                <a:rPr kumimoji="1" lang="ko-KR" altLang="en-US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명</a:t>
              </a:r>
              <a:endParaRPr kumimoji="1" lang="ko-KR" altLang="ko-KR" sz="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138D3C9-8B6E-4FEA-A694-35B748C0A1B4}"/>
                </a:ext>
              </a:extLst>
            </p:cNvPr>
            <p:cNvCxnSpPr/>
            <p:nvPr/>
          </p:nvCxnSpPr>
          <p:spPr>
            <a:xfrm>
              <a:off x="6050294" y="4490749"/>
              <a:ext cx="0" cy="289657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sp>
          <p:nvSpPr>
            <p:cNvPr id="43" name="Text Box 56">
              <a:extLst>
                <a:ext uri="{FF2B5EF4-FFF2-40B4-BE49-F238E27FC236}">
                  <a16:creationId xmlns:a16="http://schemas.microsoft.com/office/drawing/2014/main" id="{7733BA4C-7F42-4226-BD61-79F15AF3C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27821" y="4127985"/>
              <a:ext cx="169325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  <a:cs typeface="Arial" panose="020B0604020202020204" pitchFamily="34" charset="0"/>
                </a:rPr>
                <a:t>고급 백업 전문인력  투입</a:t>
              </a:r>
            </a:p>
          </p:txBody>
        </p:sp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2C02F571-EBF6-4BB4-8F1F-CA19C56C00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66"/>
            <a:stretch/>
          </p:blipFill>
          <p:spPr bwMode="auto">
            <a:xfrm>
              <a:off x="5930615" y="3272936"/>
              <a:ext cx="611098" cy="590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5" name="object 94">
              <a:extLst>
                <a:ext uri="{FF2B5EF4-FFF2-40B4-BE49-F238E27FC236}">
                  <a16:creationId xmlns:a16="http://schemas.microsoft.com/office/drawing/2014/main" id="{7DF31709-3B70-450F-85D4-459EE81B5BAF}"/>
                </a:ext>
              </a:extLst>
            </p:cNvPr>
            <p:cNvSpPr txBox="1"/>
            <p:nvPr/>
          </p:nvSpPr>
          <p:spPr>
            <a:xfrm>
              <a:off x="7416284" y="3025285"/>
              <a:ext cx="1863957" cy="18466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 fontAlgn="t">
                <a:spcBef>
                  <a:spcPct val="0"/>
                </a:spcBef>
                <a:spcAft>
                  <a:spcPts val="200"/>
                </a:spcAft>
                <a:defRPr kumimoji="1" sz="140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10287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2pPr>
              <a:lvl3pPr marL="16764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3pPr>
              <a:lvl4pPr marL="23241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4pPr>
              <a:lvl5pPr marL="2971800" indent="-457200" eaLnBrk="0" hangingPunct="0">
                <a:spcBef>
                  <a:spcPct val="0"/>
                </a:spcBef>
                <a:defRPr kumimoji="1" sz="1500"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defTabSz="99569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대규모백업 구축 경험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F6CB0FC4-3DCC-4625-BB05-8E1783504D51}"/>
                </a:ext>
              </a:extLst>
            </p:cNvPr>
            <p:cNvSpPr/>
            <p:nvPr/>
          </p:nvSpPr>
          <p:spPr bwMode="auto">
            <a:xfrm>
              <a:off x="7421095" y="5042623"/>
              <a:ext cx="1897200" cy="1361527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90000" tIns="72000" rIns="90000" bIns="0" rtlCol="0" anchor="ctr"/>
            <a:lstStyle/>
            <a:p>
              <a:pPr marL="171450" lvl="0" indent="-171450" defTabSz="995690" eaLnBrk="0" fontAlgn="base" latinLnBrk="0" hangingPunct="0">
                <a:spcAft>
                  <a:spcPts val="24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900" kern="0" dirty="0">
                  <a:latin typeface="+mn-ea"/>
                  <a:cs typeface="Arial" panose="020B0604020202020204" pitchFamily="34" charset="0"/>
                </a:rPr>
                <a:t>대규모 기관  업무 프로세스를 잘 이해하고 준수하여 설치 계획 수립</a:t>
              </a:r>
            </a:p>
            <a:p>
              <a:pPr marL="171450" lvl="0" indent="-171450" defTabSz="995690" eaLnBrk="0" fontAlgn="base" latinLnBrk="0" hangingPunct="0">
                <a:spcAft>
                  <a:spcPts val="24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900" kern="0" dirty="0">
                  <a:latin typeface="+mn-ea"/>
                  <a:cs typeface="Arial" panose="020B0604020202020204" pitchFamily="34" charset="0"/>
                </a:rPr>
                <a:t>대규모 가상화 및 물리 </a:t>
              </a:r>
              <a:r>
                <a:rPr lang="en-US" altLang="ko-KR" sz="900" kern="0" dirty="0">
                  <a:latin typeface="+mn-ea"/>
                  <a:cs typeface="Arial" panose="020B0604020202020204" pitchFamily="34" charset="0"/>
                </a:rPr>
                <a:t>OS </a:t>
              </a:r>
              <a:r>
                <a:rPr lang="ko-KR" altLang="en-US" sz="900" kern="0" dirty="0">
                  <a:latin typeface="+mn-ea"/>
                  <a:cs typeface="Arial" panose="020B0604020202020204" pitchFamily="34" charset="0"/>
                </a:rPr>
                <a:t>구축</a:t>
              </a:r>
              <a:r>
                <a:rPr lang="en-US" altLang="ko-KR" sz="900" kern="0" dirty="0">
                  <a:latin typeface="+mn-ea"/>
                  <a:cs typeface="Arial" panose="020B0604020202020204" pitchFamily="34" charset="0"/>
                </a:rPr>
                <a:t>/</a:t>
              </a:r>
              <a:r>
                <a:rPr lang="ko-KR" altLang="en-US" sz="900" kern="0" dirty="0">
                  <a:latin typeface="+mn-ea"/>
                  <a:cs typeface="Arial" panose="020B0604020202020204" pitchFamily="34" charset="0"/>
                </a:rPr>
                <a:t>수행</a:t>
              </a:r>
            </a:p>
            <a:p>
              <a:pPr marL="171450" lvl="0" indent="-171450" defTabSz="995690" eaLnBrk="0" fontAlgn="base" latinLnBrk="0" hangingPunct="0">
                <a:spcAft>
                  <a:spcPts val="24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900" kern="0" dirty="0">
                  <a:latin typeface="+mn-ea"/>
                  <a:cs typeface="Arial" panose="020B0604020202020204" pitchFamily="34" charset="0"/>
                </a:rPr>
                <a:t>대규모 데이터에 대한 보안 정책 및 규정 철저 준수</a:t>
              </a:r>
            </a:p>
          </p:txBody>
        </p:sp>
        <p:sp>
          <p:nvSpPr>
            <p:cNvPr id="47" name="object 90">
              <a:extLst>
                <a:ext uri="{FF2B5EF4-FFF2-40B4-BE49-F238E27FC236}">
                  <a16:creationId xmlns:a16="http://schemas.microsoft.com/office/drawing/2014/main" id="{E8900F35-D01F-4182-A61D-DA93D88748ED}"/>
                </a:ext>
              </a:extLst>
            </p:cNvPr>
            <p:cNvSpPr txBox="1"/>
            <p:nvPr/>
          </p:nvSpPr>
          <p:spPr>
            <a:xfrm>
              <a:off x="7431145" y="3693142"/>
              <a:ext cx="1863957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삼성전자</a:t>
              </a:r>
            </a:p>
          </p:txBody>
        </p:sp>
        <p:sp>
          <p:nvSpPr>
            <p:cNvPr id="48" name="object 94">
              <a:extLst>
                <a:ext uri="{FF2B5EF4-FFF2-40B4-BE49-F238E27FC236}">
                  <a16:creationId xmlns:a16="http://schemas.microsoft.com/office/drawing/2014/main" id="{6762B2FF-BBFA-42AA-BBB5-D2779E58CBF4}"/>
                </a:ext>
              </a:extLst>
            </p:cNvPr>
            <p:cNvSpPr txBox="1"/>
            <p:nvPr/>
          </p:nvSpPr>
          <p:spPr>
            <a:xfrm>
              <a:off x="7431145" y="3286951"/>
              <a:ext cx="1863957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국민은행</a:t>
              </a:r>
            </a:p>
          </p:txBody>
        </p:sp>
        <p:sp>
          <p:nvSpPr>
            <p:cNvPr id="49" name="object 90">
              <a:extLst>
                <a:ext uri="{FF2B5EF4-FFF2-40B4-BE49-F238E27FC236}">
                  <a16:creationId xmlns:a16="http://schemas.microsoft.com/office/drawing/2014/main" id="{8D8C56C3-4386-4A50-8E92-D055D536F0E8}"/>
                </a:ext>
              </a:extLst>
            </p:cNvPr>
            <p:cNvSpPr txBox="1"/>
            <p:nvPr/>
          </p:nvSpPr>
          <p:spPr>
            <a:xfrm>
              <a:off x="7431145" y="4099332"/>
              <a:ext cx="1863957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0" i="0" u="none" strike="noStrike" kern="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NC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+mn-ea"/>
                  <a:ea typeface="+mn-ea"/>
                  <a:cs typeface="Arial" panose="020B0604020202020204" pitchFamily="34" charset="0"/>
                </a:rPr>
                <a:t>소프트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88F90A7-1714-437E-B468-5C3DD6E7BC51}"/>
                </a:ext>
              </a:extLst>
            </p:cNvPr>
            <p:cNvSpPr/>
            <p:nvPr/>
          </p:nvSpPr>
          <p:spPr>
            <a:xfrm>
              <a:off x="5272087" y="4848701"/>
              <a:ext cx="2016000" cy="45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대규모 통합백업</a:t>
              </a:r>
              <a:br>
                <a:rPr lang="ko-KR" altLang="en-US" sz="100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구축 경험자 우선 투입</a:t>
              </a:r>
              <a:endParaRPr lang="ko-KR" altLang="en-US" sz="100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9EB57D75-EEC7-4EDE-BF38-BEC3FD9E4A61}"/>
                </a:ext>
              </a:extLst>
            </p:cNvPr>
            <p:cNvSpPr/>
            <p:nvPr/>
          </p:nvSpPr>
          <p:spPr>
            <a:xfrm>
              <a:off x="5272087" y="5428068"/>
              <a:ext cx="2016000" cy="45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데이터 이행 지원을 위한</a:t>
              </a:r>
              <a:br>
                <a:rPr lang="ko-KR" altLang="en-US" sz="100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000">
                  <a:solidFill>
                    <a:schemeClr val="tx1"/>
                  </a:solidFill>
                  <a:latin typeface="+mn-ea"/>
                </a:rPr>
                <a:t>백업 전문 인력투입</a:t>
              </a:r>
              <a:endParaRPr lang="ko-KR" altLang="en-US" sz="100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B7E077F8-88A7-44F2-A033-F6609E8E791F}"/>
                </a:ext>
              </a:extLst>
            </p:cNvPr>
            <p:cNvSpPr/>
            <p:nvPr/>
          </p:nvSpPr>
          <p:spPr>
            <a:xfrm>
              <a:off x="5272087" y="6007434"/>
              <a:ext cx="2016000" cy="453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사업 종료 후 안정화를 고려한 인력 투입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DEC4A11-5E23-44FF-88F8-92EEA15AD16A}"/>
                </a:ext>
              </a:extLst>
            </p:cNvPr>
            <p:cNvSpPr/>
            <p:nvPr/>
          </p:nvSpPr>
          <p:spPr>
            <a:xfrm>
              <a:off x="5272088" y="2663825"/>
              <a:ext cx="2017571" cy="288000"/>
            </a:xfrm>
            <a:prstGeom prst="rect">
              <a:avLst/>
            </a:prstGeom>
            <a:solidFill>
              <a:srgbClr val="00B3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bg1"/>
                  </a:solidFill>
                  <a:latin typeface="+mn-ea"/>
                </a:rPr>
                <a:t>통합 백업 구축 전문 기술인력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A49CACB-FC58-4D05-9C55-5E11BDFF9AB9}"/>
                </a:ext>
              </a:extLst>
            </p:cNvPr>
            <p:cNvSpPr/>
            <p:nvPr/>
          </p:nvSpPr>
          <p:spPr>
            <a:xfrm>
              <a:off x="7357598" y="2655746"/>
              <a:ext cx="1998689" cy="288000"/>
            </a:xfrm>
            <a:prstGeom prst="rect">
              <a:avLst/>
            </a:prstGeom>
            <a:solidFill>
              <a:srgbClr val="00B336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>
                  <a:solidFill>
                    <a:schemeClr val="bg1"/>
                  </a:solidFill>
                  <a:latin typeface="+mn-ea"/>
                </a:rPr>
                <a:t>대규모 백업구축 경험 인력</a:t>
              </a:r>
              <a:endParaRPr lang="ko-KR" altLang="en-US" sz="1000" dirty="0" err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A29DD301-57E4-4FD1-BAE6-88113565A9E8}"/>
                </a:ext>
              </a:extLst>
            </p:cNvPr>
            <p:cNvSpPr/>
            <p:nvPr/>
          </p:nvSpPr>
          <p:spPr>
            <a:xfrm>
              <a:off x="7421314" y="4682624"/>
              <a:ext cx="18972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 dirty="0">
                  <a:solidFill>
                    <a:schemeClr val="tx1"/>
                  </a:solidFill>
                  <a:latin typeface="+mn-ea"/>
                </a:rPr>
                <a:t> 대규모 백업에 최적화된 구축 수행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6451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4E2E6-DC87-4A47-8610-9E57223A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37B85-E631-4451-911B-DAD4AF926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6" name="양쪽 모서리가 둥근 사각형 65">
            <a:extLst>
              <a:ext uri="{FF2B5EF4-FFF2-40B4-BE49-F238E27FC236}">
                <a16:creationId xmlns:a16="http://schemas.microsoft.com/office/drawing/2014/main" id="{2C840EDD-BE66-48FE-9EF6-52ED3DEC999E}"/>
              </a:ext>
            </a:extLst>
          </p:cNvPr>
          <p:cNvSpPr/>
          <p:nvPr/>
        </p:nvSpPr>
        <p:spPr>
          <a:xfrm>
            <a:off x="1914054" y="1624530"/>
            <a:ext cx="7714116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lvl="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고품질의 이행</a:t>
            </a:r>
            <a:r>
              <a:rPr lang="en-US" altLang="ko-KR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보안 관리 및 완벽한 사후 지원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03F22D-C453-4143-859E-B127EC0D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0" y="1120679"/>
            <a:ext cx="1440000" cy="85723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E3E1780-3CC2-4271-8F5B-86B6D2D331AB}"/>
              </a:ext>
            </a:extLst>
          </p:cNvPr>
          <p:cNvGrpSpPr/>
          <p:nvPr/>
        </p:nvGrpSpPr>
        <p:grpSpPr>
          <a:xfrm>
            <a:off x="1524583" y="1455031"/>
            <a:ext cx="720000" cy="720000"/>
            <a:chOff x="-1752340" y="684000"/>
            <a:chExt cx="720000" cy="72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A23BE4B-8746-447D-917E-9E62677D7047}"/>
                </a:ext>
              </a:extLst>
            </p:cNvPr>
            <p:cNvSpPr/>
            <p:nvPr/>
          </p:nvSpPr>
          <p:spPr>
            <a:xfrm>
              <a:off x="-1752340" y="684000"/>
              <a:ext cx="720000" cy="720000"/>
            </a:xfrm>
            <a:prstGeom prst="ellipse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+mn-ea"/>
                </a:rPr>
                <a:t>전략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 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sz="1600" dirty="0" err="1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5936112-655B-404E-99A8-41DCB4FD501E}"/>
                </a:ext>
              </a:extLst>
            </p:cNvPr>
            <p:cNvCxnSpPr/>
            <p:nvPr/>
          </p:nvCxnSpPr>
          <p:spPr>
            <a:xfrm>
              <a:off x="-1598926" y="1016934"/>
              <a:ext cx="41317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양쪽 모서리가 둥근 사각형 84">
            <a:extLst>
              <a:ext uri="{FF2B5EF4-FFF2-40B4-BE49-F238E27FC236}">
                <a16:creationId xmlns:a16="http://schemas.microsoft.com/office/drawing/2014/main" id="{4748F783-CD24-4FBF-B2A2-F8B5AB80B06A}"/>
              </a:ext>
            </a:extLst>
          </p:cNvPr>
          <p:cNvSpPr/>
          <p:nvPr/>
        </p:nvSpPr>
        <p:spPr>
          <a:xfrm>
            <a:off x="5081834" y="2228977"/>
            <a:ext cx="4465214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2" name="양쪽 모서리가 둥근 사각형 81">
            <a:extLst>
              <a:ext uri="{FF2B5EF4-FFF2-40B4-BE49-F238E27FC236}">
                <a16:creationId xmlns:a16="http://schemas.microsoft.com/office/drawing/2014/main" id="{229DF943-DB70-49FE-B9C1-E75911F12755}"/>
              </a:ext>
            </a:extLst>
          </p:cNvPr>
          <p:cNvSpPr/>
          <p:nvPr/>
        </p:nvSpPr>
        <p:spPr>
          <a:xfrm>
            <a:off x="346746" y="2228977"/>
            <a:ext cx="4496675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3" name="양쪽 모서리가 둥근 사각형 85">
            <a:extLst>
              <a:ext uri="{FF2B5EF4-FFF2-40B4-BE49-F238E27FC236}">
                <a16:creationId xmlns:a16="http://schemas.microsoft.com/office/drawing/2014/main" id="{25C4048B-F72D-4EE0-88CD-7001ACAFF978}"/>
              </a:ext>
            </a:extLst>
          </p:cNvPr>
          <p:cNvSpPr/>
          <p:nvPr/>
        </p:nvSpPr>
        <p:spPr>
          <a:xfrm>
            <a:off x="5088490" y="2234854"/>
            <a:ext cx="4458558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lvl="0" algn="ctr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단계</a:t>
            </a:r>
            <a:r>
              <a:rPr lang="en-US" altLang="ko-KR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 10. </a:t>
            </a: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빈틈 없는 유지보수 계획 수립</a:t>
            </a:r>
          </a:p>
        </p:txBody>
      </p:sp>
      <p:sp>
        <p:nvSpPr>
          <p:cNvPr id="17" name="양쪽 모서리가 둥근 사각형 82">
            <a:extLst>
              <a:ext uri="{FF2B5EF4-FFF2-40B4-BE49-F238E27FC236}">
                <a16:creationId xmlns:a16="http://schemas.microsoft.com/office/drawing/2014/main" id="{30891313-6930-49DC-90D5-8CC3A6DBB37F}"/>
              </a:ext>
            </a:extLst>
          </p:cNvPr>
          <p:cNvSpPr/>
          <p:nvPr/>
        </p:nvSpPr>
        <p:spPr>
          <a:xfrm>
            <a:off x="358951" y="2234854"/>
            <a:ext cx="4491125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lvl="0" algn="ctr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단계</a:t>
            </a:r>
            <a:r>
              <a:rPr lang="en-US" altLang="ko-KR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 9. </a:t>
            </a: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최고의 결과를 보장하는 고품질 이행</a:t>
            </a:r>
            <a:r>
              <a:rPr lang="en-US" altLang="ko-KR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/</a:t>
            </a: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보안 관리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FA6475A-2464-4575-B31B-FC5424642002}"/>
              </a:ext>
            </a:extLst>
          </p:cNvPr>
          <p:cNvGrpSpPr/>
          <p:nvPr/>
        </p:nvGrpSpPr>
        <p:grpSpPr>
          <a:xfrm>
            <a:off x="518489" y="2652934"/>
            <a:ext cx="4153187" cy="3828766"/>
            <a:chOff x="264337" y="2594249"/>
            <a:chExt cx="4153187" cy="3828766"/>
          </a:xfrm>
        </p:grpSpPr>
        <p:sp>
          <p:nvSpPr>
            <p:cNvPr id="82" name="Text Box 56">
              <a:extLst>
                <a:ext uri="{FF2B5EF4-FFF2-40B4-BE49-F238E27FC236}">
                  <a16:creationId xmlns:a16="http://schemas.microsoft.com/office/drawing/2014/main" id="{E10B341B-7C8A-4948-A69F-F3E1D6DF1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425" y="2594249"/>
              <a:ext cx="2698431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통합 백업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구축 전문 기술인력</a:t>
              </a:r>
            </a:p>
          </p:txBody>
        </p:sp>
        <p:sp>
          <p:nvSpPr>
            <p:cNvPr id="83" name="모서리가 둥근 직사각형 192">
              <a:extLst>
                <a:ext uri="{FF2B5EF4-FFF2-40B4-BE49-F238E27FC236}">
                  <a16:creationId xmlns:a16="http://schemas.microsoft.com/office/drawing/2014/main" id="{B8634B14-CEF8-4870-9B3E-C1862C603589}"/>
                </a:ext>
              </a:extLst>
            </p:cNvPr>
            <p:cNvSpPr/>
            <p:nvPr/>
          </p:nvSpPr>
          <p:spPr>
            <a:xfrm>
              <a:off x="1203909" y="5037577"/>
              <a:ext cx="738038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위험관리</a:t>
              </a:r>
            </a:p>
          </p:txBody>
        </p:sp>
        <p:sp>
          <p:nvSpPr>
            <p:cNvPr id="84" name="모서리가 둥근 직사각형 193">
              <a:extLst>
                <a:ext uri="{FF2B5EF4-FFF2-40B4-BE49-F238E27FC236}">
                  <a16:creationId xmlns:a16="http://schemas.microsoft.com/office/drawing/2014/main" id="{F43E3D8E-6E97-4B98-9D7D-9FE7D6C71A0C}"/>
                </a:ext>
              </a:extLst>
            </p:cNvPr>
            <p:cNvSpPr/>
            <p:nvPr/>
          </p:nvSpPr>
          <p:spPr>
            <a:xfrm>
              <a:off x="1987128" y="5037577"/>
              <a:ext cx="738038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진척관리</a:t>
              </a:r>
            </a:p>
          </p:txBody>
        </p:sp>
        <p:sp>
          <p:nvSpPr>
            <p:cNvPr id="85" name="모서리가 둥근 직사각형 194">
              <a:extLst>
                <a:ext uri="{FF2B5EF4-FFF2-40B4-BE49-F238E27FC236}">
                  <a16:creationId xmlns:a16="http://schemas.microsoft.com/office/drawing/2014/main" id="{E1C404B6-FBFC-41B4-B981-560F1C6FC418}"/>
                </a:ext>
              </a:extLst>
            </p:cNvPr>
            <p:cNvSpPr/>
            <p:nvPr/>
          </p:nvSpPr>
          <p:spPr>
            <a:xfrm>
              <a:off x="2770348" y="5037577"/>
              <a:ext cx="738038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인력관리</a:t>
              </a:r>
            </a:p>
          </p:txBody>
        </p:sp>
        <p:sp>
          <p:nvSpPr>
            <p:cNvPr id="86" name="모서리가 둥근 직사각형 195">
              <a:extLst>
                <a:ext uri="{FF2B5EF4-FFF2-40B4-BE49-F238E27FC236}">
                  <a16:creationId xmlns:a16="http://schemas.microsoft.com/office/drawing/2014/main" id="{7997FDB0-7C9B-45C2-8352-D9E95F6A6971}"/>
                </a:ext>
              </a:extLst>
            </p:cNvPr>
            <p:cNvSpPr/>
            <p:nvPr/>
          </p:nvSpPr>
          <p:spPr>
            <a:xfrm>
              <a:off x="1203909" y="5428737"/>
              <a:ext cx="738038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보안관리</a:t>
              </a:r>
            </a:p>
          </p:txBody>
        </p:sp>
        <p:sp>
          <p:nvSpPr>
            <p:cNvPr id="87" name="모서리가 둥근 직사각형 196">
              <a:extLst>
                <a:ext uri="{FF2B5EF4-FFF2-40B4-BE49-F238E27FC236}">
                  <a16:creationId xmlns:a16="http://schemas.microsoft.com/office/drawing/2014/main" id="{541B93F2-975F-44BB-AAAE-DD7D6339389B}"/>
                </a:ext>
              </a:extLst>
            </p:cNvPr>
            <p:cNvSpPr/>
            <p:nvPr/>
          </p:nvSpPr>
          <p:spPr>
            <a:xfrm>
              <a:off x="1987128" y="5428737"/>
              <a:ext cx="738038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형상관리</a:t>
              </a:r>
            </a:p>
          </p:txBody>
        </p:sp>
        <p:sp>
          <p:nvSpPr>
            <p:cNvPr id="88" name="모서리가 둥근 직사각형 197">
              <a:extLst>
                <a:ext uri="{FF2B5EF4-FFF2-40B4-BE49-F238E27FC236}">
                  <a16:creationId xmlns:a16="http://schemas.microsoft.com/office/drawing/2014/main" id="{25C6EF67-C3DF-4822-AE25-A5A0A3E5CD68}"/>
                </a:ext>
              </a:extLst>
            </p:cNvPr>
            <p:cNvSpPr/>
            <p:nvPr/>
          </p:nvSpPr>
          <p:spPr>
            <a:xfrm>
              <a:off x="2770348" y="5428737"/>
              <a:ext cx="738038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문서관리</a:t>
              </a:r>
            </a:p>
          </p:txBody>
        </p:sp>
        <p:sp>
          <p:nvSpPr>
            <p:cNvPr id="89" name="object 94">
              <a:extLst>
                <a:ext uri="{FF2B5EF4-FFF2-40B4-BE49-F238E27FC236}">
                  <a16:creationId xmlns:a16="http://schemas.microsoft.com/office/drawing/2014/main" id="{4538EA09-63B0-4E4C-8447-A92139D25D53}"/>
                </a:ext>
              </a:extLst>
            </p:cNvPr>
            <p:cNvSpPr txBox="1"/>
            <p:nvPr/>
          </p:nvSpPr>
          <p:spPr>
            <a:xfrm>
              <a:off x="454637" y="5875398"/>
              <a:ext cx="1852791" cy="2419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vl="0" latinLnBrk="0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+mn-ea"/>
                  <a:ea typeface="+mn-ea"/>
                </a:rPr>
                <a:t>사업관리 지원 조직</a:t>
              </a:r>
              <a:endParaRPr lang="ko-KR" altLang="en-US" sz="10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90" name="object 94">
              <a:extLst>
                <a:ext uri="{FF2B5EF4-FFF2-40B4-BE49-F238E27FC236}">
                  <a16:creationId xmlns:a16="http://schemas.microsoft.com/office/drawing/2014/main" id="{8F2AA918-C1FA-4C84-A80A-27D3B185FFF5}"/>
                </a:ext>
              </a:extLst>
            </p:cNvPr>
            <p:cNvSpPr txBox="1"/>
            <p:nvPr/>
          </p:nvSpPr>
          <p:spPr>
            <a:xfrm>
              <a:off x="2361010" y="5875398"/>
              <a:ext cx="1852791" cy="2419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vl="0" latinLnBrk="0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+mn-ea"/>
                  <a:ea typeface="+mn-ea"/>
                </a:rPr>
                <a:t>사업관리 지원 도구</a:t>
              </a:r>
              <a:endParaRPr lang="ko-KR" altLang="en-US" sz="10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91" name="object 94">
              <a:extLst>
                <a:ext uri="{FF2B5EF4-FFF2-40B4-BE49-F238E27FC236}">
                  <a16:creationId xmlns:a16="http://schemas.microsoft.com/office/drawing/2014/main" id="{352DB0C7-4DB2-4F66-A450-415B005DB0A3}"/>
                </a:ext>
              </a:extLst>
            </p:cNvPr>
            <p:cNvSpPr txBox="1"/>
            <p:nvPr/>
          </p:nvSpPr>
          <p:spPr>
            <a:xfrm>
              <a:off x="454637" y="6181027"/>
              <a:ext cx="1852791" cy="2419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vl="0" latinLnBrk="0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+mn-ea"/>
                  <a:ea typeface="+mn-ea"/>
                </a:rPr>
                <a:t>사업 수행 경험 및 노하우</a:t>
              </a:r>
              <a:endParaRPr lang="ko-KR" altLang="en-US" sz="10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92" name="object 94">
              <a:extLst>
                <a:ext uri="{FF2B5EF4-FFF2-40B4-BE49-F238E27FC236}">
                  <a16:creationId xmlns:a16="http://schemas.microsoft.com/office/drawing/2014/main" id="{5B6893CD-E7B8-4540-BE55-C5F1EDDBFA86}"/>
                </a:ext>
              </a:extLst>
            </p:cNvPr>
            <p:cNvSpPr txBox="1"/>
            <p:nvPr/>
          </p:nvSpPr>
          <p:spPr>
            <a:xfrm>
              <a:off x="2361010" y="6181027"/>
              <a:ext cx="1852791" cy="2419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vl="0" latinLnBrk="0">
                <a:defRPr/>
              </a:pPr>
              <a:r>
                <a:rPr lang="ko-KR" altLang="en-US" sz="1000">
                  <a:solidFill>
                    <a:schemeClr val="tx1"/>
                  </a:solidFill>
                  <a:latin typeface="+mn-ea"/>
                  <a:ea typeface="+mn-ea"/>
                </a:rPr>
                <a:t>사업관리 국제표준 준수</a:t>
              </a:r>
              <a:endParaRPr lang="ko-KR" altLang="en-US" sz="1000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오른쪽 화살표 208">
              <a:extLst>
                <a:ext uri="{FF2B5EF4-FFF2-40B4-BE49-F238E27FC236}">
                  <a16:creationId xmlns:a16="http://schemas.microsoft.com/office/drawing/2014/main" id="{64903E38-0C71-49F9-9C02-2C06E8779C8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029154" y="5273046"/>
              <a:ext cx="16405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4" name="오른쪽 화살표 209">
              <a:extLst>
                <a:ext uri="{FF2B5EF4-FFF2-40B4-BE49-F238E27FC236}">
                  <a16:creationId xmlns:a16="http://schemas.microsoft.com/office/drawing/2014/main" id="{C2E40E48-FF9C-4BC0-8A7E-E72600834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5628" y="5390992"/>
              <a:ext cx="16405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5" name="오른쪽 화살표 211">
              <a:extLst>
                <a:ext uri="{FF2B5EF4-FFF2-40B4-BE49-F238E27FC236}">
                  <a16:creationId xmlns:a16="http://schemas.microsoft.com/office/drawing/2014/main" id="{B7004BB7-FB26-4D23-82D4-F0F1501ED9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467238" y="5273046"/>
              <a:ext cx="16405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6" name="오른쪽 화살표 212">
              <a:extLst>
                <a:ext uri="{FF2B5EF4-FFF2-40B4-BE49-F238E27FC236}">
                  <a16:creationId xmlns:a16="http://schemas.microsoft.com/office/drawing/2014/main" id="{5B4429AD-7427-4758-9350-0F0EB20D7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3713" y="5390992"/>
              <a:ext cx="16405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21A1BB2-4E2C-471C-AD68-B4F3996EB852}"/>
                </a:ext>
              </a:extLst>
            </p:cNvPr>
            <p:cNvSpPr/>
            <p:nvPr/>
          </p:nvSpPr>
          <p:spPr>
            <a:xfrm>
              <a:off x="462357" y="5096269"/>
              <a:ext cx="528068" cy="609663"/>
            </a:xfrm>
            <a:prstGeom prst="ellipse">
              <a:avLst/>
            </a:prstGeom>
            <a:solidFill>
              <a:srgbClr val="00B336"/>
            </a:solidFill>
            <a:ln w="635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착수</a:t>
              </a:r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91C19B48-D04D-47BB-AB40-EBB8D16C1FD8}"/>
                </a:ext>
              </a:extLst>
            </p:cNvPr>
            <p:cNvSpPr/>
            <p:nvPr/>
          </p:nvSpPr>
          <p:spPr>
            <a:xfrm>
              <a:off x="3645213" y="5049842"/>
              <a:ext cx="565899" cy="65334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-197064" algn="ctr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42C24C7B-5799-49D8-BE5D-2B596D0F589A}"/>
                </a:ext>
              </a:extLst>
            </p:cNvPr>
            <p:cNvSpPr/>
            <p:nvPr/>
          </p:nvSpPr>
          <p:spPr>
            <a:xfrm>
              <a:off x="3664129" y="5096269"/>
              <a:ext cx="528068" cy="609663"/>
            </a:xfrm>
            <a:prstGeom prst="ellipse">
              <a:avLst/>
            </a:prstGeom>
            <a:solidFill>
              <a:srgbClr val="00B336"/>
            </a:solidFill>
            <a:ln w="635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rPr>
                <a:t>종료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95A0991D-BB48-4ED5-B9F0-87CC2E113555}"/>
                </a:ext>
              </a:extLst>
            </p:cNvPr>
            <p:cNvSpPr/>
            <p:nvPr/>
          </p:nvSpPr>
          <p:spPr bwMode="auto">
            <a:xfrm>
              <a:off x="428074" y="2958318"/>
              <a:ext cx="1211028" cy="146479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marL="0" marR="0" lvl="0" indent="0" defTabSz="99569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99DA08C-8E74-4D12-A25E-F7439385AB74}"/>
                </a:ext>
              </a:extLst>
            </p:cNvPr>
            <p:cNvSpPr/>
            <p:nvPr/>
          </p:nvSpPr>
          <p:spPr bwMode="auto">
            <a:xfrm>
              <a:off x="1728512" y="2958318"/>
              <a:ext cx="1211028" cy="146479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marL="0" marR="0" lvl="0" indent="0" defTabSz="99569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40AAE104-B7D3-42EF-89B8-FF7C0325DF38}"/>
                </a:ext>
              </a:extLst>
            </p:cNvPr>
            <p:cNvSpPr/>
            <p:nvPr/>
          </p:nvSpPr>
          <p:spPr bwMode="auto">
            <a:xfrm>
              <a:off x="3028952" y="2958318"/>
              <a:ext cx="1211028" cy="1464796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marL="0" marR="0" lvl="0" indent="0" defTabSz="99569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03" name="object 59">
              <a:extLst>
                <a:ext uri="{FF2B5EF4-FFF2-40B4-BE49-F238E27FC236}">
                  <a16:creationId xmlns:a16="http://schemas.microsoft.com/office/drawing/2014/main" id="{AE1E7AD2-E49B-4352-BF8A-7A937084E137}"/>
                </a:ext>
              </a:extLst>
            </p:cNvPr>
            <p:cNvSpPr txBox="1"/>
            <p:nvPr/>
          </p:nvSpPr>
          <p:spPr>
            <a:xfrm>
              <a:off x="460068" y="4161353"/>
              <a:ext cx="1147036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5532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납기준수</a:t>
              </a:r>
            </a:p>
          </p:txBody>
        </p:sp>
        <p:sp>
          <p:nvSpPr>
            <p:cNvPr id="104" name="object 59">
              <a:extLst>
                <a:ext uri="{FF2B5EF4-FFF2-40B4-BE49-F238E27FC236}">
                  <a16:creationId xmlns:a16="http://schemas.microsoft.com/office/drawing/2014/main" id="{9C298219-11F4-4DFB-90C5-7ABEEA39FD68}"/>
                </a:ext>
              </a:extLst>
            </p:cNvPr>
            <p:cNvSpPr txBox="1"/>
            <p:nvPr/>
          </p:nvSpPr>
          <p:spPr>
            <a:xfrm>
              <a:off x="1774116" y="4161353"/>
              <a:ext cx="1147036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5532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우수한 품질</a:t>
              </a:r>
            </a:p>
          </p:txBody>
        </p:sp>
        <p:sp>
          <p:nvSpPr>
            <p:cNvPr id="105" name="object 59">
              <a:extLst>
                <a:ext uri="{FF2B5EF4-FFF2-40B4-BE49-F238E27FC236}">
                  <a16:creationId xmlns:a16="http://schemas.microsoft.com/office/drawing/2014/main" id="{4A9C696C-6335-4EE8-B2E4-7244B963D950}"/>
                </a:ext>
              </a:extLst>
            </p:cNvPr>
            <p:cNvSpPr txBox="1"/>
            <p:nvPr/>
          </p:nvSpPr>
          <p:spPr>
            <a:xfrm>
              <a:off x="3042217" y="4161353"/>
              <a:ext cx="1147036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5532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효율적 자원활용</a:t>
              </a:r>
            </a:p>
          </p:txBody>
        </p:sp>
        <p:pic>
          <p:nvPicPr>
            <p:cNvPr id="106" name="Picture 2" descr="C:\Users\Judy Samsung\Downloads\profits.png">
              <a:extLst>
                <a:ext uri="{FF2B5EF4-FFF2-40B4-BE49-F238E27FC236}">
                  <a16:creationId xmlns:a16="http://schemas.microsoft.com/office/drawing/2014/main" id="{F612F377-A86A-42CE-8641-C27E31136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26443" y="3435032"/>
              <a:ext cx="583178" cy="613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3" descr="C:\Users\Judy Samsung\Downloads\vote.png">
              <a:extLst>
                <a:ext uri="{FF2B5EF4-FFF2-40B4-BE49-F238E27FC236}">
                  <a16:creationId xmlns:a16="http://schemas.microsoft.com/office/drawing/2014/main" id="{43D90112-016D-4173-BC8A-4799A36DAC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838" y="3434472"/>
              <a:ext cx="584242" cy="614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4" descr="C:\Users\Judy Samsung\Downloads\like.png">
              <a:extLst>
                <a:ext uri="{FF2B5EF4-FFF2-40B4-BE49-F238E27FC236}">
                  <a16:creationId xmlns:a16="http://schemas.microsoft.com/office/drawing/2014/main" id="{EBB729FD-049E-41A0-9FFC-C53922BF2A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270" y="3431332"/>
              <a:ext cx="590214" cy="620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8FD262EB-AFDB-48F3-80FF-86E701283FB3}"/>
                </a:ext>
              </a:extLst>
            </p:cNvPr>
            <p:cNvSpPr/>
            <p:nvPr/>
          </p:nvSpPr>
          <p:spPr>
            <a:xfrm>
              <a:off x="264337" y="4583576"/>
              <a:ext cx="4153187" cy="287987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400" kern="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수행 </a:t>
              </a:r>
              <a:r>
                <a:rPr kumimoji="1" lang="en-US" altLang="ko-KR" sz="1400" kern="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· </a:t>
              </a:r>
              <a:r>
                <a:rPr kumimoji="1" lang="ko-KR" altLang="en-US" sz="1400" kern="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통제</a:t>
              </a:r>
              <a:endParaRPr kumimoji="1" lang="ko-KR" altLang="en-US" sz="14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C9C48D0-AE57-4917-98FD-C20CD362AEFB}"/>
                </a:ext>
              </a:extLst>
            </p:cNvPr>
            <p:cNvSpPr/>
            <p:nvPr/>
          </p:nvSpPr>
          <p:spPr>
            <a:xfrm>
              <a:off x="428074" y="2958318"/>
              <a:ext cx="1209600" cy="272362"/>
            </a:xfrm>
            <a:prstGeom prst="rect">
              <a:avLst/>
            </a:prstGeom>
            <a:solidFill>
              <a:srgbClr val="00B336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+mn-ea"/>
                </a:rPr>
                <a:t>철저한 공정 관리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740041E-0E3C-4223-B66B-1CA6C26F05A3}"/>
                </a:ext>
              </a:extLst>
            </p:cNvPr>
            <p:cNvSpPr/>
            <p:nvPr/>
          </p:nvSpPr>
          <p:spPr>
            <a:xfrm>
              <a:off x="1728512" y="2958318"/>
              <a:ext cx="1209600" cy="272362"/>
            </a:xfrm>
            <a:prstGeom prst="rect">
              <a:avLst/>
            </a:prstGeom>
            <a:solidFill>
              <a:srgbClr val="00B336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+mn-ea"/>
                </a:rPr>
                <a:t>입고</a:t>
              </a:r>
              <a:r>
                <a:rPr lang="en-US" altLang="ko-KR" sz="900" dirty="0">
                  <a:solidFill>
                    <a:schemeClr val="bg1"/>
                  </a:solidFill>
                  <a:latin typeface="+mn-ea"/>
                </a:rPr>
                <a:t>/</a:t>
              </a:r>
              <a:r>
                <a:rPr lang="ko-KR" altLang="en-US" sz="900" dirty="0">
                  <a:solidFill>
                    <a:schemeClr val="bg1"/>
                  </a:solidFill>
                  <a:latin typeface="+mn-ea"/>
                </a:rPr>
                <a:t>설치기간 준수</a:t>
              </a: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CDBE620D-84D0-4352-96F9-BD67B6F2203A}"/>
                </a:ext>
              </a:extLst>
            </p:cNvPr>
            <p:cNvSpPr/>
            <p:nvPr/>
          </p:nvSpPr>
          <p:spPr>
            <a:xfrm>
              <a:off x="3028952" y="2958318"/>
              <a:ext cx="1209600" cy="272362"/>
            </a:xfrm>
            <a:prstGeom prst="rect">
              <a:avLst/>
            </a:prstGeom>
            <a:solidFill>
              <a:srgbClr val="00B336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900" dirty="0">
                  <a:solidFill>
                    <a:schemeClr val="bg1"/>
                  </a:solidFill>
                  <a:latin typeface="+mn-ea"/>
                </a:rPr>
                <a:t>사업관리 표준 준수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2968A4D2-5CE1-4719-A604-013CA8E0F0D2}"/>
              </a:ext>
            </a:extLst>
          </p:cNvPr>
          <p:cNvGrpSpPr/>
          <p:nvPr/>
        </p:nvGrpSpPr>
        <p:grpSpPr>
          <a:xfrm>
            <a:off x="5203220" y="2745267"/>
            <a:ext cx="4272392" cy="3555009"/>
            <a:chOff x="4755826" y="2590972"/>
            <a:chExt cx="4079174" cy="3555009"/>
          </a:xfrm>
        </p:grpSpPr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0A404F8B-6471-42F8-9258-964CA3A98314}"/>
                </a:ext>
              </a:extLst>
            </p:cNvPr>
            <p:cNvSpPr/>
            <p:nvPr/>
          </p:nvSpPr>
          <p:spPr>
            <a:xfrm>
              <a:off x="5113983" y="5077580"/>
              <a:ext cx="1068403" cy="1068401"/>
            </a:xfrm>
            <a:prstGeom prst="ellipse">
              <a:avLst/>
            </a:prstGeom>
            <a:solidFill>
              <a:srgbClr val="00B336"/>
            </a:solidFill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Arial" panose="020B0604020202020204" pitchFamily="34" charset="0"/>
                </a:rPr>
                <a:t>전문인력</a:t>
              </a:r>
              <a:endParaRPr kumimoji="0" lang="en-US" altLang="ko-KR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effectLst/>
                <a:uLnTx/>
                <a:uFillTx/>
                <a:latin typeface="+mn-ea"/>
                <a:cs typeface="Arial" panose="020B0604020202020204" pitchFamily="34" charset="0"/>
              </a:endParaRPr>
            </a:p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Arial" panose="020B0604020202020204" pitchFamily="34" charset="0"/>
                </a:rPr>
                <a:t>상시 지원체계 마련</a:t>
              </a:r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F7DB7206-8AB6-4F6D-A900-2BBF0A0C0639}"/>
                </a:ext>
              </a:extLst>
            </p:cNvPr>
            <p:cNvSpPr/>
            <p:nvPr/>
          </p:nvSpPr>
          <p:spPr>
            <a:xfrm>
              <a:off x="6327954" y="5077579"/>
              <a:ext cx="1068403" cy="1068401"/>
            </a:xfrm>
            <a:prstGeom prst="ellipse">
              <a:avLst/>
            </a:prstGeom>
            <a:solidFill>
              <a:srgbClr val="00B336"/>
            </a:solidFill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Arial" panose="020B0604020202020204" pitchFamily="34" charset="0"/>
                </a:rPr>
                <a:t>요구사항 및 </a:t>
              </a:r>
            </a:p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Arial" panose="020B0604020202020204" pitchFamily="34" charset="0"/>
                </a:rPr>
                <a:t>이슈 발생시</a:t>
              </a:r>
            </a:p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Arial" panose="020B0604020202020204" pitchFamily="34" charset="0"/>
                </a:rPr>
                <a:t>즉각적인 처리</a:t>
              </a:r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308D6B1E-7F25-4008-92F2-7D0032E0041A}"/>
                </a:ext>
              </a:extLst>
            </p:cNvPr>
            <p:cNvSpPr/>
            <p:nvPr/>
          </p:nvSpPr>
          <p:spPr>
            <a:xfrm>
              <a:off x="7570955" y="5077580"/>
              <a:ext cx="1068403" cy="1068401"/>
            </a:xfrm>
            <a:prstGeom prst="ellipse">
              <a:avLst/>
            </a:prstGeom>
            <a:solidFill>
              <a:srgbClr val="00B336"/>
            </a:solidFill>
            <a:ln w="38100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OO</a:t>
              </a: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고객사명</a:t>
              </a:r>
              <a:r>
                <a:rPr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OO</a:t>
              </a: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  <a:cs typeface="Arial" panose="020B0604020202020204" pitchFamily="34" charset="0"/>
                </a:rPr>
                <a:t> </a:t>
              </a: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Arial" panose="020B0604020202020204" pitchFamily="34" charset="0"/>
                </a:rPr>
                <a:t>전담인력배치</a:t>
              </a:r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44A14419-8E8A-4510-B6B1-3AEE38DDB366}"/>
                </a:ext>
              </a:extLst>
            </p:cNvPr>
            <p:cNvCxnSpPr>
              <a:cxnSpLocks/>
              <a:stCxn id="114" idx="6"/>
              <a:endCxn id="115" idx="2"/>
            </p:cNvCxnSpPr>
            <p:nvPr/>
          </p:nvCxnSpPr>
          <p:spPr>
            <a:xfrm flipV="1">
              <a:off x="6182386" y="5611780"/>
              <a:ext cx="145569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oval" w="sm" len="sm"/>
              <a:tailEnd type="oval" w="sm" len="sm"/>
            </a:ln>
            <a:effectLst/>
          </p:spPr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D3133DFE-5075-4237-96A3-E231049D10E5}"/>
                </a:ext>
              </a:extLst>
            </p:cNvPr>
            <p:cNvCxnSpPr/>
            <p:nvPr/>
          </p:nvCxnSpPr>
          <p:spPr>
            <a:xfrm flipV="1">
              <a:off x="7420839" y="5611780"/>
              <a:ext cx="144000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oval" w="sm" len="sm"/>
              <a:tailEnd type="oval" w="sm" len="sm"/>
            </a:ln>
            <a:effectLst/>
          </p:spPr>
        </p:cxnSp>
        <p:sp>
          <p:nvSpPr>
            <p:cNvPr id="119" name="텍스트 개체 틀 2">
              <a:extLst>
                <a:ext uri="{FF2B5EF4-FFF2-40B4-BE49-F238E27FC236}">
                  <a16:creationId xmlns:a16="http://schemas.microsoft.com/office/drawing/2014/main" id="{382B8B34-7BDA-43CA-9BEE-433360683680}"/>
                </a:ext>
              </a:extLst>
            </p:cNvPr>
            <p:cNvSpPr txBox="1">
              <a:spLocks/>
            </p:cNvSpPr>
            <p:nvPr/>
          </p:nvSpPr>
          <p:spPr>
            <a:xfrm>
              <a:off x="5025580" y="3525658"/>
              <a:ext cx="3591064" cy="1345903"/>
            </a:xfrm>
            <a:prstGeom prst="rect">
              <a:avLst/>
            </a:prstGeom>
          </p:spPr>
          <p:txBody>
            <a:bodyPr lIns="99569" tIns="49785" rIns="99569" bIns="49785" anchor="t"/>
            <a:lstStyle>
              <a:lvl1pPr marL="2286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-228600" defTabSz="995690" fontAlgn="base">
                <a:lnSpc>
                  <a:spcPct val="150000"/>
                </a:lnSpc>
                <a:spcBef>
                  <a:spcPts val="0"/>
                </a:spcBef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+mj-lt"/>
                <a:buAutoNum type="arabicPeriod"/>
              </a:pPr>
              <a:r>
                <a:rPr lang="ko-KR" altLang="en-US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본 제안사는 백업</a:t>
              </a:r>
              <a:r>
                <a:rPr lang="en-US" altLang="ko-KR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</a:t>
              </a:r>
              <a:r>
                <a:rPr lang="ko-KR" altLang="en-US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전문업체로서 우수한 기술력을 기반으로 완벽한 구축</a:t>
              </a:r>
              <a:r>
                <a:rPr lang="en-US" altLang="ko-KR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기술 지원 수행</a:t>
              </a:r>
              <a:endParaRPr lang="en-US" altLang="ko-KR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228600" lvl="1" indent="-228600" defTabSz="995690" fontAlgn="base">
                <a:lnSpc>
                  <a:spcPct val="150000"/>
                </a:lnSpc>
                <a:spcBef>
                  <a:spcPts val="0"/>
                </a:spcBef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+mj-lt"/>
                <a:buAutoNum type="arabicPeriod"/>
              </a:pPr>
              <a:r>
                <a:rPr lang="ko-KR" altLang="en-US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전담인력 밀착지원으로 상시 기술지원 체계 완비</a:t>
              </a:r>
              <a:endParaRPr lang="en-US" altLang="ko-KR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228600" lvl="1" indent="-228600" defTabSz="995690" fontAlgn="base">
                <a:lnSpc>
                  <a:spcPct val="150000"/>
                </a:lnSpc>
                <a:spcBef>
                  <a:spcPts val="0"/>
                </a:spcBef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+mj-lt"/>
                <a:buAutoNum type="arabicPeriod"/>
              </a:pPr>
              <a:r>
                <a:rPr lang="ko-KR" altLang="en-US" sz="11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유사 지원 경험이 풍부한 전문 인력 투입 및 밀착 지원</a:t>
              </a:r>
            </a:p>
            <a:p>
              <a:pPr marL="228600" lvl="1" indent="-228600" defTabSz="995690" fontAlgn="base">
                <a:lnSpc>
                  <a:spcPct val="150000"/>
                </a:lnSpc>
                <a:spcBef>
                  <a:spcPts val="0"/>
                </a:spcBef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+mj-lt"/>
                <a:buAutoNum type="arabicPeriod"/>
              </a:pPr>
              <a:endPara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20" name="Text Box 56">
              <a:extLst>
                <a:ext uri="{FF2B5EF4-FFF2-40B4-BE49-F238E27FC236}">
                  <a16:creationId xmlns:a16="http://schemas.microsoft.com/office/drawing/2014/main" id="{8E07FC10-EBC8-496D-BEA7-FDAE79FDD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00086" y="2590972"/>
              <a:ext cx="2532394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상시 지원 체계 수립</a:t>
              </a: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31AF751A-31BA-43C0-AFB4-3C4D75ADE61E}"/>
                </a:ext>
              </a:extLst>
            </p:cNvPr>
            <p:cNvCxnSpPr>
              <a:cxnSpLocks/>
            </p:cNvCxnSpPr>
            <p:nvPr/>
          </p:nvCxnSpPr>
          <p:spPr>
            <a:xfrm>
              <a:off x="4755826" y="2850294"/>
              <a:ext cx="4079174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22" name="Text Box 56">
              <a:extLst>
                <a:ext uri="{FF2B5EF4-FFF2-40B4-BE49-F238E27FC236}">
                  <a16:creationId xmlns:a16="http://schemas.microsoft.com/office/drawing/2014/main" id="{8CDEEE7C-78FD-4D04-AB26-DACC6E85E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2162" y="2942851"/>
              <a:ext cx="3866324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전문 기술인력의 상시 지원체계 마련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719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1.2.1 </a:t>
            </a:r>
            <a:r>
              <a:rPr lang="ko-KR" altLang="en-US" dirty="0"/>
              <a:t>제안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92098"/>
          </a:xfrm>
        </p:spPr>
        <p:txBody>
          <a:bodyPr/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제안사는 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OOO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IT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인프라 운영환경에 대한 백업시스템 구축에 있어 다수의 유사 수행 경험을 기반으로 철저한 사전 준비와 검증을 수행합니다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성능 및 안정성이 확보된 제품선정과 운영환경을 고려한 시스템 구성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효율적인 사업수행을 위한 조직구성을 통해  본 사업의 성공적 구축과 안정적 운영을 보장합니다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560E5-871D-4D80-8893-335292156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>
                <a:latin typeface="+mn-ea"/>
              </a:rPr>
              <a:t>제안 특징 및 기대 효과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46B99498-2EA2-4C9E-8D8D-F7237706A1B3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414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789454-8E26-4AD1-B627-556786AC1419}"/>
              </a:ext>
            </a:extLst>
          </p:cNvPr>
          <p:cNvGrpSpPr/>
          <p:nvPr/>
        </p:nvGrpSpPr>
        <p:grpSpPr>
          <a:xfrm>
            <a:off x="435534" y="2283464"/>
            <a:ext cx="9080260" cy="4329498"/>
            <a:chOff x="435534" y="2175884"/>
            <a:chExt cx="9080260" cy="4329498"/>
          </a:xfrm>
        </p:grpSpPr>
        <p:sp>
          <p:nvSpPr>
            <p:cNvPr id="29" name="모서리가 둥근 직사각형 345">
              <a:extLst>
                <a:ext uri="{FF2B5EF4-FFF2-40B4-BE49-F238E27FC236}">
                  <a16:creationId xmlns:a16="http://schemas.microsoft.com/office/drawing/2014/main" id="{AD4FF99F-8CAE-4B99-A040-15888EC2B8A1}"/>
                </a:ext>
              </a:extLst>
            </p:cNvPr>
            <p:cNvSpPr/>
            <p:nvPr/>
          </p:nvSpPr>
          <p:spPr>
            <a:xfrm>
              <a:off x="438709" y="5229096"/>
              <a:ext cx="9070975" cy="1069184"/>
            </a:xfrm>
            <a:prstGeom prst="roundRect">
              <a:avLst>
                <a:gd name="adj" fmla="val 402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모서리가 둥근 직사각형 346">
              <a:extLst>
                <a:ext uri="{FF2B5EF4-FFF2-40B4-BE49-F238E27FC236}">
                  <a16:creationId xmlns:a16="http://schemas.microsoft.com/office/drawing/2014/main" id="{A743EC72-6F57-4AE0-B044-53E46645C93F}"/>
                </a:ext>
              </a:extLst>
            </p:cNvPr>
            <p:cNvSpPr/>
            <p:nvPr/>
          </p:nvSpPr>
          <p:spPr>
            <a:xfrm>
              <a:off x="438709" y="3811853"/>
              <a:ext cx="9070975" cy="1015826"/>
            </a:xfrm>
            <a:prstGeom prst="roundRect">
              <a:avLst>
                <a:gd name="adj" fmla="val 402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1" name="모서리가 둥근 직사각형 347">
              <a:extLst>
                <a:ext uri="{FF2B5EF4-FFF2-40B4-BE49-F238E27FC236}">
                  <a16:creationId xmlns:a16="http://schemas.microsoft.com/office/drawing/2014/main" id="{7C8F158D-B164-4D17-B67C-1A8C2E0956A5}"/>
                </a:ext>
              </a:extLst>
            </p:cNvPr>
            <p:cNvSpPr/>
            <p:nvPr/>
          </p:nvSpPr>
          <p:spPr>
            <a:xfrm>
              <a:off x="438709" y="2477125"/>
              <a:ext cx="9070975" cy="993076"/>
            </a:xfrm>
            <a:prstGeom prst="roundRect">
              <a:avLst>
                <a:gd name="adj" fmla="val 402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3" name="자유형 348">
              <a:extLst>
                <a:ext uri="{FF2B5EF4-FFF2-40B4-BE49-F238E27FC236}">
                  <a16:creationId xmlns:a16="http://schemas.microsoft.com/office/drawing/2014/main" id="{BAFCBDED-000E-4666-A849-A1263BD578F5}"/>
                </a:ext>
              </a:extLst>
            </p:cNvPr>
            <p:cNvSpPr/>
            <p:nvPr/>
          </p:nvSpPr>
          <p:spPr bwMode="auto">
            <a:xfrm rot="10800000" flipH="1">
              <a:off x="6196172" y="2247840"/>
              <a:ext cx="321903" cy="4093450"/>
            </a:xfrm>
            <a:custGeom>
              <a:avLst/>
              <a:gdLst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628650"/>
                <a:gd name="connsiteY0" fmla="*/ 0 h 1571625"/>
                <a:gd name="connsiteX1" fmla="*/ 542925 w 628650"/>
                <a:gd name="connsiteY1" fmla="*/ 371475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415653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61977"/>
                <a:gd name="connsiteY0" fmla="*/ 0 h 1627754"/>
                <a:gd name="connsiteX1" fmla="*/ 561977 w 561977"/>
                <a:gd name="connsiteY1" fmla="*/ 315345 h 1627754"/>
                <a:gd name="connsiteX2" fmla="*/ 542926 w 561977"/>
                <a:gd name="connsiteY2" fmla="*/ 1471782 h 1627754"/>
                <a:gd name="connsiteX3" fmla="*/ 28576 w 561977"/>
                <a:gd name="connsiteY3" fmla="*/ 1627754 h 1627754"/>
                <a:gd name="connsiteX4" fmla="*/ 0 w 561977"/>
                <a:gd name="connsiteY4" fmla="*/ 0 h 1627754"/>
                <a:gd name="connsiteX0" fmla="*/ 0 w 561980"/>
                <a:gd name="connsiteY0" fmla="*/ 0 h 1627754"/>
                <a:gd name="connsiteX1" fmla="*/ 561980 w 561980"/>
                <a:gd name="connsiteY1" fmla="*/ 315345 h 1627754"/>
                <a:gd name="connsiteX2" fmla="*/ 542926 w 561980"/>
                <a:gd name="connsiteY2" fmla="*/ 1471782 h 1627754"/>
                <a:gd name="connsiteX3" fmla="*/ 28576 w 561980"/>
                <a:gd name="connsiteY3" fmla="*/ 1627754 h 1627754"/>
                <a:gd name="connsiteX4" fmla="*/ 0 w 561980"/>
                <a:gd name="connsiteY4" fmla="*/ 0 h 1627754"/>
                <a:gd name="connsiteX0" fmla="*/ 0 w 561980"/>
                <a:gd name="connsiteY0" fmla="*/ 0 h 1627754"/>
                <a:gd name="connsiteX1" fmla="*/ 561980 w 561980"/>
                <a:gd name="connsiteY1" fmla="*/ 315345 h 1627754"/>
                <a:gd name="connsiteX2" fmla="*/ 542926 w 561980"/>
                <a:gd name="connsiteY2" fmla="*/ 1471782 h 1627754"/>
                <a:gd name="connsiteX3" fmla="*/ 28576 w 561980"/>
                <a:gd name="connsiteY3" fmla="*/ 1627754 h 1627754"/>
                <a:gd name="connsiteX4" fmla="*/ 0 w 56198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315345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315345 h 1627754"/>
                <a:gd name="connsiteX2" fmla="*/ 489644 w 564830"/>
                <a:gd name="connsiteY2" fmla="*/ 316081 h 1627754"/>
                <a:gd name="connsiteX3" fmla="*/ 542926 w 564830"/>
                <a:gd name="connsiteY3" fmla="*/ 1471782 h 1627754"/>
                <a:gd name="connsiteX4" fmla="*/ 28576 w 564830"/>
                <a:gd name="connsiteY4" fmla="*/ 1627754 h 1627754"/>
                <a:gd name="connsiteX5" fmla="*/ 0 w 564830"/>
                <a:gd name="connsiteY5" fmla="*/ 0 h 1627754"/>
                <a:gd name="connsiteX0" fmla="*/ 0 w 564830"/>
                <a:gd name="connsiteY0" fmla="*/ 0 h 1627754"/>
                <a:gd name="connsiteX1" fmla="*/ 564830 w 564830"/>
                <a:gd name="connsiteY1" fmla="*/ 315345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255428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177623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177623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830" h="1627754">
                  <a:moveTo>
                    <a:pt x="0" y="0"/>
                  </a:moveTo>
                  <a:cubicBezTo>
                    <a:pt x="62321" y="148318"/>
                    <a:pt x="441363" y="142280"/>
                    <a:pt x="564830" y="177623"/>
                  </a:cubicBezTo>
                  <a:lnTo>
                    <a:pt x="542926" y="1471782"/>
                  </a:lnTo>
                  <a:cubicBezTo>
                    <a:pt x="376557" y="1479703"/>
                    <a:pt x="201478" y="1494089"/>
                    <a:pt x="28576" y="1627754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4" name="자유형 349">
              <a:extLst>
                <a:ext uri="{FF2B5EF4-FFF2-40B4-BE49-F238E27FC236}">
                  <a16:creationId xmlns:a16="http://schemas.microsoft.com/office/drawing/2014/main" id="{7D012BC0-FEC1-4509-86AF-D4BACA91A382}"/>
                </a:ext>
              </a:extLst>
            </p:cNvPr>
            <p:cNvSpPr/>
            <p:nvPr/>
          </p:nvSpPr>
          <p:spPr bwMode="auto">
            <a:xfrm flipH="1">
              <a:off x="3388433" y="2247840"/>
              <a:ext cx="321903" cy="4093450"/>
            </a:xfrm>
            <a:custGeom>
              <a:avLst/>
              <a:gdLst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628650"/>
                <a:gd name="connsiteY0" fmla="*/ 0 h 1571625"/>
                <a:gd name="connsiteX1" fmla="*/ 542925 w 628650"/>
                <a:gd name="connsiteY1" fmla="*/ 371475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415653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61977"/>
                <a:gd name="connsiteY0" fmla="*/ 0 h 1627754"/>
                <a:gd name="connsiteX1" fmla="*/ 561977 w 561977"/>
                <a:gd name="connsiteY1" fmla="*/ 315345 h 1627754"/>
                <a:gd name="connsiteX2" fmla="*/ 542926 w 561977"/>
                <a:gd name="connsiteY2" fmla="*/ 1471782 h 1627754"/>
                <a:gd name="connsiteX3" fmla="*/ 28576 w 561977"/>
                <a:gd name="connsiteY3" fmla="*/ 1627754 h 1627754"/>
                <a:gd name="connsiteX4" fmla="*/ 0 w 561977"/>
                <a:gd name="connsiteY4" fmla="*/ 0 h 1627754"/>
                <a:gd name="connsiteX0" fmla="*/ 0 w 561980"/>
                <a:gd name="connsiteY0" fmla="*/ 0 h 1627754"/>
                <a:gd name="connsiteX1" fmla="*/ 561980 w 561980"/>
                <a:gd name="connsiteY1" fmla="*/ 315345 h 1627754"/>
                <a:gd name="connsiteX2" fmla="*/ 542926 w 561980"/>
                <a:gd name="connsiteY2" fmla="*/ 1471782 h 1627754"/>
                <a:gd name="connsiteX3" fmla="*/ 28576 w 561980"/>
                <a:gd name="connsiteY3" fmla="*/ 1627754 h 1627754"/>
                <a:gd name="connsiteX4" fmla="*/ 0 w 561980"/>
                <a:gd name="connsiteY4" fmla="*/ 0 h 1627754"/>
                <a:gd name="connsiteX0" fmla="*/ 0 w 561980"/>
                <a:gd name="connsiteY0" fmla="*/ 0 h 1627754"/>
                <a:gd name="connsiteX1" fmla="*/ 561980 w 561980"/>
                <a:gd name="connsiteY1" fmla="*/ 315345 h 1627754"/>
                <a:gd name="connsiteX2" fmla="*/ 542926 w 561980"/>
                <a:gd name="connsiteY2" fmla="*/ 1471782 h 1627754"/>
                <a:gd name="connsiteX3" fmla="*/ 28576 w 561980"/>
                <a:gd name="connsiteY3" fmla="*/ 1627754 h 1627754"/>
                <a:gd name="connsiteX4" fmla="*/ 0 w 56198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315345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315345 h 1627754"/>
                <a:gd name="connsiteX2" fmla="*/ 489644 w 564830"/>
                <a:gd name="connsiteY2" fmla="*/ 316081 h 1627754"/>
                <a:gd name="connsiteX3" fmla="*/ 542926 w 564830"/>
                <a:gd name="connsiteY3" fmla="*/ 1471782 h 1627754"/>
                <a:gd name="connsiteX4" fmla="*/ 28576 w 564830"/>
                <a:gd name="connsiteY4" fmla="*/ 1627754 h 1627754"/>
                <a:gd name="connsiteX5" fmla="*/ 0 w 564830"/>
                <a:gd name="connsiteY5" fmla="*/ 0 h 1627754"/>
                <a:gd name="connsiteX0" fmla="*/ 0 w 564830"/>
                <a:gd name="connsiteY0" fmla="*/ 0 h 1627754"/>
                <a:gd name="connsiteX1" fmla="*/ 564830 w 564830"/>
                <a:gd name="connsiteY1" fmla="*/ 315345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255428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177623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177623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830" h="1627754">
                  <a:moveTo>
                    <a:pt x="0" y="0"/>
                  </a:moveTo>
                  <a:cubicBezTo>
                    <a:pt x="62321" y="148318"/>
                    <a:pt x="441363" y="142280"/>
                    <a:pt x="564830" y="177623"/>
                  </a:cubicBezTo>
                  <a:lnTo>
                    <a:pt x="542926" y="1471782"/>
                  </a:lnTo>
                  <a:cubicBezTo>
                    <a:pt x="376557" y="1479703"/>
                    <a:pt x="201478" y="1494089"/>
                    <a:pt x="28576" y="1627754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5" name="모서리가 둥근 직사각형 350">
              <a:extLst>
                <a:ext uri="{FF2B5EF4-FFF2-40B4-BE49-F238E27FC236}">
                  <a16:creationId xmlns:a16="http://schemas.microsoft.com/office/drawing/2014/main" id="{5543AE0F-BEBA-4E05-BFA2-5F9EAADF1BDE}"/>
                </a:ext>
              </a:extLst>
            </p:cNvPr>
            <p:cNvSpPr/>
            <p:nvPr/>
          </p:nvSpPr>
          <p:spPr>
            <a:xfrm>
              <a:off x="3720548" y="2175884"/>
              <a:ext cx="2475547" cy="4205865"/>
            </a:xfrm>
            <a:prstGeom prst="roundRect">
              <a:avLst>
                <a:gd name="adj" fmla="val 4779"/>
              </a:avLst>
            </a:prstGeom>
            <a:solidFill>
              <a:schemeClr val="bg1"/>
            </a:solidFill>
            <a:ln>
              <a:solidFill>
                <a:srgbClr val="9AB5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6" name="AutoShape 196">
              <a:extLst>
                <a:ext uri="{FF2B5EF4-FFF2-40B4-BE49-F238E27FC236}">
                  <a16:creationId xmlns:a16="http://schemas.microsoft.com/office/drawing/2014/main" id="{096B9D5A-20BD-45FB-9712-E723ADAEC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8280" y="2292427"/>
              <a:ext cx="2440082" cy="340519"/>
            </a:xfrm>
            <a:prstGeom prst="roundRect">
              <a:avLst>
                <a:gd name="adj" fmla="val 16667"/>
              </a:avLst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000" b="1" dirty="0">
                  <a:solidFill>
                    <a:srgbClr val="E46C0A"/>
                  </a:solidFill>
                  <a:latin typeface="+mn-ea"/>
                </a:rPr>
                <a:t>가상화 인프라 백업시스템 구축 사업 위험요소 검토 완료</a:t>
              </a:r>
            </a:p>
          </p:txBody>
        </p:sp>
        <p:sp>
          <p:nvSpPr>
            <p:cNvPr id="37" name="AutoShape 196">
              <a:extLst>
                <a:ext uri="{FF2B5EF4-FFF2-40B4-BE49-F238E27FC236}">
                  <a16:creationId xmlns:a16="http://schemas.microsoft.com/office/drawing/2014/main" id="{E9972A38-CF27-4159-838E-BD3D6918D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1841" y="3579486"/>
              <a:ext cx="2252960" cy="368895"/>
            </a:xfrm>
            <a:prstGeom prst="roundRect">
              <a:avLst>
                <a:gd name="adj" fmla="val 16667"/>
              </a:avLst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ts val="200"/>
                </a:spcBef>
                <a:tabLst>
                  <a:tab pos="914400" algn="l"/>
                  <a:tab pos="7315200" algn="r"/>
                </a:tabLst>
              </a:pPr>
              <a:r>
                <a:rPr lang="ko-KR" altLang="en-US" sz="1000" kern="0" spc="-100" dirty="0">
                  <a:solidFill>
                    <a:srgbClr val="205FA4"/>
                  </a:solidFill>
                  <a:latin typeface="+mn-ea"/>
                </a:rPr>
                <a:t> 기 검증된 수행방법론 적용으로</a:t>
              </a:r>
            </a:p>
            <a:p>
              <a:pPr>
                <a:spcBef>
                  <a:spcPts val="200"/>
                </a:spcBef>
                <a:tabLst>
                  <a:tab pos="914400" algn="l"/>
                  <a:tab pos="7315200" algn="r"/>
                </a:tabLst>
              </a:pPr>
              <a:r>
                <a:rPr lang="ko-KR" altLang="en-US" sz="1000" kern="0" spc="-100" dirty="0">
                  <a:solidFill>
                    <a:srgbClr val="205FA4"/>
                  </a:solidFill>
                  <a:latin typeface="+mn-ea"/>
                </a:rPr>
                <a:t>안정적인 프로젝트 완수</a:t>
              </a:r>
            </a:p>
          </p:txBody>
        </p:sp>
        <p:sp>
          <p:nvSpPr>
            <p:cNvPr id="38" name="AutoShape 196">
              <a:extLst>
                <a:ext uri="{FF2B5EF4-FFF2-40B4-BE49-F238E27FC236}">
                  <a16:creationId xmlns:a16="http://schemas.microsoft.com/office/drawing/2014/main" id="{94158A90-3C22-46DA-8AC0-51D1130E7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1841" y="5012715"/>
              <a:ext cx="2252960" cy="368895"/>
            </a:xfrm>
            <a:prstGeom prst="roundRect">
              <a:avLst>
                <a:gd name="adj" fmla="val 16667"/>
              </a:avLst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>
                <a:spcBef>
                  <a:spcPts val="200"/>
                </a:spcBef>
                <a:tabLst>
                  <a:tab pos="914400" algn="l"/>
                  <a:tab pos="7315200" algn="r"/>
                </a:tabLst>
              </a:pPr>
              <a:r>
                <a:rPr lang="ko-KR" altLang="en-US" sz="1000" kern="0" spc="-100" dirty="0">
                  <a:solidFill>
                    <a:srgbClr val="205FA4"/>
                  </a:solidFill>
                  <a:latin typeface="+mn-ea"/>
                </a:rPr>
                <a:t> 통합 구축 및 운영에 따른</a:t>
              </a:r>
              <a:endParaRPr lang="en-US" altLang="ko-KR" sz="1000" kern="0" spc="-100" dirty="0">
                <a:solidFill>
                  <a:srgbClr val="205FA4"/>
                </a:solidFill>
                <a:latin typeface="+mn-ea"/>
              </a:endParaRPr>
            </a:p>
            <a:p>
              <a:pPr>
                <a:spcBef>
                  <a:spcPts val="200"/>
                </a:spcBef>
                <a:tabLst>
                  <a:tab pos="914400" algn="l"/>
                  <a:tab pos="7315200" algn="r"/>
                </a:tabLst>
              </a:pPr>
              <a:r>
                <a:rPr lang="ko-KR" altLang="en-US" sz="1000" kern="0" spc="-100" dirty="0">
                  <a:solidFill>
                    <a:srgbClr val="205FA4"/>
                  </a:solidFill>
                  <a:latin typeface="+mn-ea"/>
                </a:rPr>
                <a:t> 효율화 방안 제시 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B4E2DF7-D620-4793-B01C-33332B6CF978}"/>
                </a:ext>
              </a:extLst>
            </p:cNvPr>
            <p:cNvSpPr/>
            <p:nvPr/>
          </p:nvSpPr>
          <p:spPr bwMode="auto">
            <a:xfrm flipH="1">
              <a:off x="6505886" y="2472512"/>
              <a:ext cx="2736000" cy="31082"/>
            </a:xfrm>
            <a:prstGeom prst="rect">
              <a:avLst/>
            </a:prstGeom>
            <a:solidFill>
              <a:srgbClr val="AEC5DC"/>
            </a:solidFill>
            <a:ln w="25400" algn="ctr">
              <a:noFill/>
              <a:miter lim="800000"/>
              <a:headEnd/>
              <a:tailEnd/>
            </a:ln>
            <a:effectLst/>
          </p:spPr>
          <p:txBody>
            <a:bodyPr vert="horz" wrap="none" lIns="77109" tIns="38555" rIns="77109" bIns="38555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86C6DA3-A4A1-4677-806F-4624CAB98950}"/>
                </a:ext>
              </a:extLst>
            </p:cNvPr>
            <p:cNvSpPr/>
            <p:nvPr/>
          </p:nvSpPr>
          <p:spPr bwMode="auto">
            <a:xfrm rot="5400000">
              <a:off x="7840687" y="2450791"/>
              <a:ext cx="66399" cy="72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AEC5DC"/>
              </a:solidFill>
              <a:miter lim="800000"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41" name="Text Box 59">
              <a:extLst>
                <a:ext uri="{FF2B5EF4-FFF2-40B4-BE49-F238E27FC236}">
                  <a16:creationId xmlns:a16="http://schemas.microsoft.com/office/drawing/2014/main" id="{8BC8DA7B-5E6D-48B5-BBBF-D85296436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5371" y="2183762"/>
              <a:ext cx="3145738" cy="256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indent="-92075" defTabSz="1279525">
                <a:lnSpc>
                  <a:spcPts val="1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전문 역량 및 풍부한 사업수행 경험을</a:t>
              </a:r>
              <a:b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</a:b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보유한 최고의 수행조직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681836C-FFA7-4596-84C2-825EC5E8EFEA}"/>
                </a:ext>
              </a:extLst>
            </p:cNvPr>
            <p:cNvSpPr/>
            <p:nvPr/>
          </p:nvSpPr>
          <p:spPr bwMode="auto">
            <a:xfrm flipH="1">
              <a:off x="6505886" y="3857573"/>
              <a:ext cx="2736000" cy="31082"/>
            </a:xfrm>
            <a:prstGeom prst="rect">
              <a:avLst/>
            </a:prstGeom>
            <a:solidFill>
              <a:srgbClr val="AEC5DC"/>
            </a:solidFill>
            <a:ln w="25400" algn="ctr">
              <a:noFill/>
              <a:miter lim="800000"/>
              <a:headEnd/>
              <a:tailEnd/>
            </a:ln>
            <a:effectLst/>
          </p:spPr>
          <p:txBody>
            <a:bodyPr vert="horz" wrap="none" lIns="77109" tIns="38555" rIns="77109" bIns="38555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604F4E6-F5FF-4F6D-B525-8C6463ADB77F}"/>
                </a:ext>
              </a:extLst>
            </p:cNvPr>
            <p:cNvSpPr/>
            <p:nvPr/>
          </p:nvSpPr>
          <p:spPr bwMode="auto">
            <a:xfrm rot="5400000">
              <a:off x="7840687" y="3835852"/>
              <a:ext cx="66399" cy="72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AEC5DC"/>
              </a:solidFill>
              <a:miter lim="800000"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44" name="Text Box 59">
              <a:extLst>
                <a:ext uri="{FF2B5EF4-FFF2-40B4-BE49-F238E27FC236}">
                  <a16:creationId xmlns:a16="http://schemas.microsoft.com/office/drawing/2014/main" id="{47F44524-7BE5-4F60-8ED9-A833EC3081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0913" y="3655962"/>
              <a:ext cx="266594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indent="-92075" defTabSz="1279525">
                <a:spcBef>
                  <a:spcPct val="500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사업추진 기본방향</a:t>
              </a:r>
            </a:p>
          </p:txBody>
        </p:sp>
        <p:sp>
          <p:nvSpPr>
            <p:cNvPr id="45" name="Rectangle 30">
              <a:extLst>
                <a:ext uri="{FF2B5EF4-FFF2-40B4-BE49-F238E27FC236}">
                  <a16:creationId xmlns:a16="http://schemas.microsoft.com/office/drawing/2014/main" id="{5A0F47E8-5A21-490A-B4DF-C155DE0D580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520781" y="3902131"/>
              <a:ext cx="2884919" cy="842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 anchor="t" anchorCtr="0">
              <a:spAutoFit/>
            </a:bodyPr>
            <a:lstStyle/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정해진 단기간 내에 안정적으로 장비 교체 및 신규 구축 완료</a:t>
              </a:r>
              <a:endPara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골프존 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IT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운영 담당자 및 시스템 운영자와의 원활한 업무협조로 매끄러운 사업수행</a:t>
              </a:r>
              <a:endPara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전문성이 높은 사업조직 구성과 전사적 지원 보장</a:t>
              </a:r>
            </a:p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endPara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9685D2FF-4A64-4449-8589-3E340C759BF5}"/>
                </a:ext>
              </a:extLst>
            </p:cNvPr>
            <p:cNvSpPr/>
            <p:nvPr/>
          </p:nvSpPr>
          <p:spPr bwMode="auto">
            <a:xfrm flipH="1">
              <a:off x="6505886" y="5224483"/>
              <a:ext cx="2736000" cy="31082"/>
            </a:xfrm>
            <a:prstGeom prst="rect">
              <a:avLst/>
            </a:prstGeom>
            <a:solidFill>
              <a:srgbClr val="AEC5DC"/>
            </a:solidFill>
            <a:ln w="25400" algn="ctr">
              <a:noFill/>
              <a:miter lim="800000"/>
              <a:headEnd/>
              <a:tailEnd/>
            </a:ln>
            <a:effectLst/>
          </p:spPr>
          <p:txBody>
            <a:bodyPr vert="horz" wrap="none" lIns="77109" tIns="38555" rIns="77109" bIns="38555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F27C8E5-F95F-46F3-A15C-2F2C6FB976A4}"/>
                </a:ext>
              </a:extLst>
            </p:cNvPr>
            <p:cNvSpPr/>
            <p:nvPr/>
          </p:nvSpPr>
          <p:spPr bwMode="auto">
            <a:xfrm rot="5400000">
              <a:off x="7840687" y="5202762"/>
              <a:ext cx="66399" cy="72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AEC5DC"/>
              </a:solidFill>
              <a:miter lim="800000"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48" name="Text Box 59">
              <a:extLst>
                <a:ext uri="{FF2B5EF4-FFF2-40B4-BE49-F238E27FC236}">
                  <a16:creationId xmlns:a16="http://schemas.microsoft.com/office/drawing/2014/main" id="{3E7D50A8-B770-4947-833B-8EA1102AC3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5371" y="5022872"/>
              <a:ext cx="3077030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indent="-92075" defTabSz="1279525">
                <a:spcBef>
                  <a:spcPct val="500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골프존 운영시스템에 적합한 차별화 방안 제시</a:t>
              </a:r>
            </a:p>
          </p:txBody>
        </p:sp>
        <p:sp>
          <p:nvSpPr>
            <p:cNvPr id="49" name="Rectangle 30">
              <a:extLst>
                <a:ext uri="{FF2B5EF4-FFF2-40B4-BE49-F238E27FC236}">
                  <a16:creationId xmlns:a16="http://schemas.microsoft.com/office/drawing/2014/main" id="{B5EBDB20-7760-4D10-AFAB-BE50819EF20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520781" y="5258116"/>
              <a:ext cx="2884919" cy="652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 anchor="t" anchorCtr="0">
              <a:spAutoFit/>
            </a:bodyPr>
            <a:lstStyle/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구축과 동시에  골프존 운영시스템의 상황에 맞게 장애상황 대비 철저한 모의테스트 계획서 작성 및 장애대처매뉴얼 제공</a:t>
              </a:r>
            </a:p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운영관리 효율화 방안 마련</a:t>
              </a:r>
            </a:p>
          </p:txBody>
        </p: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1FDC429-B228-4E63-92A6-F9E68AB0604D}"/>
                </a:ext>
              </a:extLst>
            </p:cNvPr>
            <p:cNvGrpSpPr/>
            <p:nvPr/>
          </p:nvGrpSpPr>
          <p:grpSpPr>
            <a:xfrm>
              <a:off x="6377101" y="5877272"/>
              <a:ext cx="3024000" cy="628110"/>
              <a:chOff x="6341011" y="5674948"/>
              <a:chExt cx="3024000" cy="681101"/>
            </a:xfrm>
          </p:grpSpPr>
          <p:sp>
            <p:nvSpPr>
              <p:cNvPr id="51" name="AutoShape 161">
                <a:extLst>
                  <a:ext uri="{FF2B5EF4-FFF2-40B4-BE49-F238E27FC236}">
                    <a16:creationId xmlns:a16="http://schemas.microsoft.com/office/drawing/2014/main" id="{C4321FB0-FEBD-4994-BB2B-40F7784E257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341011" y="5763402"/>
                <a:ext cx="3024000" cy="446838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44450" algn="ctr">
                <a:solidFill>
                  <a:srgbClr val="CFCFC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125000"/>
                  </a:lnSpc>
                </a:pPr>
                <a:endParaRPr lang="ko-KR" altLang="en-US" sz="1000" b="1" baseline="-25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52" name="Line 163">
                <a:extLst>
                  <a:ext uri="{FF2B5EF4-FFF2-40B4-BE49-F238E27FC236}">
                    <a16:creationId xmlns:a16="http://schemas.microsoft.com/office/drawing/2014/main" id="{A5EA1BDD-3894-458D-92D9-D9BD5DA17413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6644396" y="5763402"/>
                <a:ext cx="98823" cy="0"/>
              </a:xfrm>
              <a:prstGeom prst="line">
                <a:avLst/>
              </a:prstGeom>
              <a:noFill/>
              <a:ln w="44450">
                <a:solidFill>
                  <a:srgbClr val="72950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53" name="Line 164">
                <a:extLst>
                  <a:ext uri="{FF2B5EF4-FFF2-40B4-BE49-F238E27FC236}">
                    <a16:creationId xmlns:a16="http://schemas.microsoft.com/office/drawing/2014/main" id="{26835336-BD2B-46F6-B5E9-410D8EE3E590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6729384" y="5763402"/>
                <a:ext cx="98823" cy="0"/>
              </a:xfrm>
              <a:prstGeom prst="line">
                <a:avLst/>
              </a:prstGeom>
              <a:noFill/>
              <a:ln w="44450">
                <a:solidFill>
                  <a:srgbClr val="CBE1A7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55" name="Line 165">
                <a:extLst>
                  <a:ext uri="{FF2B5EF4-FFF2-40B4-BE49-F238E27FC236}">
                    <a16:creationId xmlns:a16="http://schemas.microsoft.com/office/drawing/2014/main" id="{663BE21E-7FA3-4F3B-97B4-84FE4E5EE854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6819314" y="5763402"/>
                <a:ext cx="98823" cy="0"/>
              </a:xfrm>
              <a:prstGeom prst="line">
                <a:avLst/>
              </a:prstGeom>
              <a:noFill/>
              <a:ln w="44450">
                <a:solidFill>
                  <a:srgbClr val="98C80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56" name="Line 167">
                <a:extLst>
                  <a:ext uri="{FF2B5EF4-FFF2-40B4-BE49-F238E27FC236}">
                    <a16:creationId xmlns:a16="http://schemas.microsoft.com/office/drawing/2014/main" id="{FA0495D1-617C-4FFC-B1C0-F4C28B6DFCDC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H="1">
                <a:off x="8906474" y="6210240"/>
                <a:ext cx="98823" cy="0"/>
              </a:xfrm>
              <a:prstGeom prst="line">
                <a:avLst/>
              </a:prstGeom>
              <a:noFill/>
              <a:ln w="44450">
                <a:solidFill>
                  <a:srgbClr val="98C80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0" name="Line 168">
                <a:extLst>
                  <a:ext uri="{FF2B5EF4-FFF2-40B4-BE49-F238E27FC236}">
                    <a16:creationId xmlns:a16="http://schemas.microsoft.com/office/drawing/2014/main" id="{61560FB5-5EAE-4ADD-A993-5C28534B8F43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H="1">
                <a:off x="8821485" y="6210240"/>
                <a:ext cx="98823" cy="0"/>
              </a:xfrm>
              <a:prstGeom prst="line">
                <a:avLst/>
              </a:prstGeom>
              <a:noFill/>
              <a:ln w="44450">
                <a:solidFill>
                  <a:srgbClr val="CBE1A7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1" name="Line 169">
                <a:extLst>
                  <a:ext uri="{FF2B5EF4-FFF2-40B4-BE49-F238E27FC236}">
                    <a16:creationId xmlns:a16="http://schemas.microsoft.com/office/drawing/2014/main" id="{5EB4C4A4-906A-45F9-9F17-CB8313472EFC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H="1">
                <a:off x="8731556" y="6210240"/>
                <a:ext cx="98823" cy="0"/>
              </a:xfrm>
              <a:prstGeom prst="line">
                <a:avLst/>
              </a:prstGeom>
              <a:noFill/>
              <a:ln w="44450">
                <a:solidFill>
                  <a:srgbClr val="72950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 sz="1000" b="1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62" name="AutoShape 148">
                <a:extLst>
                  <a:ext uri="{FF2B5EF4-FFF2-40B4-BE49-F238E27FC236}">
                    <a16:creationId xmlns:a16="http://schemas.microsoft.com/office/drawing/2014/main" id="{68CDB251-E639-4559-BBE1-8232C4973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5437" y="5836637"/>
                <a:ext cx="641201" cy="3003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115888" lvl="1" indent="-115888">
                  <a:lnSpc>
                    <a:spcPct val="90000"/>
                  </a:lnSpc>
                  <a:buClr>
                    <a:srgbClr val="EEECE1"/>
                  </a:buClr>
                  <a:buSzPct val="90000"/>
                  <a:tabLst>
                    <a:tab pos="1438275" algn="l"/>
                  </a:tabLst>
                </a:pPr>
                <a:r>
                  <a:rPr lang="ko-KR" altLang="en-US" sz="1000" b="1" dirty="0">
                    <a:solidFill>
                      <a:prstClr val="black"/>
                    </a:solidFill>
                    <a:latin typeface="+mn-ea"/>
                  </a:rPr>
                  <a:t>통합구축</a:t>
                </a:r>
                <a:endParaRPr lang="en-US" altLang="ko-KR" sz="1000" b="1" dirty="0">
                  <a:solidFill>
                    <a:prstClr val="black"/>
                  </a:solidFill>
                  <a:latin typeface="+mn-ea"/>
                </a:endParaRPr>
              </a:p>
              <a:p>
                <a:pPr marL="115888" lvl="1" indent="-115888">
                  <a:lnSpc>
                    <a:spcPct val="90000"/>
                  </a:lnSpc>
                  <a:buClr>
                    <a:srgbClr val="EEECE1"/>
                  </a:buClr>
                  <a:buSzPct val="90000"/>
                  <a:tabLst>
                    <a:tab pos="1438275" algn="l"/>
                  </a:tabLst>
                </a:pPr>
                <a:r>
                  <a:rPr lang="ko-KR" altLang="en-US" sz="1000" b="1" dirty="0">
                    <a:solidFill>
                      <a:prstClr val="black"/>
                    </a:solidFill>
                    <a:latin typeface="+mn-ea"/>
                  </a:rPr>
                  <a:t>노하우적용</a:t>
                </a:r>
              </a:p>
            </p:txBody>
          </p:sp>
          <p:sp>
            <p:nvSpPr>
              <p:cNvPr id="64" name="AutoShape 148">
                <a:extLst>
                  <a:ext uri="{FF2B5EF4-FFF2-40B4-BE49-F238E27FC236}">
                    <a16:creationId xmlns:a16="http://schemas.microsoft.com/office/drawing/2014/main" id="{D18CAE8D-EA0D-447E-9799-ACC6453F95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92987" y="5836638"/>
                <a:ext cx="686085" cy="3003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115888" lvl="1" indent="-115888">
                  <a:lnSpc>
                    <a:spcPct val="90000"/>
                  </a:lnSpc>
                  <a:buClr>
                    <a:srgbClr val="EEECE1"/>
                  </a:buClr>
                  <a:buSzPct val="90000"/>
                  <a:tabLst>
                    <a:tab pos="1438275" algn="l"/>
                  </a:tabLst>
                </a:pPr>
                <a:r>
                  <a:rPr lang="ko-KR" altLang="en-US" sz="1000" b="1" dirty="0">
                    <a:solidFill>
                      <a:prstClr val="black"/>
                    </a:solidFill>
                    <a:latin typeface="+mn-ea"/>
                  </a:rPr>
                  <a:t>고도의 </a:t>
                </a:r>
                <a:endParaRPr lang="en-US" altLang="ko-KR" sz="1000" b="1" dirty="0">
                  <a:solidFill>
                    <a:prstClr val="black"/>
                  </a:solidFill>
                  <a:latin typeface="+mn-ea"/>
                </a:endParaRPr>
              </a:p>
              <a:p>
                <a:pPr marL="115888" lvl="1" indent="-115888">
                  <a:lnSpc>
                    <a:spcPct val="90000"/>
                  </a:lnSpc>
                  <a:buClr>
                    <a:srgbClr val="EEECE1"/>
                  </a:buClr>
                  <a:buSzPct val="90000"/>
                  <a:tabLst>
                    <a:tab pos="1438275" algn="l"/>
                  </a:tabLst>
                </a:pPr>
                <a:r>
                  <a:rPr lang="ko-KR" altLang="en-US" sz="1000" b="1" dirty="0">
                    <a:solidFill>
                      <a:prstClr val="black"/>
                    </a:solidFill>
                    <a:latin typeface="+mn-ea"/>
                  </a:rPr>
                  <a:t>기술력 제공</a:t>
                </a:r>
              </a:p>
            </p:txBody>
          </p:sp>
          <p:sp>
            <p:nvSpPr>
              <p:cNvPr id="66" name="AutoShape 148">
                <a:extLst>
                  <a:ext uri="{FF2B5EF4-FFF2-40B4-BE49-F238E27FC236}">
                    <a16:creationId xmlns:a16="http://schemas.microsoft.com/office/drawing/2014/main" id="{CD3AC0D7-F824-4D79-A950-17EDA39F6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9553" y="5836637"/>
                <a:ext cx="512961" cy="30036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115888" lvl="1" indent="-115888">
                  <a:lnSpc>
                    <a:spcPct val="90000"/>
                  </a:lnSpc>
                  <a:buClr>
                    <a:srgbClr val="EEECE1"/>
                  </a:buClr>
                  <a:buSzPct val="90000"/>
                  <a:tabLst>
                    <a:tab pos="1438275" algn="l"/>
                  </a:tabLst>
                </a:pPr>
                <a:r>
                  <a:rPr lang="ko-KR" altLang="en-US" sz="1000" b="1" dirty="0">
                    <a:solidFill>
                      <a:prstClr val="black"/>
                    </a:solidFill>
                    <a:latin typeface="+mn-ea"/>
                  </a:rPr>
                  <a:t>검증된 </a:t>
                </a:r>
                <a:endParaRPr lang="en-US" altLang="ko-KR" sz="1000" b="1" dirty="0">
                  <a:solidFill>
                    <a:prstClr val="black"/>
                  </a:solidFill>
                  <a:latin typeface="+mn-ea"/>
                </a:endParaRPr>
              </a:p>
              <a:p>
                <a:pPr marL="115888" lvl="1" indent="-115888">
                  <a:lnSpc>
                    <a:spcPct val="90000"/>
                  </a:lnSpc>
                  <a:buClr>
                    <a:srgbClr val="EEECE1"/>
                  </a:buClr>
                  <a:buSzPct val="90000"/>
                  <a:tabLst>
                    <a:tab pos="1438275" algn="l"/>
                  </a:tabLst>
                </a:pPr>
                <a:r>
                  <a:rPr lang="ko-KR" altLang="en-US" sz="1000" b="1" dirty="0">
                    <a:solidFill>
                      <a:prstClr val="black"/>
                    </a:solidFill>
                    <a:latin typeface="+mn-ea"/>
                  </a:rPr>
                  <a:t>프로세스</a:t>
                </a:r>
                <a:endParaRPr lang="en-US" altLang="ko-KR" sz="1000" b="1" dirty="0">
                  <a:solidFill>
                    <a:prstClr val="black"/>
                  </a:solidFill>
                  <a:latin typeface="+mn-ea"/>
                </a:endParaRP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8CBE9D22-16B0-4972-A46F-EADFB9969AC0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229564" y="5674948"/>
                <a:ext cx="212936" cy="671580"/>
                <a:chOff x="7550650" y="6020095"/>
                <a:chExt cx="301960" cy="1066505"/>
              </a:xfrm>
            </p:grpSpPr>
            <p:grpSp>
              <p:nvGrpSpPr>
                <p:cNvPr id="78" name="Group 254">
                  <a:extLst>
                    <a:ext uri="{FF2B5EF4-FFF2-40B4-BE49-F238E27FC236}">
                      <a16:creationId xmlns:a16="http://schemas.microsoft.com/office/drawing/2014/main" id="{ED3FBA59-92B9-4842-9802-C462F06CF2B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2141742" flipH="1" flipV="1">
                  <a:off x="7638158" y="6020095"/>
                  <a:ext cx="73865" cy="1066505"/>
                  <a:chOff x="1063" y="1838"/>
                  <a:chExt cx="122" cy="1236"/>
                </a:xfrm>
              </p:grpSpPr>
              <p:pic>
                <p:nvPicPr>
                  <p:cNvPr id="90" name="Picture 255" descr="악세사리">
                    <a:extLst>
                      <a:ext uri="{FF2B5EF4-FFF2-40B4-BE49-F238E27FC236}">
                        <a16:creationId xmlns:a16="http://schemas.microsoft.com/office/drawing/2014/main" id="{D61F87ED-0F8A-458D-AC64-46CD355ED6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lum bright="-42000" contrast="18000"/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1063" y="1838"/>
                    <a:ext cx="122" cy="1236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91" name="Picture 256" descr="악세사리">
                    <a:extLst>
                      <a:ext uri="{FF2B5EF4-FFF2-40B4-BE49-F238E27FC236}">
                        <a16:creationId xmlns:a16="http://schemas.microsoft.com/office/drawing/2014/main" id="{981C0395-2B67-4321-858A-943876F3641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1063" y="1838"/>
                    <a:ext cx="122" cy="1236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</p:spPr>
              </p:pic>
            </p:grpSp>
            <p:grpSp>
              <p:nvGrpSpPr>
                <p:cNvPr id="79" name="그룹 479">
                  <a:extLst>
                    <a:ext uri="{FF2B5EF4-FFF2-40B4-BE49-F238E27FC236}">
                      <a16:creationId xmlns:a16="http://schemas.microsoft.com/office/drawing/2014/main" id="{668CEF59-9F89-42C4-ACCB-5E9A55037F4A}"/>
                    </a:ext>
                  </a:extLst>
                </p:cNvPr>
                <p:cNvGrpSpPr/>
                <p:nvPr/>
              </p:nvGrpSpPr>
              <p:grpSpPr>
                <a:xfrm>
                  <a:off x="7550650" y="6331419"/>
                  <a:ext cx="301960" cy="342528"/>
                  <a:chOff x="3460122" y="6965158"/>
                  <a:chExt cx="357498" cy="357498"/>
                </a:xfrm>
              </p:grpSpPr>
              <p:sp>
                <p:nvSpPr>
                  <p:cNvPr id="80" name="타원 79">
                    <a:extLst>
                      <a:ext uri="{FF2B5EF4-FFF2-40B4-BE49-F238E27FC236}">
                        <a16:creationId xmlns:a16="http://schemas.microsoft.com/office/drawing/2014/main" id="{1705BA55-DA30-443D-8606-1D1BA1D03E3B}"/>
                      </a:ext>
                    </a:extLst>
                  </p:cNvPr>
                  <p:cNvSpPr/>
                  <p:nvPr/>
                </p:nvSpPr>
                <p:spPr>
                  <a:xfrm>
                    <a:off x="3460122" y="6965158"/>
                    <a:ext cx="357498" cy="35749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2225">
                    <a:solidFill>
                      <a:schemeClr val="bg1"/>
                    </a:solidFill>
                  </a:ln>
                </p:spPr>
                <p:txBody>
                  <a:bodyPr wrap="none" anchor="ctr"/>
                  <a:lstStyle/>
                  <a:p>
                    <a:endParaRPr lang="ko-KR" altLang="en-US" sz="1000" b="1" dirty="0">
                      <a:solidFill>
                        <a:prstClr val="white"/>
                      </a:solidFill>
                      <a:latin typeface="+mn-ea"/>
                    </a:endParaRPr>
                  </a:p>
                </p:txBody>
              </p:sp>
              <p:grpSp>
                <p:nvGrpSpPr>
                  <p:cNvPr id="83" name="그룹 223">
                    <a:extLst>
                      <a:ext uri="{FF2B5EF4-FFF2-40B4-BE49-F238E27FC236}">
                        <a16:creationId xmlns:a16="http://schemas.microsoft.com/office/drawing/2014/main" id="{2FE16CCD-6B2A-4E87-A8E3-944A8742C67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511334" y="7018056"/>
                    <a:ext cx="255031" cy="251702"/>
                    <a:chOff x="4886089" y="6071229"/>
                    <a:chExt cx="241764" cy="242380"/>
                  </a:xfrm>
                  <a:solidFill>
                    <a:schemeClr val="bg1">
                      <a:alpha val="56000"/>
                    </a:schemeClr>
                  </a:solidFill>
                </p:grpSpPr>
                <p:sp>
                  <p:nvSpPr>
                    <p:cNvPr id="86" name="모서리가 둥근 직사각형 448">
                      <a:extLst>
                        <a:ext uri="{FF2B5EF4-FFF2-40B4-BE49-F238E27FC236}">
                          <a16:creationId xmlns:a16="http://schemas.microsoft.com/office/drawing/2014/main" id="{8AA279B2-E4C0-4969-84ED-FD79EDB12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416" y="6071229"/>
                      <a:ext cx="71107" cy="24238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ko-KR" altLang="en-US" sz="1000" b="1" dirty="0">
                        <a:solidFill>
                          <a:prstClr val="white"/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89" name="모서리가 둥근 직사각형 449">
                      <a:extLst>
                        <a:ext uri="{FF2B5EF4-FFF2-40B4-BE49-F238E27FC236}">
                          <a16:creationId xmlns:a16="http://schemas.microsoft.com/office/drawing/2014/main" id="{341B0F82-E67E-4C5B-8EF6-6B594369A0A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971889" y="6071537"/>
                      <a:ext cx="70163" cy="24176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ko-KR" altLang="en-US" sz="1000" b="1" dirty="0">
                        <a:solidFill>
                          <a:prstClr val="white"/>
                        </a:solidFill>
                        <a:latin typeface="+mn-ea"/>
                      </a:endParaRPr>
                    </a:p>
                  </p:txBody>
                </p:sp>
              </p:grpSp>
            </p:grpSp>
          </p:grp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D2654997-9186-4261-928F-9207E19663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8229559" y="5684469"/>
                <a:ext cx="212936" cy="671580"/>
                <a:chOff x="7550650" y="6020093"/>
                <a:chExt cx="301960" cy="1066506"/>
              </a:xfrm>
            </p:grpSpPr>
            <p:pic>
              <p:nvPicPr>
                <p:cNvPr id="69" name="Picture 255" descr="악세사리">
                  <a:extLst>
                    <a:ext uri="{FF2B5EF4-FFF2-40B4-BE49-F238E27FC236}">
                      <a16:creationId xmlns:a16="http://schemas.microsoft.com/office/drawing/2014/main" id="{6B5A81DA-1170-4EB4-A5D1-35EDC22525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42000" contrast="18000"/>
                </a:blip>
                <a:srcRect/>
                <a:stretch>
                  <a:fillRect/>
                </a:stretch>
              </p:blipFill>
              <p:spPr bwMode="auto">
                <a:xfrm rot="2141742" flipV="1">
                  <a:off x="7638160" y="6020093"/>
                  <a:ext cx="73865" cy="1066506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</p:pic>
            <p:grpSp>
              <p:nvGrpSpPr>
                <p:cNvPr id="70" name="그룹 479">
                  <a:extLst>
                    <a:ext uri="{FF2B5EF4-FFF2-40B4-BE49-F238E27FC236}">
                      <a16:creationId xmlns:a16="http://schemas.microsoft.com/office/drawing/2014/main" id="{DF809DEA-790E-4FF7-8390-D494C03369C6}"/>
                    </a:ext>
                  </a:extLst>
                </p:cNvPr>
                <p:cNvGrpSpPr/>
                <p:nvPr/>
              </p:nvGrpSpPr>
              <p:grpSpPr>
                <a:xfrm>
                  <a:off x="7550650" y="6331419"/>
                  <a:ext cx="301960" cy="342528"/>
                  <a:chOff x="3460122" y="6965158"/>
                  <a:chExt cx="357498" cy="357498"/>
                </a:xfrm>
              </p:grpSpPr>
              <p:sp>
                <p:nvSpPr>
                  <p:cNvPr id="72" name="타원 71">
                    <a:extLst>
                      <a:ext uri="{FF2B5EF4-FFF2-40B4-BE49-F238E27FC236}">
                        <a16:creationId xmlns:a16="http://schemas.microsoft.com/office/drawing/2014/main" id="{AE4F4E25-67B4-4FDF-BF36-56CA0098C886}"/>
                      </a:ext>
                    </a:extLst>
                  </p:cNvPr>
                  <p:cNvSpPr/>
                  <p:nvPr/>
                </p:nvSpPr>
                <p:spPr>
                  <a:xfrm>
                    <a:off x="3460122" y="6965158"/>
                    <a:ext cx="357498" cy="35749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2225">
                    <a:solidFill>
                      <a:schemeClr val="bg1"/>
                    </a:solidFill>
                  </a:ln>
                </p:spPr>
                <p:txBody>
                  <a:bodyPr wrap="none" anchor="ctr"/>
                  <a:lstStyle/>
                  <a:p>
                    <a:endParaRPr lang="ko-KR" altLang="en-US" sz="1000" b="1" dirty="0">
                      <a:solidFill>
                        <a:prstClr val="white"/>
                      </a:solidFill>
                      <a:latin typeface="+mn-ea"/>
                    </a:endParaRPr>
                  </a:p>
                </p:txBody>
              </p:sp>
              <p:grpSp>
                <p:nvGrpSpPr>
                  <p:cNvPr id="73" name="그룹 223">
                    <a:extLst>
                      <a:ext uri="{FF2B5EF4-FFF2-40B4-BE49-F238E27FC236}">
                        <a16:creationId xmlns:a16="http://schemas.microsoft.com/office/drawing/2014/main" id="{F6D7EF7D-9FD5-41CC-98AC-DE8F29BDC24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511334" y="7018056"/>
                    <a:ext cx="255031" cy="251702"/>
                    <a:chOff x="4886089" y="6071229"/>
                    <a:chExt cx="241764" cy="242380"/>
                  </a:xfrm>
                  <a:solidFill>
                    <a:schemeClr val="bg1">
                      <a:alpha val="56000"/>
                    </a:schemeClr>
                  </a:solidFill>
                </p:grpSpPr>
                <p:sp>
                  <p:nvSpPr>
                    <p:cNvPr id="75" name="모서리가 둥근 직사각형 442">
                      <a:extLst>
                        <a:ext uri="{FF2B5EF4-FFF2-40B4-BE49-F238E27FC236}">
                          <a16:creationId xmlns:a16="http://schemas.microsoft.com/office/drawing/2014/main" id="{75ADBCC9-CA7A-49B1-9B78-77E92EB8B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71416" y="6071229"/>
                      <a:ext cx="71107" cy="242380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ko-KR" altLang="en-US" sz="1000" b="1" dirty="0">
                        <a:solidFill>
                          <a:prstClr val="white"/>
                        </a:solidFill>
                        <a:latin typeface="+mn-ea"/>
                      </a:endParaRPr>
                    </a:p>
                  </p:txBody>
                </p:sp>
                <p:sp>
                  <p:nvSpPr>
                    <p:cNvPr id="76" name="모서리가 둥근 직사각형 443">
                      <a:extLst>
                        <a:ext uri="{FF2B5EF4-FFF2-40B4-BE49-F238E27FC236}">
                          <a16:creationId xmlns:a16="http://schemas.microsoft.com/office/drawing/2014/main" id="{AFE89A65-575A-4766-B765-DF5AF984503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971889" y="6071537"/>
                      <a:ext cx="70163" cy="241764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ko-KR" altLang="en-US" sz="1000" b="1" dirty="0">
                        <a:solidFill>
                          <a:prstClr val="white"/>
                        </a:solidFill>
                        <a:latin typeface="+mn-ea"/>
                      </a:endParaRPr>
                    </a:p>
                  </p:txBody>
                </p:sp>
              </p:grpSp>
            </p:grpSp>
          </p:grpSp>
        </p:grpSp>
        <p:grpSp>
          <p:nvGrpSpPr>
            <p:cNvPr id="93" name="Group 5">
              <a:extLst>
                <a:ext uri="{FF2B5EF4-FFF2-40B4-BE49-F238E27FC236}">
                  <a16:creationId xmlns:a16="http://schemas.microsoft.com/office/drawing/2014/main" id="{635BFFEC-3E49-4171-AEB7-1043EA0396DF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 flipV="1">
              <a:off x="1938767" y="4465654"/>
              <a:ext cx="253342" cy="2736853"/>
              <a:chOff x="4435" y="1434"/>
              <a:chExt cx="303" cy="872"/>
            </a:xfrm>
          </p:grpSpPr>
          <p:sp>
            <p:nvSpPr>
              <p:cNvPr id="94" name="AutoShape 6">
                <a:extLst>
                  <a:ext uri="{FF2B5EF4-FFF2-40B4-BE49-F238E27FC236}">
                    <a16:creationId xmlns:a16="http://schemas.microsoft.com/office/drawing/2014/main" id="{7916679F-4EDB-4E38-9603-B1C98D4264C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498" y="1434"/>
                <a:ext cx="240" cy="872"/>
              </a:xfrm>
              <a:prstGeom prst="leftBrace">
                <a:avLst>
                  <a:gd name="adj1" fmla="val 79984"/>
                  <a:gd name="adj2" fmla="val 50000"/>
                </a:avLst>
              </a:prstGeom>
              <a:gradFill rotWithShape="1">
                <a:gsLst>
                  <a:gs pos="0">
                    <a:srgbClr val="DDDDDD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95" name="AutoShape 7">
                <a:extLst>
                  <a:ext uri="{FF2B5EF4-FFF2-40B4-BE49-F238E27FC236}">
                    <a16:creationId xmlns:a16="http://schemas.microsoft.com/office/drawing/2014/main" id="{D103D640-4721-48CA-8724-52A1BE065FF9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435" y="1434"/>
                <a:ext cx="240" cy="872"/>
              </a:xfrm>
              <a:prstGeom prst="leftBrace">
                <a:avLst>
                  <a:gd name="adj1" fmla="val 79984"/>
                  <a:gd name="adj2" fmla="val 50000"/>
                </a:avLst>
              </a:prstGeom>
              <a:gradFill rotWithShape="1">
                <a:gsLst>
                  <a:gs pos="0">
                    <a:srgbClr val="B2B2B2"/>
                  </a:gs>
                  <a:gs pos="100000">
                    <a:srgbClr val="FFFFFF">
                      <a:alpha val="0"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 rot="10800000" vert="eaVert" wrap="none" anchor="ctr"/>
              <a:lstStyle/>
              <a:p>
                <a:endParaRPr lang="ko-KR" altLang="en-US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712BDC73-E129-4F20-A1E5-BFB91910B187}"/>
                </a:ext>
              </a:extLst>
            </p:cNvPr>
            <p:cNvSpPr/>
            <p:nvPr/>
          </p:nvSpPr>
          <p:spPr bwMode="auto">
            <a:xfrm flipH="1">
              <a:off x="623903" y="2472512"/>
              <a:ext cx="2736000" cy="31082"/>
            </a:xfrm>
            <a:prstGeom prst="rect">
              <a:avLst/>
            </a:prstGeom>
            <a:solidFill>
              <a:srgbClr val="AEC5DC"/>
            </a:solidFill>
            <a:ln w="25400" algn="ctr">
              <a:noFill/>
              <a:miter lim="800000"/>
              <a:headEnd/>
              <a:tailEnd/>
            </a:ln>
            <a:effectLst/>
          </p:spPr>
          <p:txBody>
            <a:bodyPr vert="horz" wrap="none" lIns="77109" tIns="38555" rIns="77109" bIns="38555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A5EE3DB-2FD7-4613-8067-D9F011F419D5}"/>
                </a:ext>
              </a:extLst>
            </p:cNvPr>
            <p:cNvSpPr/>
            <p:nvPr/>
          </p:nvSpPr>
          <p:spPr bwMode="auto">
            <a:xfrm rot="5400000">
              <a:off x="1958704" y="2450792"/>
              <a:ext cx="66399" cy="72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AEC5DC"/>
              </a:solidFill>
              <a:miter lim="800000"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00" name="Text Box 59">
              <a:extLst>
                <a:ext uri="{FF2B5EF4-FFF2-40B4-BE49-F238E27FC236}">
                  <a16:creationId xmlns:a16="http://schemas.microsoft.com/office/drawing/2014/main" id="{99774A09-564C-4AC7-84E9-3244B1434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534" y="2290556"/>
              <a:ext cx="3108315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indent="-92075" defTabSz="1279525">
                <a:spcBef>
                  <a:spcPct val="500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준비된 제안사의 역량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F050D76-C47D-4D60-A19E-674E5A24EC25}"/>
                </a:ext>
              </a:extLst>
            </p:cNvPr>
            <p:cNvSpPr/>
            <p:nvPr/>
          </p:nvSpPr>
          <p:spPr bwMode="auto">
            <a:xfrm flipH="1">
              <a:off x="623903" y="3824017"/>
              <a:ext cx="2736000" cy="31082"/>
            </a:xfrm>
            <a:prstGeom prst="rect">
              <a:avLst/>
            </a:prstGeom>
            <a:solidFill>
              <a:srgbClr val="AEC5DC"/>
            </a:solidFill>
            <a:ln w="25400" algn="ctr">
              <a:noFill/>
              <a:miter lim="800000"/>
              <a:headEnd/>
              <a:tailEnd/>
            </a:ln>
            <a:effectLst/>
          </p:spPr>
          <p:txBody>
            <a:bodyPr vert="horz" wrap="none" lIns="77109" tIns="38555" rIns="77109" bIns="38555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A27A6049-FC1E-4199-8024-6AECCCD9E56A}"/>
                </a:ext>
              </a:extLst>
            </p:cNvPr>
            <p:cNvSpPr/>
            <p:nvPr/>
          </p:nvSpPr>
          <p:spPr bwMode="auto">
            <a:xfrm rot="5400000">
              <a:off x="1958704" y="3802296"/>
              <a:ext cx="66399" cy="72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AEC5DC"/>
              </a:solidFill>
              <a:miter lim="800000"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04" name="Text Box 59">
              <a:extLst>
                <a:ext uri="{FF2B5EF4-FFF2-40B4-BE49-F238E27FC236}">
                  <a16:creationId xmlns:a16="http://schemas.microsoft.com/office/drawing/2014/main" id="{E7B7C23B-FCC9-4C84-9259-D50459CDD6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785" y="3622406"/>
              <a:ext cx="295823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indent="-92075" defTabSz="1279525">
                <a:spcBef>
                  <a:spcPct val="500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제안사</a:t>
              </a:r>
              <a:r>
                <a:rPr lang="en-US" altLang="ko-KR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</a:t>
              </a: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표준 수행방법론 적용</a:t>
              </a:r>
            </a:p>
          </p:txBody>
        </p:sp>
        <p:sp>
          <p:nvSpPr>
            <p:cNvPr id="105" name="Rectangle 30">
              <a:extLst>
                <a:ext uri="{FF2B5EF4-FFF2-40B4-BE49-F238E27FC236}">
                  <a16:creationId xmlns:a16="http://schemas.microsoft.com/office/drawing/2014/main" id="{9556B50D-BC3A-4288-A59F-CA6F6426966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6125" y="3887429"/>
              <a:ext cx="2884919" cy="539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 anchor="t" anchorCtr="0">
              <a:spAutoFit/>
            </a:bodyPr>
            <a:lstStyle/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제안사 표준 구축 방법론 적용</a:t>
              </a:r>
              <a:endPara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171450" indent="-82550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나눔고딕" panose="020D0604000000000000" pitchFamily="50" charset="-127"/>
                <a:buChar char="-"/>
                <a:tabLst>
                  <a:tab pos="1438275" algn="l"/>
                </a:tabLst>
                <a:defRPr/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구축 수행프로세스 및 방법론 최적화 적용</a:t>
              </a:r>
            </a:p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다수의 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SI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구축 사업 시 활용 및 검증 완료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ECAB56B0-AEA4-4F10-99CE-308BB2C5ED8A}"/>
                </a:ext>
              </a:extLst>
            </p:cNvPr>
            <p:cNvSpPr/>
            <p:nvPr/>
          </p:nvSpPr>
          <p:spPr bwMode="auto">
            <a:xfrm flipH="1">
              <a:off x="623903" y="5224483"/>
              <a:ext cx="2736000" cy="31082"/>
            </a:xfrm>
            <a:prstGeom prst="rect">
              <a:avLst/>
            </a:prstGeom>
            <a:solidFill>
              <a:srgbClr val="AEC5DC"/>
            </a:solidFill>
            <a:ln w="25400" algn="ctr">
              <a:noFill/>
              <a:miter lim="800000"/>
              <a:headEnd/>
              <a:tailEnd/>
            </a:ln>
            <a:effectLst/>
          </p:spPr>
          <p:txBody>
            <a:bodyPr vert="horz" wrap="none" lIns="77109" tIns="38555" rIns="77109" bIns="38555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C20CA044-C027-4838-9AFD-88DE864E8AE9}"/>
                </a:ext>
              </a:extLst>
            </p:cNvPr>
            <p:cNvSpPr/>
            <p:nvPr/>
          </p:nvSpPr>
          <p:spPr bwMode="auto">
            <a:xfrm rot="5400000">
              <a:off x="1958704" y="5202762"/>
              <a:ext cx="66399" cy="72000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AEC5DC"/>
              </a:solidFill>
              <a:miter lim="800000"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08" name="Text Box 59">
              <a:extLst>
                <a:ext uri="{FF2B5EF4-FFF2-40B4-BE49-F238E27FC236}">
                  <a16:creationId xmlns:a16="http://schemas.microsoft.com/office/drawing/2014/main" id="{866E431E-70A4-4A99-98B3-74196B00F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930" y="5022873"/>
              <a:ext cx="2665946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indent="-92075" defTabSz="1279525">
                <a:spcBef>
                  <a:spcPct val="500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ko-KR" altLang="en-US" sz="1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철저한 계획 수립 및 실행</a:t>
              </a: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D447728E-CB1C-4190-9D95-74DDF3691E2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6125" y="5281412"/>
              <a:ext cx="2884919" cy="1144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 anchor="t" anchorCtr="0">
              <a:spAutoFit/>
            </a:bodyPr>
            <a:lstStyle/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백업시스템 구축 프로젝트  수행경험을 통한 단계별 위험을 사전에 분석하여 철저한 계획 수립</a:t>
              </a:r>
              <a:endPara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주요 적용기술에 대한 기술 확인</a:t>
              </a:r>
              <a:endPara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제조 사업 경험인력 및 관련기술 전문인력 투입으로 전문성 강화</a:t>
              </a:r>
            </a:p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endPara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85725" indent="-85725" algn="l" defTabSz="1076325" fontAlgn="ctr"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tabLst>
                  <a:tab pos="1438275" algn="l"/>
                </a:tabLst>
              </a:pPr>
              <a:endParaRPr lang="ko-KR" altLang="en-US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A7C26673-BE5A-430B-981E-A6BC6D4CDC8B}"/>
                </a:ext>
              </a:extLst>
            </p:cNvPr>
            <p:cNvGrpSpPr/>
            <p:nvPr/>
          </p:nvGrpSpPr>
          <p:grpSpPr>
            <a:xfrm>
              <a:off x="609447" y="6110074"/>
              <a:ext cx="2907964" cy="245894"/>
              <a:chOff x="604294" y="5763402"/>
              <a:chExt cx="3024000" cy="446838"/>
            </a:xfrm>
          </p:grpSpPr>
          <p:sp>
            <p:nvSpPr>
              <p:cNvPr id="111" name="AutoShape 161">
                <a:extLst>
                  <a:ext uri="{FF2B5EF4-FFF2-40B4-BE49-F238E27FC236}">
                    <a16:creationId xmlns:a16="http://schemas.microsoft.com/office/drawing/2014/main" id="{4D00773A-0466-4A04-B98A-DD295A22FE6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604294" y="5763402"/>
                <a:ext cx="3024000" cy="446838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44450" algn="ctr">
                <a:solidFill>
                  <a:srgbClr val="CFCFC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125000"/>
                  </a:lnSpc>
                </a:pPr>
                <a:endParaRPr lang="ko-KR" altLang="en-US" sz="1000" b="1" baseline="-250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12" name="AutoShape 148">
                <a:extLst>
                  <a:ext uri="{FF2B5EF4-FFF2-40B4-BE49-F238E27FC236}">
                    <a16:creationId xmlns:a16="http://schemas.microsoft.com/office/drawing/2014/main" id="{EEBCB86E-0E76-43FF-B9B1-F1830F4387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8570" y="5833017"/>
                <a:ext cx="2515454" cy="307610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r>
                  <a:rPr lang="en-US" altLang="ko-KR" sz="1100" b="1" kern="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rPr>
                  <a:t>‘</a:t>
                </a:r>
                <a:r>
                  <a:rPr lang="ko-KR" altLang="en-US" sz="1100" b="1" kern="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rPr>
                  <a:t>백업시스템 구축 사업 성공수행 경험 제공</a:t>
                </a:r>
                <a:r>
                  <a:rPr lang="en-US" altLang="ko-KR" sz="1100" b="1" kern="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rPr>
                  <a:t>’</a:t>
                </a:r>
                <a:endParaRPr lang="ko-KR" altLang="en-US" sz="1100" b="1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endParaRPr>
              </a:p>
            </p:txBody>
          </p:sp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5540758-19E5-429D-8685-26A18D1C2B39}"/>
                </a:ext>
              </a:extLst>
            </p:cNvPr>
            <p:cNvGrpSpPr/>
            <p:nvPr/>
          </p:nvGrpSpPr>
          <p:grpSpPr>
            <a:xfrm>
              <a:off x="4003858" y="2711977"/>
              <a:ext cx="1908927" cy="827308"/>
              <a:chOff x="4000304" y="2925798"/>
              <a:chExt cx="1908927" cy="779105"/>
            </a:xfrm>
          </p:grpSpPr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C4884C04-9269-46FC-96E7-F1BF4B925A8C}"/>
                  </a:ext>
                </a:extLst>
              </p:cNvPr>
              <p:cNvGrpSpPr/>
              <p:nvPr/>
            </p:nvGrpSpPr>
            <p:grpSpPr>
              <a:xfrm rot="10800000">
                <a:off x="4000304" y="3268455"/>
                <a:ext cx="412636" cy="93794"/>
                <a:chOff x="3849353" y="3250080"/>
                <a:chExt cx="412636" cy="93794"/>
              </a:xfrm>
            </p:grpSpPr>
            <p:sp>
              <p:nvSpPr>
                <p:cNvPr id="124" name="Oval 32">
                  <a:extLst>
                    <a:ext uri="{FF2B5EF4-FFF2-40B4-BE49-F238E27FC236}">
                      <a16:creationId xmlns:a16="http://schemas.microsoft.com/office/drawing/2014/main" id="{E5A70F4D-6E57-43FF-8E64-6676521747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849353" y="3250080"/>
                  <a:ext cx="104068" cy="93794"/>
                </a:xfrm>
                <a:prstGeom prst="ellipse">
                  <a:avLst/>
                </a:prstGeom>
                <a:solidFill>
                  <a:srgbClr val="26679E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25" name="Oval 33">
                  <a:extLst>
                    <a:ext uri="{FF2B5EF4-FFF2-40B4-BE49-F238E27FC236}">
                      <a16:creationId xmlns:a16="http://schemas.microsoft.com/office/drawing/2014/main" id="{55E1E965-81CE-45AB-9494-DB8DAA3C4D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041795" y="3263479"/>
                  <a:ext cx="76316" cy="66995"/>
                </a:xfrm>
                <a:prstGeom prst="ellipse">
                  <a:avLst/>
                </a:prstGeom>
                <a:solidFill>
                  <a:srgbClr val="5A87B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26" name="Oval 34">
                  <a:extLst>
                    <a:ext uri="{FF2B5EF4-FFF2-40B4-BE49-F238E27FC236}">
                      <a16:creationId xmlns:a16="http://schemas.microsoft.com/office/drawing/2014/main" id="{B10FD5F3-3BD8-4E6C-9929-99A839E426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06486" y="3271668"/>
                  <a:ext cx="55503" cy="50619"/>
                </a:xfrm>
                <a:prstGeom prst="ellipse">
                  <a:avLst/>
                </a:prstGeom>
                <a:solidFill>
                  <a:srgbClr val="BBCBDC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16" name="그룹 223">
                <a:extLst>
                  <a:ext uri="{FF2B5EF4-FFF2-40B4-BE49-F238E27FC236}">
                    <a16:creationId xmlns:a16="http://schemas.microsoft.com/office/drawing/2014/main" id="{B9D72D9D-2671-479E-B1E0-3D4BD7CAE3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4610" y="2925798"/>
                <a:ext cx="857016" cy="779105"/>
                <a:chOff x="504378" y="6864802"/>
                <a:chExt cx="707790" cy="643667"/>
              </a:xfrm>
            </p:grpSpPr>
            <p:sp>
              <p:nvSpPr>
                <p:cNvPr id="121" name="타원 120">
                  <a:extLst>
                    <a:ext uri="{FF2B5EF4-FFF2-40B4-BE49-F238E27FC236}">
                      <a16:creationId xmlns:a16="http://schemas.microsoft.com/office/drawing/2014/main" id="{95ADF9C3-86E3-4212-8DB7-EBC1FF2E80EA}"/>
                    </a:ext>
                  </a:extLst>
                </p:cNvPr>
                <p:cNvSpPr/>
                <p:nvPr/>
              </p:nvSpPr>
              <p:spPr>
                <a:xfrm>
                  <a:off x="504378" y="6864802"/>
                  <a:ext cx="707790" cy="643667"/>
                </a:xfrm>
                <a:prstGeom prst="ellipse">
                  <a:avLst/>
                </a:prstGeom>
                <a:solidFill>
                  <a:srgbClr val="AEC5DC"/>
                </a:solidFill>
                <a:ln w="254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77109" tIns="38555" rIns="77109" bIns="38555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lvl="2" indent="-92075" defTabSz="995690">
                    <a:lnSpc>
                      <a:spcPct val="120000"/>
                    </a:lnSpc>
                    <a:buClr>
                      <a:prstClr val="black">
                        <a:lumMod val="75000"/>
                        <a:lumOff val="25000"/>
                      </a:prstClr>
                    </a:buClr>
                    <a:buSzPct val="90000"/>
                    <a:defRPr/>
                  </a:pPr>
                  <a:endParaRPr lang="ko-KR" altLang="ko-KR" sz="1000" b="1" kern="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endParaRPr>
                </a:p>
              </p:txBody>
            </p:sp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A66C34A3-D3A6-4307-805F-007E73337BF2}"/>
                    </a:ext>
                  </a:extLst>
                </p:cNvPr>
                <p:cNvSpPr/>
                <p:nvPr/>
              </p:nvSpPr>
              <p:spPr>
                <a:xfrm>
                  <a:off x="560382" y="6915733"/>
                  <a:ext cx="595783" cy="541807"/>
                </a:xfrm>
                <a:prstGeom prst="ellipse">
                  <a:avLst/>
                </a:prstGeom>
                <a:solidFill>
                  <a:schemeClr val="bg1"/>
                </a:solidFill>
                <a:ln w="9525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995690">
                    <a:buSzPct val="140000"/>
                    <a:defRPr/>
                  </a:pPr>
                  <a:endParaRPr lang="ko-KR" altLang="ko-KR" sz="600" b="1" kern="0" spc="-100" dirty="0">
                    <a:solidFill>
                      <a:srgbClr val="4D4D4D"/>
                    </a:solidFill>
                    <a:latin typeface="+mn-ea"/>
                  </a:endParaRPr>
                </a:p>
              </p:txBody>
            </p:sp>
            <p:sp>
              <p:nvSpPr>
                <p:cNvPr id="123" name="Rectangle 78">
                  <a:extLst>
                    <a:ext uri="{FF2B5EF4-FFF2-40B4-BE49-F238E27FC236}">
                      <a16:creationId xmlns:a16="http://schemas.microsoft.com/office/drawing/2014/main" id="{EC05663A-E0A2-4B7D-AE65-299A97FE6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535" y="6981021"/>
                  <a:ext cx="469477" cy="41123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995690">
                    <a:buSzPct val="140000"/>
                    <a:defRPr/>
                  </a:pPr>
                  <a:r>
                    <a:rPr lang="ko-KR" altLang="en-US" sz="1100" b="1" kern="0" spc="-1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준비된</a:t>
                  </a:r>
                </a:p>
                <a:p>
                  <a:pPr algn="ctr" defTabSz="995690">
                    <a:buSzPct val="140000"/>
                    <a:defRPr/>
                  </a:pPr>
                  <a:r>
                    <a:rPr lang="ko-KR" altLang="en-US" sz="1100" b="1" kern="0" spc="-1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유경험</a:t>
                  </a:r>
                </a:p>
                <a:p>
                  <a:pPr algn="ctr" defTabSz="995690">
                    <a:buSzPct val="140000"/>
                    <a:defRPr/>
                  </a:pPr>
                  <a:r>
                    <a:rPr lang="ko-KR" altLang="en-US" sz="1100" b="1" kern="0" spc="-1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인력 투입</a:t>
                  </a:r>
                </a:p>
              </p:txBody>
            </p:sp>
          </p:grpSp>
          <p:grpSp>
            <p:nvGrpSpPr>
              <p:cNvPr id="117" name="그룹 116">
                <a:extLst>
                  <a:ext uri="{FF2B5EF4-FFF2-40B4-BE49-F238E27FC236}">
                    <a16:creationId xmlns:a16="http://schemas.microsoft.com/office/drawing/2014/main" id="{BE6939F7-4C1B-484E-82B4-D5D7D82A4485}"/>
                  </a:ext>
                </a:extLst>
              </p:cNvPr>
              <p:cNvGrpSpPr/>
              <p:nvPr/>
            </p:nvGrpSpPr>
            <p:grpSpPr>
              <a:xfrm>
                <a:off x="5496595" y="3268455"/>
                <a:ext cx="412636" cy="93794"/>
                <a:chOff x="3849353" y="3250080"/>
                <a:chExt cx="412636" cy="93794"/>
              </a:xfrm>
            </p:grpSpPr>
            <p:sp>
              <p:nvSpPr>
                <p:cNvPr id="118" name="Oval 32">
                  <a:extLst>
                    <a:ext uri="{FF2B5EF4-FFF2-40B4-BE49-F238E27FC236}">
                      <a16:creationId xmlns:a16="http://schemas.microsoft.com/office/drawing/2014/main" id="{D11C6367-C0B7-4B62-A705-93BCCF3A04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849353" y="3250080"/>
                  <a:ext cx="104068" cy="93794"/>
                </a:xfrm>
                <a:prstGeom prst="ellipse">
                  <a:avLst/>
                </a:prstGeom>
                <a:solidFill>
                  <a:srgbClr val="26679E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19" name="Oval 33">
                  <a:extLst>
                    <a:ext uri="{FF2B5EF4-FFF2-40B4-BE49-F238E27FC236}">
                      <a16:creationId xmlns:a16="http://schemas.microsoft.com/office/drawing/2014/main" id="{475F878E-E5BC-4045-8D61-59142401B0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041795" y="3263479"/>
                  <a:ext cx="76316" cy="66995"/>
                </a:xfrm>
                <a:prstGeom prst="ellipse">
                  <a:avLst/>
                </a:prstGeom>
                <a:solidFill>
                  <a:srgbClr val="5A87B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20" name="Oval 34">
                  <a:extLst>
                    <a:ext uri="{FF2B5EF4-FFF2-40B4-BE49-F238E27FC236}">
                      <a16:creationId xmlns:a16="http://schemas.microsoft.com/office/drawing/2014/main" id="{115B4C4A-F9D7-45A9-90F4-1EBF1487BB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06486" y="3271668"/>
                  <a:ext cx="55503" cy="50619"/>
                </a:xfrm>
                <a:prstGeom prst="ellipse">
                  <a:avLst/>
                </a:prstGeom>
                <a:solidFill>
                  <a:srgbClr val="BBCBDC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58F1F3B8-2BC4-420C-8CD8-5F3A0DEDDE76}"/>
                </a:ext>
              </a:extLst>
            </p:cNvPr>
            <p:cNvGrpSpPr/>
            <p:nvPr/>
          </p:nvGrpSpPr>
          <p:grpSpPr>
            <a:xfrm>
              <a:off x="4003858" y="4019080"/>
              <a:ext cx="1908927" cy="827308"/>
              <a:chOff x="4000304" y="2925798"/>
              <a:chExt cx="1908927" cy="779105"/>
            </a:xfrm>
          </p:grpSpPr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46693B96-7507-4CF8-9EC5-A0F2A88C78A5}"/>
                  </a:ext>
                </a:extLst>
              </p:cNvPr>
              <p:cNvGrpSpPr/>
              <p:nvPr/>
            </p:nvGrpSpPr>
            <p:grpSpPr>
              <a:xfrm rot="10800000">
                <a:off x="4000304" y="3268455"/>
                <a:ext cx="412636" cy="93794"/>
                <a:chOff x="3849353" y="3250080"/>
                <a:chExt cx="412636" cy="93794"/>
              </a:xfrm>
            </p:grpSpPr>
            <p:sp>
              <p:nvSpPr>
                <p:cNvPr id="137" name="Oval 32">
                  <a:extLst>
                    <a:ext uri="{FF2B5EF4-FFF2-40B4-BE49-F238E27FC236}">
                      <a16:creationId xmlns:a16="http://schemas.microsoft.com/office/drawing/2014/main" id="{4547C784-2358-4D69-9177-402442E8A8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849353" y="3250080"/>
                  <a:ext cx="104068" cy="93794"/>
                </a:xfrm>
                <a:prstGeom prst="ellipse">
                  <a:avLst/>
                </a:prstGeom>
                <a:solidFill>
                  <a:srgbClr val="26679E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38" name="Oval 33">
                  <a:extLst>
                    <a:ext uri="{FF2B5EF4-FFF2-40B4-BE49-F238E27FC236}">
                      <a16:creationId xmlns:a16="http://schemas.microsoft.com/office/drawing/2014/main" id="{C36F6490-D2FA-421F-B0F3-F2778F8AEC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041795" y="3263479"/>
                  <a:ext cx="76316" cy="66995"/>
                </a:xfrm>
                <a:prstGeom prst="ellipse">
                  <a:avLst/>
                </a:prstGeom>
                <a:solidFill>
                  <a:srgbClr val="5A87B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39" name="Oval 34">
                  <a:extLst>
                    <a:ext uri="{FF2B5EF4-FFF2-40B4-BE49-F238E27FC236}">
                      <a16:creationId xmlns:a16="http://schemas.microsoft.com/office/drawing/2014/main" id="{B35DD5EF-C7A6-4A06-9ADD-806786DE8D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06486" y="3271668"/>
                  <a:ext cx="55503" cy="50619"/>
                </a:xfrm>
                <a:prstGeom prst="ellipse">
                  <a:avLst/>
                </a:prstGeom>
                <a:solidFill>
                  <a:srgbClr val="BBCBDC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29" name="그룹 223">
                <a:extLst>
                  <a:ext uri="{FF2B5EF4-FFF2-40B4-BE49-F238E27FC236}">
                    <a16:creationId xmlns:a16="http://schemas.microsoft.com/office/drawing/2014/main" id="{F9659B43-5786-41A2-9DB2-17C9A3A00C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4610" y="2925798"/>
                <a:ext cx="857016" cy="779105"/>
                <a:chOff x="504378" y="6864802"/>
                <a:chExt cx="707790" cy="643667"/>
              </a:xfrm>
            </p:grpSpPr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CDC954FE-1B71-48F5-B399-805A879B8792}"/>
                    </a:ext>
                  </a:extLst>
                </p:cNvPr>
                <p:cNvSpPr/>
                <p:nvPr/>
              </p:nvSpPr>
              <p:spPr>
                <a:xfrm>
                  <a:off x="504378" y="6864802"/>
                  <a:ext cx="707790" cy="643667"/>
                </a:xfrm>
                <a:prstGeom prst="ellipse">
                  <a:avLst/>
                </a:prstGeom>
                <a:solidFill>
                  <a:srgbClr val="AEC5DC"/>
                </a:solidFill>
                <a:ln w="254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77109" tIns="38555" rIns="77109" bIns="38555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lvl="2" indent="-92075" defTabSz="995690">
                    <a:lnSpc>
                      <a:spcPct val="120000"/>
                    </a:lnSpc>
                    <a:buClr>
                      <a:prstClr val="black">
                        <a:lumMod val="75000"/>
                        <a:lumOff val="25000"/>
                      </a:prstClr>
                    </a:buClr>
                    <a:buSzPct val="90000"/>
                    <a:defRPr/>
                  </a:pPr>
                  <a:endParaRPr lang="ko-KR" altLang="ko-KR" sz="1000" b="1" kern="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endParaRPr>
                </a:p>
              </p:txBody>
            </p:sp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619773ED-39AF-4A1B-A18A-7ED007346A1F}"/>
                    </a:ext>
                  </a:extLst>
                </p:cNvPr>
                <p:cNvSpPr/>
                <p:nvPr/>
              </p:nvSpPr>
              <p:spPr>
                <a:xfrm>
                  <a:off x="560382" y="6915733"/>
                  <a:ext cx="595783" cy="541807"/>
                </a:xfrm>
                <a:prstGeom prst="ellipse">
                  <a:avLst/>
                </a:prstGeom>
                <a:solidFill>
                  <a:schemeClr val="bg1"/>
                </a:solidFill>
                <a:ln w="9525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995690">
                    <a:buSzPct val="140000"/>
                    <a:defRPr/>
                  </a:pPr>
                  <a:endParaRPr lang="ko-KR" altLang="ko-KR" sz="600" b="1" kern="0" spc="-100" dirty="0">
                    <a:solidFill>
                      <a:srgbClr val="4D4D4D"/>
                    </a:solidFill>
                    <a:latin typeface="+mn-ea"/>
                  </a:endParaRPr>
                </a:p>
              </p:txBody>
            </p:sp>
            <p:sp>
              <p:nvSpPr>
                <p:cNvPr id="136" name="Rectangle 78">
                  <a:extLst>
                    <a:ext uri="{FF2B5EF4-FFF2-40B4-BE49-F238E27FC236}">
                      <a16:creationId xmlns:a16="http://schemas.microsoft.com/office/drawing/2014/main" id="{B9E68A90-2B62-4CC2-8329-FFC7680C4A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535" y="6981021"/>
                  <a:ext cx="469477" cy="41123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995690">
                    <a:buSzPct val="140000"/>
                    <a:defRPr/>
                  </a:pPr>
                  <a:r>
                    <a:rPr lang="ko-KR" altLang="en-US" sz="1100" b="1" kern="0" spc="-1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검증된</a:t>
                  </a:r>
                </a:p>
                <a:p>
                  <a:pPr algn="ctr" defTabSz="995690">
                    <a:buSzPct val="140000"/>
                    <a:defRPr/>
                  </a:pPr>
                  <a:r>
                    <a:rPr lang="ko-KR" altLang="en-US" sz="1100" b="1" kern="0" spc="-1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프로세스</a:t>
                  </a:r>
                </a:p>
                <a:p>
                  <a:pPr algn="ctr" defTabSz="995690">
                    <a:buSzPct val="140000"/>
                    <a:defRPr/>
                  </a:pPr>
                  <a:r>
                    <a:rPr lang="ko-KR" altLang="en-US" sz="1100" b="1" kern="0" spc="-1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적용</a:t>
                  </a: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9D777636-E09B-4E8C-8671-1108595C7572}"/>
                  </a:ext>
                </a:extLst>
              </p:cNvPr>
              <p:cNvGrpSpPr/>
              <p:nvPr/>
            </p:nvGrpSpPr>
            <p:grpSpPr>
              <a:xfrm>
                <a:off x="5496595" y="3268455"/>
                <a:ext cx="412636" cy="93794"/>
                <a:chOff x="3849353" y="3250080"/>
                <a:chExt cx="412636" cy="93794"/>
              </a:xfrm>
            </p:grpSpPr>
            <p:sp>
              <p:nvSpPr>
                <p:cNvPr id="131" name="Oval 32">
                  <a:extLst>
                    <a:ext uri="{FF2B5EF4-FFF2-40B4-BE49-F238E27FC236}">
                      <a16:creationId xmlns:a16="http://schemas.microsoft.com/office/drawing/2014/main" id="{D6B8AB3E-C11F-4892-88D6-E779832DEE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849353" y="3250080"/>
                  <a:ext cx="104068" cy="93794"/>
                </a:xfrm>
                <a:prstGeom prst="ellipse">
                  <a:avLst/>
                </a:prstGeom>
                <a:solidFill>
                  <a:srgbClr val="26679E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32" name="Oval 33">
                  <a:extLst>
                    <a:ext uri="{FF2B5EF4-FFF2-40B4-BE49-F238E27FC236}">
                      <a16:creationId xmlns:a16="http://schemas.microsoft.com/office/drawing/2014/main" id="{A773E068-A473-4BC0-88E4-616575D28E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041795" y="3263479"/>
                  <a:ext cx="76316" cy="66995"/>
                </a:xfrm>
                <a:prstGeom prst="ellipse">
                  <a:avLst/>
                </a:prstGeom>
                <a:solidFill>
                  <a:srgbClr val="5A87B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33" name="Oval 34">
                  <a:extLst>
                    <a:ext uri="{FF2B5EF4-FFF2-40B4-BE49-F238E27FC236}">
                      <a16:creationId xmlns:a16="http://schemas.microsoft.com/office/drawing/2014/main" id="{F278DE90-9418-43B8-AFD1-8052F4BDEC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06486" y="3271668"/>
                  <a:ext cx="55503" cy="50619"/>
                </a:xfrm>
                <a:prstGeom prst="ellipse">
                  <a:avLst/>
                </a:prstGeom>
                <a:solidFill>
                  <a:srgbClr val="BBCBDC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id="{C3350A1C-EE07-4FE8-8D77-71ED811A414D}"/>
                </a:ext>
              </a:extLst>
            </p:cNvPr>
            <p:cNvGrpSpPr/>
            <p:nvPr/>
          </p:nvGrpSpPr>
          <p:grpSpPr>
            <a:xfrm>
              <a:off x="4003858" y="5458165"/>
              <a:ext cx="1908927" cy="827308"/>
              <a:chOff x="4000304" y="2925798"/>
              <a:chExt cx="1908927" cy="779105"/>
            </a:xfrm>
          </p:grpSpPr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55182D4F-CC44-46F3-8493-50B53458C025}"/>
                  </a:ext>
                </a:extLst>
              </p:cNvPr>
              <p:cNvGrpSpPr/>
              <p:nvPr/>
            </p:nvGrpSpPr>
            <p:grpSpPr>
              <a:xfrm rot="10800000">
                <a:off x="4000304" y="3268455"/>
                <a:ext cx="412636" cy="93794"/>
                <a:chOff x="3849353" y="3250080"/>
                <a:chExt cx="412636" cy="93794"/>
              </a:xfrm>
            </p:grpSpPr>
            <p:sp>
              <p:nvSpPr>
                <p:cNvPr id="150" name="Oval 32">
                  <a:extLst>
                    <a:ext uri="{FF2B5EF4-FFF2-40B4-BE49-F238E27FC236}">
                      <a16:creationId xmlns:a16="http://schemas.microsoft.com/office/drawing/2014/main" id="{8B70A918-5D51-408E-9605-3B7FED357B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849353" y="3250080"/>
                  <a:ext cx="104068" cy="93794"/>
                </a:xfrm>
                <a:prstGeom prst="ellipse">
                  <a:avLst/>
                </a:prstGeom>
                <a:solidFill>
                  <a:srgbClr val="26679E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51" name="Oval 33">
                  <a:extLst>
                    <a:ext uri="{FF2B5EF4-FFF2-40B4-BE49-F238E27FC236}">
                      <a16:creationId xmlns:a16="http://schemas.microsoft.com/office/drawing/2014/main" id="{A234475F-FFD4-48BB-BFF8-CE9832C7DC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041795" y="3263479"/>
                  <a:ext cx="76316" cy="66995"/>
                </a:xfrm>
                <a:prstGeom prst="ellipse">
                  <a:avLst/>
                </a:prstGeom>
                <a:solidFill>
                  <a:srgbClr val="5A87B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52" name="Oval 34">
                  <a:extLst>
                    <a:ext uri="{FF2B5EF4-FFF2-40B4-BE49-F238E27FC236}">
                      <a16:creationId xmlns:a16="http://schemas.microsoft.com/office/drawing/2014/main" id="{BA734749-484D-4295-A500-AA73A5FE7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06486" y="3271668"/>
                  <a:ext cx="55503" cy="50619"/>
                </a:xfrm>
                <a:prstGeom prst="ellipse">
                  <a:avLst/>
                </a:prstGeom>
                <a:solidFill>
                  <a:srgbClr val="BBCBDC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42" name="그룹 223">
                <a:extLst>
                  <a:ext uri="{FF2B5EF4-FFF2-40B4-BE49-F238E27FC236}">
                    <a16:creationId xmlns:a16="http://schemas.microsoft.com/office/drawing/2014/main" id="{347BCCB3-50B7-4A5E-89CD-C06E5D37F3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4610" y="2925798"/>
                <a:ext cx="857016" cy="779105"/>
                <a:chOff x="504378" y="6864802"/>
                <a:chExt cx="707790" cy="643667"/>
              </a:xfrm>
            </p:grpSpPr>
            <p:sp>
              <p:nvSpPr>
                <p:cNvPr id="147" name="타원 146">
                  <a:extLst>
                    <a:ext uri="{FF2B5EF4-FFF2-40B4-BE49-F238E27FC236}">
                      <a16:creationId xmlns:a16="http://schemas.microsoft.com/office/drawing/2014/main" id="{778A7E49-0E75-4ED7-8132-0B2B6C81BC2D}"/>
                    </a:ext>
                  </a:extLst>
                </p:cNvPr>
                <p:cNvSpPr/>
                <p:nvPr/>
              </p:nvSpPr>
              <p:spPr>
                <a:xfrm>
                  <a:off x="504378" y="6864802"/>
                  <a:ext cx="707790" cy="643667"/>
                </a:xfrm>
                <a:prstGeom prst="ellipse">
                  <a:avLst/>
                </a:prstGeom>
                <a:solidFill>
                  <a:srgbClr val="AEC5DC"/>
                </a:solidFill>
                <a:ln w="254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77109" tIns="38555" rIns="77109" bIns="38555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lvl="2" indent="-92075" defTabSz="995690">
                    <a:lnSpc>
                      <a:spcPct val="120000"/>
                    </a:lnSpc>
                    <a:buClr>
                      <a:prstClr val="black">
                        <a:lumMod val="75000"/>
                        <a:lumOff val="25000"/>
                      </a:prstClr>
                    </a:buClr>
                    <a:buSzPct val="90000"/>
                    <a:defRPr/>
                  </a:pPr>
                  <a:endParaRPr lang="ko-KR" altLang="ko-KR" sz="1000" b="1" kern="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endParaRPr>
                </a:p>
              </p:txBody>
            </p:sp>
            <p:sp>
              <p:nvSpPr>
                <p:cNvPr id="148" name="타원 147">
                  <a:extLst>
                    <a:ext uri="{FF2B5EF4-FFF2-40B4-BE49-F238E27FC236}">
                      <a16:creationId xmlns:a16="http://schemas.microsoft.com/office/drawing/2014/main" id="{17FAA673-1C3C-48C4-8A15-F902E131080D}"/>
                    </a:ext>
                  </a:extLst>
                </p:cNvPr>
                <p:cNvSpPr/>
                <p:nvPr/>
              </p:nvSpPr>
              <p:spPr>
                <a:xfrm>
                  <a:off x="560382" y="6915733"/>
                  <a:ext cx="595783" cy="541807"/>
                </a:xfrm>
                <a:prstGeom prst="ellipse">
                  <a:avLst/>
                </a:prstGeom>
                <a:solidFill>
                  <a:schemeClr val="bg1"/>
                </a:solidFill>
                <a:ln w="9525" algn="ctr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995690">
                    <a:buSzPct val="140000"/>
                    <a:defRPr/>
                  </a:pPr>
                  <a:endParaRPr lang="ko-KR" altLang="ko-KR" sz="600" b="1" kern="0" spc="-100" dirty="0">
                    <a:solidFill>
                      <a:srgbClr val="4D4D4D"/>
                    </a:solidFill>
                    <a:latin typeface="+mn-ea"/>
                  </a:endParaRPr>
                </a:p>
              </p:txBody>
            </p:sp>
            <p:sp>
              <p:nvSpPr>
                <p:cNvPr id="149" name="Rectangle 78">
                  <a:extLst>
                    <a:ext uri="{FF2B5EF4-FFF2-40B4-BE49-F238E27FC236}">
                      <a16:creationId xmlns:a16="http://schemas.microsoft.com/office/drawing/2014/main" id="{F9FB69BE-72C6-47FD-B0DB-65FC70EDBF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535" y="6981021"/>
                  <a:ext cx="469477" cy="411231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 defTabSz="995690">
                    <a:buSzPct val="140000"/>
                    <a:defRPr/>
                  </a:pPr>
                  <a:r>
                    <a:rPr lang="ko-KR" altLang="en-US" sz="1100" b="1" kern="0" spc="-1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고도의</a:t>
                  </a:r>
                </a:p>
                <a:p>
                  <a:pPr algn="ctr" defTabSz="995690">
                    <a:buSzPct val="140000"/>
                    <a:defRPr/>
                  </a:pPr>
                  <a:r>
                    <a:rPr lang="ko-KR" altLang="en-US" sz="1100" b="1" kern="0" spc="-1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기술력</a:t>
                  </a:r>
                </a:p>
                <a:p>
                  <a:pPr algn="ctr" defTabSz="995690">
                    <a:buSzPct val="140000"/>
                    <a:defRPr/>
                  </a:pPr>
                  <a:r>
                    <a:rPr lang="ko-KR" altLang="en-US" sz="1100" b="1" kern="0" spc="-1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</a:rPr>
                    <a:t>제공</a:t>
                  </a:r>
                </a:p>
              </p:txBody>
            </p:sp>
          </p:grpSp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6E150645-0E68-4418-9DD1-3D2A5E9870F5}"/>
                  </a:ext>
                </a:extLst>
              </p:cNvPr>
              <p:cNvGrpSpPr/>
              <p:nvPr/>
            </p:nvGrpSpPr>
            <p:grpSpPr>
              <a:xfrm>
                <a:off x="5496595" y="3268455"/>
                <a:ext cx="412636" cy="93794"/>
                <a:chOff x="3849353" y="3250080"/>
                <a:chExt cx="412636" cy="93794"/>
              </a:xfrm>
            </p:grpSpPr>
            <p:sp>
              <p:nvSpPr>
                <p:cNvPr id="144" name="Oval 32">
                  <a:extLst>
                    <a:ext uri="{FF2B5EF4-FFF2-40B4-BE49-F238E27FC236}">
                      <a16:creationId xmlns:a16="http://schemas.microsoft.com/office/drawing/2014/main" id="{555EBAA1-5D24-495E-9108-3A9BAB4364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3849353" y="3250080"/>
                  <a:ext cx="104068" cy="93794"/>
                </a:xfrm>
                <a:prstGeom prst="ellipse">
                  <a:avLst/>
                </a:prstGeom>
                <a:solidFill>
                  <a:srgbClr val="26679E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45" name="Oval 33">
                  <a:extLst>
                    <a:ext uri="{FF2B5EF4-FFF2-40B4-BE49-F238E27FC236}">
                      <a16:creationId xmlns:a16="http://schemas.microsoft.com/office/drawing/2014/main" id="{81FB0A6F-5F0D-40DC-9B6B-1377225CB3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041795" y="3263479"/>
                  <a:ext cx="76316" cy="66995"/>
                </a:xfrm>
                <a:prstGeom prst="ellipse">
                  <a:avLst/>
                </a:prstGeom>
                <a:solidFill>
                  <a:srgbClr val="5A87B1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46" name="Oval 34">
                  <a:extLst>
                    <a:ext uri="{FF2B5EF4-FFF2-40B4-BE49-F238E27FC236}">
                      <a16:creationId xmlns:a16="http://schemas.microsoft.com/office/drawing/2014/main" id="{5C5520B9-B3FE-429F-9C33-FF09E05950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4206486" y="3271668"/>
                  <a:ext cx="55503" cy="50619"/>
                </a:xfrm>
                <a:prstGeom prst="ellipse">
                  <a:avLst/>
                </a:prstGeom>
                <a:solidFill>
                  <a:srgbClr val="BBCBDC"/>
                </a:solidFill>
                <a:ln>
                  <a:noFill/>
                </a:ln>
              </p:spPr>
              <p:txBody>
                <a:bodyPr wrap="none" anchor="ctr"/>
                <a:lstStyle/>
                <a:p>
                  <a:endParaRPr lang="ko-KR" altLang="en-US" sz="1400" b="1" dirty="0">
                    <a:solidFill>
                      <a:prstClr val="black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07F9577D-4F88-492B-A9DD-C8A4655761EF}"/>
                </a:ext>
              </a:extLst>
            </p:cNvPr>
            <p:cNvGrpSpPr/>
            <p:nvPr/>
          </p:nvGrpSpPr>
          <p:grpSpPr>
            <a:xfrm>
              <a:off x="488504" y="2590044"/>
              <a:ext cx="2931861" cy="457048"/>
              <a:chOff x="1073870" y="3140184"/>
              <a:chExt cx="3795860" cy="457048"/>
            </a:xfrm>
          </p:grpSpPr>
          <p:sp>
            <p:nvSpPr>
              <p:cNvPr id="154" name="Rectangle 212">
                <a:extLst>
                  <a:ext uri="{FF2B5EF4-FFF2-40B4-BE49-F238E27FC236}">
                    <a16:creationId xmlns:a16="http://schemas.microsoft.com/office/drawing/2014/main" id="{925FEA4E-47AE-4DFD-AC06-58EF1D000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3870" y="3140184"/>
                <a:ext cx="3795860" cy="4570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 anchorCtr="0">
                <a:spAutoFit/>
              </a:bodyPr>
              <a:lstStyle/>
              <a:p>
                <a:pPr defTabSz="995363" fontAlgn="ctr">
                  <a:lnSpc>
                    <a:spcPct val="110000"/>
                  </a:lnSpc>
                  <a:buClr>
                    <a:schemeClr val="bg1">
                      <a:lumMod val="50000"/>
                    </a:schemeClr>
                  </a:buClr>
                  <a:buSzPct val="100000"/>
                </a:pPr>
                <a:r>
                  <a:rPr lang="ko-KR" altLang="en-US" sz="900" dirty="0">
                    <a:latin typeface="+mn-ea"/>
                  </a:rPr>
                  <a:t>국내 최고의 백업 및 관련 인프라 전문 기술 기업인 굿모닝아이텍이 </a:t>
                </a:r>
                <a:r>
                  <a:rPr lang="ko-KR" altLang="en-US" sz="900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</a:rPr>
                  <a:t>백업 시스템 구축용역을 </a:t>
                </a:r>
                <a:r>
                  <a:rPr lang="ko-KR" altLang="en-US" sz="900" dirty="0">
                    <a:latin typeface="+mn-ea"/>
                  </a:rPr>
                  <a:t>위한 최적의 업체입니다</a:t>
                </a:r>
                <a:r>
                  <a:rPr lang="en-US" altLang="ko-KR" sz="900" dirty="0">
                    <a:latin typeface="+mn-ea"/>
                  </a:rPr>
                  <a:t>. </a:t>
                </a:r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155" name="Freeform 406">
                <a:extLst>
                  <a:ext uri="{FF2B5EF4-FFF2-40B4-BE49-F238E27FC236}">
                    <a16:creationId xmlns:a16="http://schemas.microsoft.com/office/drawing/2014/main" id="{3EA9ED22-A928-4FD5-97E7-8028816709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7638" y="3169578"/>
                <a:ext cx="107082" cy="85666"/>
              </a:xfrm>
              <a:custGeom>
                <a:avLst/>
                <a:gdLst>
                  <a:gd name="T0" fmla="*/ 0 w 4243"/>
                  <a:gd name="T1" fmla="*/ 0 h 3415"/>
                  <a:gd name="T2" fmla="*/ 0 w 4243"/>
                  <a:gd name="T3" fmla="*/ 0 h 3415"/>
                  <a:gd name="T4" fmla="*/ 0 w 4243"/>
                  <a:gd name="T5" fmla="*/ 0 h 3415"/>
                  <a:gd name="T6" fmla="*/ 0 w 4243"/>
                  <a:gd name="T7" fmla="*/ 0 h 3415"/>
                  <a:gd name="T8" fmla="*/ 0 w 4243"/>
                  <a:gd name="T9" fmla="*/ 0 h 3415"/>
                  <a:gd name="T10" fmla="*/ 0 w 4243"/>
                  <a:gd name="T11" fmla="*/ 0 h 3415"/>
                  <a:gd name="T12" fmla="*/ 0 w 4243"/>
                  <a:gd name="T13" fmla="*/ 0 h 3415"/>
                  <a:gd name="T14" fmla="*/ 0 w 4243"/>
                  <a:gd name="T15" fmla="*/ 0 h 3415"/>
                  <a:gd name="T16" fmla="*/ 0 w 4243"/>
                  <a:gd name="T17" fmla="*/ 0 h 3415"/>
                  <a:gd name="T18" fmla="*/ 0 w 4243"/>
                  <a:gd name="T19" fmla="*/ 0 h 3415"/>
                  <a:gd name="T20" fmla="*/ 0 w 4243"/>
                  <a:gd name="T21" fmla="*/ 0 h 3415"/>
                  <a:gd name="T22" fmla="*/ 0 w 4243"/>
                  <a:gd name="T23" fmla="*/ 0 h 3415"/>
                  <a:gd name="T24" fmla="*/ 0 w 4243"/>
                  <a:gd name="T25" fmla="*/ 0 h 3415"/>
                  <a:gd name="T26" fmla="*/ 0 w 4243"/>
                  <a:gd name="T27" fmla="*/ 0 h 3415"/>
                  <a:gd name="T28" fmla="*/ 0 w 4243"/>
                  <a:gd name="T29" fmla="*/ 0 h 3415"/>
                  <a:gd name="T30" fmla="*/ 0 w 4243"/>
                  <a:gd name="T31" fmla="*/ 0 h 3415"/>
                  <a:gd name="T32" fmla="*/ 0 w 4243"/>
                  <a:gd name="T33" fmla="*/ 0 h 3415"/>
                  <a:gd name="T34" fmla="*/ 0 w 4243"/>
                  <a:gd name="T35" fmla="*/ 0 h 3415"/>
                  <a:gd name="T36" fmla="*/ 0 w 4243"/>
                  <a:gd name="T37" fmla="*/ 0 h 3415"/>
                  <a:gd name="T38" fmla="*/ 0 w 4243"/>
                  <a:gd name="T39" fmla="*/ 0 h 3415"/>
                  <a:gd name="T40" fmla="*/ 0 w 4243"/>
                  <a:gd name="T41" fmla="*/ 0 h 3415"/>
                  <a:gd name="T42" fmla="*/ 0 w 4243"/>
                  <a:gd name="T43" fmla="*/ 0 h 3415"/>
                  <a:gd name="T44" fmla="*/ 0 w 4243"/>
                  <a:gd name="T45" fmla="*/ 0 h 3415"/>
                  <a:gd name="T46" fmla="*/ 0 w 4243"/>
                  <a:gd name="T47" fmla="*/ 0 h 3415"/>
                  <a:gd name="T48" fmla="*/ 0 w 4243"/>
                  <a:gd name="T49" fmla="*/ 0 h 3415"/>
                  <a:gd name="T50" fmla="*/ 0 w 4243"/>
                  <a:gd name="T51" fmla="*/ 0 h 3415"/>
                  <a:gd name="T52" fmla="*/ 0 w 4243"/>
                  <a:gd name="T53" fmla="*/ 0 h 3415"/>
                  <a:gd name="T54" fmla="*/ 0 w 4243"/>
                  <a:gd name="T55" fmla="*/ 0 h 3415"/>
                  <a:gd name="T56" fmla="*/ 0 w 4243"/>
                  <a:gd name="T57" fmla="*/ 0 h 3415"/>
                  <a:gd name="T58" fmla="*/ 0 w 4243"/>
                  <a:gd name="T59" fmla="*/ 0 h 3415"/>
                  <a:gd name="T60" fmla="*/ 0 w 4243"/>
                  <a:gd name="T61" fmla="*/ 0 h 3415"/>
                  <a:gd name="T62" fmla="*/ 0 w 4243"/>
                  <a:gd name="T63" fmla="*/ 0 h 3415"/>
                  <a:gd name="T64" fmla="*/ 0 w 4243"/>
                  <a:gd name="T65" fmla="*/ 0 h 3415"/>
                  <a:gd name="T66" fmla="*/ 0 w 4243"/>
                  <a:gd name="T67" fmla="*/ 0 h 3415"/>
                  <a:gd name="T68" fmla="*/ 0 w 4243"/>
                  <a:gd name="T69" fmla="*/ 0 h 3415"/>
                  <a:gd name="T70" fmla="*/ 0 w 4243"/>
                  <a:gd name="T71" fmla="*/ 0 h 3415"/>
                  <a:gd name="T72" fmla="*/ 0 w 4243"/>
                  <a:gd name="T73" fmla="*/ 0 h 3415"/>
                  <a:gd name="T74" fmla="*/ 0 w 4243"/>
                  <a:gd name="T75" fmla="*/ 0 h 3415"/>
                  <a:gd name="T76" fmla="*/ 0 w 4243"/>
                  <a:gd name="T77" fmla="*/ 0 h 3415"/>
                  <a:gd name="T78" fmla="*/ 0 w 4243"/>
                  <a:gd name="T79" fmla="*/ 0 h 3415"/>
                  <a:gd name="T80" fmla="*/ 0 w 4243"/>
                  <a:gd name="T81" fmla="*/ 0 h 3415"/>
                  <a:gd name="T82" fmla="*/ 0 w 4243"/>
                  <a:gd name="T83" fmla="*/ 0 h 3415"/>
                  <a:gd name="T84" fmla="*/ 0 w 4243"/>
                  <a:gd name="T85" fmla="*/ 0 h 3415"/>
                  <a:gd name="T86" fmla="*/ 0 w 4243"/>
                  <a:gd name="T87" fmla="*/ 0 h 3415"/>
                  <a:gd name="T88" fmla="*/ 0 w 4243"/>
                  <a:gd name="T89" fmla="*/ 0 h 3415"/>
                  <a:gd name="T90" fmla="*/ 0 w 4243"/>
                  <a:gd name="T91" fmla="*/ 0 h 3415"/>
                  <a:gd name="T92" fmla="*/ 0 w 4243"/>
                  <a:gd name="T93" fmla="*/ 0 h 3415"/>
                  <a:gd name="T94" fmla="*/ 0 w 4243"/>
                  <a:gd name="T95" fmla="*/ 0 h 3415"/>
                  <a:gd name="T96" fmla="*/ 0 w 4243"/>
                  <a:gd name="T97" fmla="*/ 0 h 3415"/>
                  <a:gd name="T98" fmla="*/ 0 w 4243"/>
                  <a:gd name="T99" fmla="*/ 0 h 3415"/>
                  <a:gd name="T100" fmla="*/ 0 w 4243"/>
                  <a:gd name="T101" fmla="*/ 0 h 3415"/>
                  <a:gd name="T102" fmla="*/ 0 w 4243"/>
                  <a:gd name="T103" fmla="*/ 0 h 3415"/>
                  <a:gd name="T104" fmla="*/ 0 w 4243"/>
                  <a:gd name="T105" fmla="*/ 0 h 3415"/>
                  <a:gd name="T106" fmla="*/ 0 w 4243"/>
                  <a:gd name="T107" fmla="*/ 0 h 3415"/>
                  <a:gd name="T108" fmla="*/ 0 w 4243"/>
                  <a:gd name="T109" fmla="*/ 0 h 3415"/>
                  <a:gd name="T110" fmla="*/ 0 w 4243"/>
                  <a:gd name="T111" fmla="*/ 0 h 3415"/>
                  <a:gd name="T112" fmla="*/ 0 w 4243"/>
                  <a:gd name="T113" fmla="*/ 0 h 3415"/>
                  <a:gd name="T114" fmla="*/ 0 w 4243"/>
                  <a:gd name="T115" fmla="*/ 0 h 3415"/>
                  <a:gd name="T116" fmla="*/ 0 w 4243"/>
                  <a:gd name="T117" fmla="*/ 0 h 3415"/>
                  <a:gd name="T118" fmla="*/ 0 w 4243"/>
                  <a:gd name="T119" fmla="*/ 0 h 3415"/>
                  <a:gd name="T120" fmla="*/ 0 w 4243"/>
                  <a:gd name="T121" fmla="*/ 0 h 3415"/>
                  <a:gd name="T122" fmla="*/ 0 w 4243"/>
                  <a:gd name="T123" fmla="*/ 0 h 3415"/>
                  <a:gd name="T124" fmla="*/ 0 w 4243"/>
                  <a:gd name="T125" fmla="*/ 0 h 341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243"/>
                  <a:gd name="T190" fmla="*/ 0 h 3415"/>
                  <a:gd name="T191" fmla="*/ 4243 w 4243"/>
                  <a:gd name="T192" fmla="*/ 3415 h 3415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243" h="3415">
                    <a:moveTo>
                      <a:pt x="3921" y="0"/>
                    </a:moveTo>
                    <a:lnTo>
                      <a:pt x="3956" y="4"/>
                    </a:lnTo>
                    <a:lnTo>
                      <a:pt x="3988" y="13"/>
                    </a:lnTo>
                    <a:lnTo>
                      <a:pt x="4019" y="29"/>
                    </a:lnTo>
                    <a:lnTo>
                      <a:pt x="4048" y="54"/>
                    </a:lnTo>
                    <a:lnTo>
                      <a:pt x="4075" y="83"/>
                    </a:lnTo>
                    <a:lnTo>
                      <a:pt x="4101" y="121"/>
                    </a:lnTo>
                    <a:lnTo>
                      <a:pt x="4119" y="156"/>
                    </a:lnTo>
                    <a:lnTo>
                      <a:pt x="4131" y="190"/>
                    </a:lnTo>
                    <a:lnTo>
                      <a:pt x="4136" y="222"/>
                    </a:lnTo>
                    <a:lnTo>
                      <a:pt x="4133" y="252"/>
                    </a:lnTo>
                    <a:lnTo>
                      <a:pt x="4124" y="282"/>
                    </a:lnTo>
                    <a:lnTo>
                      <a:pt x="4108" y="309"/>
                    </a:lnTo>
                    <a:lnTo>
                      <a:pt x="4084" y="334"/>
                    </a:lnTo>
                    <a:lnTo>
                      <a:pt x="4055" y="359"/>
                    </a:lnTo>
                    <a:lnTo>
                      <a:pt x="4018" y="382"/>
                    </a:lnTo>
                    <a:lnTo>
                      <a:pt x="3974" y="403"/>
                    </a:lnTo>
                    <a:lnTo>
                      <a:pt x="3925" y="427"/>
                    </a:lnTo>
                    <a:lnTo>
                      <a:pt x="3873" y="455"/>
                    </a:lnTo>
                    <a:lnTo>
                      <a:pt x="3817" y="488"/>
                    </a:lnTo>
                    <a:lnTo>
                      <a:pt x="3757" y="525"/>
                    </a:lnTo>
                    <a:lnTo>
                      <a:pt x="3693" y="565"/>
                    </a:lnTo>
                    <a:lnTo>
                      <a:pt x="3616" y="618"/>
                    </a:lnTo>
                    <a:lnTo>
                      <a:pt x="3541" y="676"/>
                    </a:lnTo>
                    <a:lnTo>
                      <a:pt x="3470" y="737"/>
                    </a:lnTo>
                    <a:lnTo>
                      <a:pt x="3403" y="804"/>
                    </a:lnTo>
                    <a:lnTo>
                      <a:pt x="3340" y="875"/>
                    </a:lnTo>
                    <a:lnTo>
                      <a:pt x="3295" y="936"/>
                    </a:lnTo>
                    <a:lnTo>
                      <a:pt x="3251" y="1004"/>
                    </a:lnTo>
                    <a:lnTo>
                      <a:pt x="3208" y="1080"/>
                    </a:lnTo>
                    <a:lnTo>
                      <a:pt x="3164" y="1165"/>
                    </a:lnTo>
                    <a:lnTo>
                      <a:pt x="3121" y="1256"/>
                    </a:lnTo>
                    <a:lnTo>
                      <a:pt x="3089" y="1337"/>
                    </a:lnTo>
                    <a:lnTo>
                      <a:pt x="3062" y="1420"/>
                    </a:lnTo>
                    <a:lnTo>
                      <a:pt x="3041" y="1503"/>
                    </a:lnTo>
                    <a:lnTo>
                      <a:pt x="3027" y="1588"/>
                    </a:lnTo>
                    <a:lnTo>
                      <a:pt x="3018" y="1676"/>
                    </a:lnTo>
                    <a:lnTo>
                      <a:pt x="3016" y="1765"/>
                    </a:lnTo>
                    <a:lnTo>
                      <a:pt x="3084" y="1731"/>
                    </a:lnTo>
                    <a:lnTo>
                      <a:pt x="3150" y="1704"/>
                    </a:lnTo>
                    <a:lnTo>
                      <a:pt x="3214" y="1684"/>
                    </a:lnTo>
                    <a:lnTo>
                      <a:pt x="3278" y="1669"/>
                    </a:lnTo>
                    <a:lnTo>
                      <a:pt x="3340" y="1662"/>
                    </a:lnTo>
                    <a:lnTo>
                      <a:pt x="3401" y="1660"/>
                    </a:lnTo>
                    <a:lnTo>
                      <a:pt x="3460" y="1666"/>
                    </a:lnTo>
                    <a:lnTo>
                      <a:pt x="3541" y="1681"/>
                    </a:lnTo>
                    <a:lnTo>
                      <a:pt x="3622" y="1704"/>
                    </a:lnTo>
                    <a:lnTo>
                      <a:pt x="3703" y="1735"/>
                    </a:lnTo>
                    <a:lnTo>
                      <a:pt x="3783" y="1775"/>
                    </a:lnTo>
                    <a:lnTo>
                      <a:pt x="3862" y="1821"/>
                    </a:lnTo>
                    <a:lnTo>
                      <a:pt x="3922" y="1869"/>
                    </a:lnTo>
                    <a:lnTo>
                      <a:pt x="3979" y="1924"/>
                    </a:lnTo>
                    <a:lnTo>
                      <a:pt x="4033" y="1985"/>
                    </a:lnTo>
                    <a:lnTo>
                      <a:pt x="4083" y="2050"/>
                    </a:lnTo>
                    <a:lnTo>
                      <a:pt x="4130" y="2124"/>
                    </a:lnTo>
                    <a:lnTo>
                      <a:pt x="4164" y="2189"/>
                    </a:lnTo>
                    <a:lnTo>
                      <a:pt x="4193" y="2258"/>
                    </a:lnTo>
                    <a:lnTo>
                      <a:pt x="4215" y="2331"/>
                    </a:lnTo>
                    <a:lnTo>
                      <a:pt x="4230" y="2406"/>
                    </a:lnTo>
                    <a:lnTo>
                      <a:pt x="4240" y="2486"/>
                    </a:lnTo>
                    <a:lnTo>
                      <a:pt x="4243" y="2568"/>
                    </a:lnTo>
                    <a:lnTo>
                      <a:pt x="4239" y="2648"/>
                    </a:lnTo>
                    <a:lnTo>
                      <a:pt x="4230" y="2725"/>
                    </a:lnTo>
                    <a:lnTo>
                      <a:pt x="4213" y="2800"/>
                    </a:lnTo>
                    <a:lnTo>
                      <a:pt x="4190" y="2870"/>
                    </a:lnTo>
                    <a:lnTo>
                      <a:pt x="4160" y="2937"/>
                    </a:lnTo>
                    <a:lnTo>
                      <a:pt x="4124" y="3002"/>
                    </a:lnTo>
                    <a:lnTo>
                      <a:pt x="4081" y="3062"/>
                    </a:lnTo>
                    <a:lnTo>
                      <a:pt x="4032" y="3120"/>
                    </a:lnTo>
                    <a:lnTo>
                      <a:pt x="3975" y="3176"/>
                    </a:lnTo>
                    <a:lnTo>
                      <a:pt x="3907" y="3232"/>
                    </a:lnTo>
                    <a:lnTo>
                      <a:pt x="3836" y="3280"/>
                    </a:lnTo>
                    <a:lnTo>
                      <a:pt x="3764" y="3321"/>
                    </a:lnTo>
                    <a:lnTo>
                      <a:pt x="3689" y="3356"/>
                    </a:lnTo>
                    <a:lnTo>
                      <a:pt x="3612" y="3382"/>
                    </a:lnTo>
                    <a:lnTo>
                      <a:pt x="3533" y="3400"/>
                    </a:lnTo>
                    <a:lnTo>
                      <a:pt x="3452" y="3411"/>
                    </a:lnTo>
                    <a:lnTo>
                      <a:pt x="3369" y="3415"/>
                    </a:lnTo>
                    <a:lnTo>
                      <a:pt x="3289" y="3412"/>
                    </a:lnTo>
                    <a:lnTo>
                      <a:pt x="3211" y="3405"/>
                    </a:lnTo>
                    <a:lnTo>
                      <a:pt x="3137" y="3392"/>
                    </a:lnTo>
                    <a:lnTo>
                      <a:pt x="3066" y="3373"/>
                    </a:lnTo>
                    <a:lnTo>
                      <a:pt x="2999" y="3349"/>
                    </a:lnTo>
                    <a:lnTo>
                      <a:pt x="2935" y="3321"/>
                    </a:lnTo>
                    <a:lnTo>
                      <a:pt x="2874" y="3288"/>
                    </a:lnTo>
                    <a:lnTo>
                      <a:pt x="2816" y="3248"/>
                    </a:lnTo>
                    <a:lnTo>
                      <a:pt x="2761" y="3204"/>
                    </a:lnTo>
                    <a:lnTo>
                      <a:pt x="2703" y="3149"/>
                    </a:lnTo>
                    <a:lnTo>
                      <a:pt x="2650" y="3087"/>
                    </a:lnTo>
                    <a:lnTo>
                      <a:pt x="2601" y="3021"/>
                    </a:lnTo>
                    <a:lnTo>
                      <a:pt x="2556" y="2950"/>
                    </a:lnTo>
                    <a:lnTo>
                      <a:pt x="2516" y="2873"/>
                    </a:lnTo>
                    <a:lnTo>
                      <a:pt x="2480" y="2791"/>
                    </a:lnTo>
                    <a:lnTo>
                      <a:pt x="2449" y="2703"/>
                    </a:lnTo>
                    <a:lnTo>
                      <a:pt x="2422" y="2610"/>
                    </a:lnTo>
                    <a:lnTo>
                      <a:pt x="2408" y="2545"/>
                    </a:lnTo>
                    <a:lnTo>
                      <a:pt x="2398" y="2473"/>
                    </a:lnTo>
                    <a:lnTo>
                      <a:pt x="2390" y="2395"/>
                    </a:lnTo>
                    <a:lnTo>
                      <a:pt x="2386" y="2313"/>
                    </a:lnTo>
                    <a:lnTo>
                      <a:pt x="2386" y="2223"/>
                    </a:lnTo>
                    <a:lnTo>
                      <a:pt x="2389" y="2128"/>
                    </a:lnTo>
                    <a:lnTo>
                      <a:pt x="2394" y="2027"/>
                    </a:lnTo>
                    <a:lnTo>
                      <a:pt x="2403" y="1920"/>
                    </a:lnTo>
                    <a:lnTo>
                      <a:pt x="2416" y="1807"/>
                    </a:lnTo>
                    <a:lnTo>
                      <a:pt x="2434" y="1678"/>
                    </a:lnTo>
                    <a:lnTo>
                      <a:pt x="2458" y="1554"/>
                    </a:lnTo>
                    <a:lnTo>
                      <a:pt x="2488" y="1433"/>
                    </a:lnTo>
                    <a:lnTo>
                      <a:pt x="2523" y="1317"/>
                    </a:lnTo>
                    <a:lnTo>
                      <a:pt x="2564" y="1203"/>
                    </a:lnTo>
                    <a:lnTo>
                      <a:pt x="2610" y="1095"/>
                    </a:lnTo>
                    <a:lnTo>
                      <a:pt x="2662" y="990"/>
                    </a:lnTo>
                    <a:lnTo>
                      <a:pt x="2718" y="889"/>
                    </a:lnTo>
                    <a:lnTo>
                      <a:pt x="2789" y="788"/>
                    </a:lnTo>
                    <a:lnTo>
                      <a:pt x="2861" y="692"/>
                    </a:lnTo>
                    <a:lnTo>
                      <a:pt x="2937" y="603"/>
                    </a:lnTo>
                    <a:lnTo>
                      <a:pt x="3016" y="521"/>
                    </a:lnTo>
                    <a:lnTo>
                      <a:pt x="3098" y="444"/>
                    </a:lnTo>
                    <a:lnTo>
                      <a:pt x="3182" y="374"/>
                    </a:lnTo>
                    <a:lnTo>
                      <a:pt x="3269" y="311"/>
                    </a:lnTo>
                    <a:lnTo>
                      <a:pt x="3371" y="244"/>
                    </a:lnTo>
                    <a:lnTo>
                      <a:pt x="3472" y="184"/>
                    </a:lnTo>
                    <a:lnTo>
                      <a:pt x="3568" y="131"/>
                    </a:lnTo>
                    <a:lnTo>
                      <a:pt x="3663" y="85"/>
                    </a:lnTo>
                    <a:lnTo>
                      <a:pt x="3757" y="46"/>
                    </a:lnTo>
                    <a:lnTo>
                      <a:pt x="3848" y="15"/>
                    </a:lnTo>
                    <a:lnTo>
                      <a:pt x="3885" y="4"/>
                    </a:lnTo>
                    <a:lnTo>
                      <a:pt x="3921" y="0"/>
                    </a:lnTo>
                    <a:close/>
                    <a:moveTo>
                      <a:pt x="1536" y="0"/>
                    </a:moveTo>
                    <a:lnTo>
                      <a:pt x="1571" y="4"/>
                    </a:lnTo>
                    <a:lnTo>
                      <a:pt x="1603" y="13"/>
                    </a:lnTo>
                    <a:lnTo>
                      <a:pt x="1634" y="29"/>
                    </a:lnTo>
                    <a:lnTo>
                      <a:pt x="1664" y="54"/>
                    </a:lnTo>
                    <a:lnTo>
                      <a:pt x="1691" y="83"/>
                    </a:lnTo>
                    <a:lnTo>
                      <a:pt x="1716" y="121"/>
                    </a:lnTo>
                    <a:lnTo>
                      <a:pt x="1734" y="156"/>
                    </a:lnTo>
                    <a:lnTo>
                      <a:pt x="1746" y="190"/>
                    </a:lnTo>
                    <a:lnTo>
                      <a:pt x="1751" y="222"/>
                    </a:lnTo>
                    <a:lnTo>
                      <a:pt x="1749" y="252"/>
                    </a:lnTo>
                    <a:lnTo>
                      <a:pt x="1738" y="282"/>
                    </a:lnTo>
                    <a:lnTo>
                      <a:pt x="1723" y="309"/>
                    </a:lnTo>
                    <a:lnTo>
                      <a:pt x="1700" y="334"/>
                    </a:lnTo>
                    <a:lnTo>
                      <a:pt x="1669" y="359"/>
                    </a:lnTo>
                    <a:lnTo>
                      <a:pt x="1631" y="382"/>
                    </a:lnTo>
                    <a:lnTo>
                      <a:pt x="1588" y="403"/>
                    </a:lnTo>
                    <a:lnTo>
                      <a:pt x="1540" y="427"/>
                    </a:lnTo>
                    <a:lnTo>
                      <a:pt x="1487" y="455"/>
                    </a:lnTo>
                    <a:lnTo>
                      <a:pt x="1432" y="488"/>
                    </a:lnTo>
                    <a:lnTo>
                      <a:pt x="1371" y="525"/>
                    </a:lnTo>
                    <a:lnTo>
                      <a:pt x="1307" y="565"/>
                    </a:lnTo>
                    <a:lnTo>
                      <a:pt x="1230" y="618"/>
                    </a:lnTo>
                    <a:lnTo>
                      <a:pt x="1156" y="676"/>
                    </a:lnTo>
                    <a:lnTo>
                      <a:pt x="1085" y="737"/>
                    </a:lnTo>
                    <a:lnTo>
                      <a:pt x="1019" y="804"/>
                    </a:lnTo>
                    <a:lnTo>
                      <a:pt x="954" y="875"/>
                    </a:lnTo>
                    <a:lnTo>
                      <a:pt x="909" y="936"/>
                    </a:lnTo>
                    <a:lnTo>
                      <a:pt x="865" y="1004"/>
                    </a:lnTo>
                    <a:lnTo>
                      <a:pt x="822" y="1080"/>
                    </a:lnTo>
                    <a:lnTo>
                      <a:pt x="778" y="1165"/>
                    </a:lnTo>
                    <a:lnTo>
                      <a:pt x="735" y="1256"/>
                    </a:lnTo>
                    <a:lnTo>
                      <a:pt x="703" y="1337"/>
                    </a:lnTo>
                    <a:lnTo>
                      <a:pt x="677" y="1420"/>
                    </a:lnTo>
                    <a:lnTo>
                      <a:pt x="657" y="1503"/>
                    </a:lnTo>
                    <a:lnTo>
                      <a:pt x="641" y="1588"/>
                    </a:lnTo>
                    <a:lnTo>
                      <a:pt x="632" y="1676"/>
                    </a:lnTo>
                    <a:lnTo>
                      <a:pt x="630" y="1765"/>
                    </a:lnTo>
                    <a:lnTo>
                      <a:pt x="698" y="1731"/>
                    </a:lnTo>
                    <a:lnTo>
                      <a:pt x="764" y="1704"/>
                    </a:lnTo>
                    <a:lnTo>
                      <a:pt x="828" y="1684"/>
                    </a:lnTo>
                    <a:lnTo>
                      <a:pt x="892" y="1669"/>
                    </a:lnTo>
                    <a:lnTo>
                      <a:pt x="954" y="1662"/>
                    </a:lnTo>
                    <a:lnTo>
                      <a:pt x="1015" y="1660"/>
                    </a:lnTo>
                    <a:lnTo>
                      <a:pt x="1074" y="1666"/>
                    </a:lnTo>
                    <a:lnTo>
                      <a:pt x="1155" y="1681"/>
                    </a:lnTo>
                    <a:lnTo>
                      <a:pt x="1236" y="1704"/>
                    </a:lnTo>
                    <a:lnTo>
                      <a:pt x="1317" y="1735"/>
                    </a:lnTo>
                    <a:lnTo>
                      <a:pt x="1397" y="1775"/>
                    </a:lnTo>
                    <a:lnTo>
                      <a:pt x="1477" y="1821"/>
                    </a:lnTo>
                    <a:lnTo>
                      <a:pt x="1537" y="1869"/>
                    </a:lnTo>
                    <a:lnTo>
                      <a:pt x="1594" y="1924"/>
                    </a:lnTo>
                    <a:lnTo>
                      <a:pt x="1648" y="1985"/>
                    </a:lnTo>
                    <a:lnTo>
                      <a:pt x="1698" y="2050"/>
                    </a:lnTo>
                    <a:lnTo>
                      <a:pt x="1745" y="2124"/>
                    </a:lnTo>
                    <a:lnTo>
                      <a:pt x="1780" y="2189"/>
                    </a:lnTo>
                    <a:lnTo>
                      <a:pt x="1808" y="2258"/>
                    </a:lnTo>
                    <a:lnTo>
                      <a:pt x="1830" y="2331"/>
                    </a:lnTo>
                    <a:lnTo>
                      <a:pt x="1845" y="2406"/>
                    </a:lnTo>
                    <a:lnTo>
                      <a:pt x="1856" y="2486"/>
                    </a:lnTo>
                    <a:lnTo>
                      <a:pt x="1858" y="2568"/>
                    </a:lnTo>
                    <a:lnTo>
                      <a:pt x="1854" y="2648"/>
                    </a:lnTo>
                    <a:lnTo>
                      <a:pt x="1845" y="2725"/>
                    </a:lnTo>
                    <a:lnTo>
                      <a:pt x="1828" y="2800"/>
                    </a:lnTo>
                    <a:lnTo>
                      <a:pt x="1805" y="2870"/>
                    </a:lnTo>
                    <a:lnTo>
                      <a:pt x="1776" y="2937"/>
                    </a:lnTo>
                    <a:lnTo>
                      <a:pt x="1738" y="3002"/>
                    </a:lnTo>
                    <a:lnTo>
                      <a:pt x="1696" y="3062"/>
                    </a:lnTo>
                    <a:lnTo>
                      <a:pt x="1646" y="3120"/>
                    </a:lnTo>
                    <a:lnTo>
                      <a:pt x="1590" y="3176"/>
                    </a:lnTo>
                    <a:lnTo>
                      <a:pt x="1522" y="3232"/>
                    </a:lnTo>
                    <a:lnTo>
                      <a:pt x="1451" y="3280"/>
                    </a:lnTo>
                    <a:lnTo>
                      <a:pt x="1379" y="3321"/>
                    </a:lnTo>
                    <a:lnTo>
                      <a:pt x="1304" y="3356"/>
                    </a:lnTo>
                    <a:lnTo>
                      <a:pt x="1227" y="3382"/>
                    </a:lnTo>
                    <a:lnTo>
                      <a:pt x="1147" y="3400"/>
                    </a:lnTo>
                    <a:lnTo>
                      <a:pt x="1066" y="3411"/>
                    </a:lnTo>
                    <a:lnTo>
                      <a:pt x="982" y="3415"/>
                    </a:lnTo>
                    <a:lnTo>
                      <a:pt x="903" y="3412"/>
                    </a:lnTo>
                    <a:lnTo>
                      <a:pt x="825" y="3405"/>
                    </a:lnTo>
                    <a:lnTo>
                      <a:pt x="752" y="3392"/>
                    </a:lnTo>
                    <a:lnTo>
                      <a:pt x="681" y="3373"/>
                    </a:lnTo>
                    <a:lnTo>
                      <a:pt x="614" y="3349"/>
                    </a:lnTo>
                    <a:lnTo>
                      <a:pt x="550" y="3321"/>
                    </a:lnTo>
                    <a:lnTo>
                      <a:pt x="489" y="3288"/>
                    </a:lnTo>
                    <a:lnTo>
                      <a:pt x="431" y="3248"/>
                    </a:lnTo>
                    <a:lnTo>
                      <a:pt x="376" y="3204"/>
                    </a:lnTo>
                    <a:lnTo>
                      <a:pt x="318" y="3149"/>
                    </a:lnTo>
                    <a:lnTo>
                      <a:pt x="265" y="3087"/>
                    </a:lnTo>
                    <a:lnTo>
                      <a:pt x="216" y="3021"/>
                    </a:lnTo>
                    <a:lnTo>
                      <a:pt x="171" y="2950"/>
                    </a:lnTo>
                    <a:lnTo>
                      <a:pt x="131" y="2873"/>
                    </a:lnTo>
                    <a:lnTo>
                      <a:pt x="95" y="2791"/>
                    </a:lnTo>
                    <a:lnTo>
                      <a:pt x="64" y="2703"/>
                    </a:lnTo>
                    <a:lnTo>
                      <a:pt x="37" y="2610"/>
                    </a:lnTo>
                    <a:lnTo>
                      <a:pt x="23" y="2545"/>
                    </a:lnTo>
                    <a:lnTo>
                      <a:pt x="13" y="2473"/>
                    </a:lnTo>
                    <a:lnTo>
                      <a:pt x="5" y="2395"/>
                    </a:lnTo>
                    <a:lnTo>
                      <a:pt x="1" y="2313"/>
                    </a:lnTo>
                    <a:lnTo>
                      <a:pt x="0" y="2223"/>
                    </a:lnTo>
                    <a:lnTo>
                      <a:pt x="3" y="2128"/>
                    </a:lnTo>
                    <a:lnTo>
                      <a:pt x="9" y="2027"/>
                    </a:lnTo>
                    <a:lnTo>
                      <a:pt x="18" y="1920"/>
                    </a:lnTo>
                    <a:lnTo>
                      <a:pt x="30" y="1807"/>
                    </a:lnTo>
                    <a:lnTo>
                      <a:pt x="49" y="1678"/>
                    </a:lnTo>
                    <a:lnTo>
                      <a:pt x="72" y="1554"/>
                    </a:lnTo>
                    <a:lnTo>
                      <a:pt x="102" y="1433"/>
                    </a:lnTo>
                    <a:lnTo>
                      <a:pt x="138" y="1317"/>
                    </a:lnTo>
                    <a:lnTo>
                      <a:pt x="179" y="1203"/>
                    </a:lnTo>
                    <a:lnTo>
                      <a:pt x="224" y="1095"/>
                    </a:lnTo>
                    <a:lnTo>
                      <a:pt x="277" y="990"/>
                    </a:lnTo>
                    <a:lnTo>
                      <a:pt x="334" y="889"/>
                    </a:lnTo>
                    <a:lnTo>
                      <a:pt x="403" y="788"/>
                    </a:lnTo>
                    <a:lnTo>
                      <a:pt x="476" y="692"/>
                    </a:lnTo>
                    <a:lnTo>
                      <a:pt x="552" y="603"/>
                    </a:lnTo>
                    <a:lnTo>
                      <a:pt x="631" y="521"/>
                    </a:lnTo>
                    <a:lnTo>
                      <a:pt x="712" y="444"/>
                    </a:lnTo>
                    <a:lnTo>
                      <a:pt x="797" y="374"/>
                    </a:lnTo>
                    <a:lnTo>
                      <a:pt x="885" y="311"/>
                    </a:lnTo>
                    <a:lnTo>
                      <a:pt x="986" y="244"/>
                    </a:lnTo>
                    <a:lnTo>
                      <a:pt x="1087" y="184"/>
                    </a:lnTo>
                    <a:lnTo>
                      <a:pt x="1183" y="131"/>
                    </a:lnTo>
                    <a:lnTo>
                      <a:pt x="1279" y="85"/>
                    </a:lnTo>
                    <a:lnTo>
                      <a:pt x="1373" y="46"/>
                    </a:lnTo>
                    <a:lnTo>
                      <a:pt x="1463" y="15"/>
                    </a:lnTo>
                    <a:lnTo>
                      <a:pt x="1500" y="4"/>
                    </a:lnTo>
                    <a:lnTo>
                      <a:pt x="1536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162000" rIns="0" anchor="ctr"/>
              <a:lstStyle/>
              <a:p>
                <a:pPr latinLnBrk="0"/>
                <a:endParaRPr lang="ko-KR" altLang="en-US" sz="900" dirty="0">
                  <a:latin typeface="+mn-ea"/>
                </a:endParaRPr>
              </a:p>
            </p:txBody>
          </p:sp>
          <p:sp>
            <p:nvSpPr>
              <p:cNvPr id="156" name="Freeform 406">
                <a:extLst>
                  <a:ext uri="{FF2B5EF4-FFF2-40B4-BE49-F238E27FC236}">
                    <a16:creationId xmlns:a16="http://schemas.microsoft.com/office/drawing/2014/main" id="{F5361C6B-74D6-4CAA-B3EE-8573B3FBB0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 flipV="1">
                <a:off x="4698879" y="3169578"/>
                <a:ext cx="107082" cy="85666"/>
              </a:xfrm>
              <a:custGeom>
                <a:avLst/>
                <a:gdLst>
                  <a:gd name="T0" fmla="*/ 0 w 4243"/>
                  <a:gd name="T1" fmla="*/ 0 h 3415"/>
                  <a:gd name="T2" fmla="*/ 0 w 4243"/>
                  <a:gd name="T3" fmla="*/ 0 h 3415"/>
                  <a:gd name="T4" fmla="*/ 0 w 4243"/>
                  <a:gd name="T5" fmla="*/ 0 h 3415"/>
                  <a:gd name="T6" fmla="*/ 0 w 4243"/>
                  <a:gd name="T7" fmla="*/ 0 h 3415"/>
                  <a:gd name="T8" fmla="*/ 0 w 4243"/>
                  <a:gd name="T9" fmla="*/ 0 h 3415"/>
                  <a:gd name="T10" fmla="*/ 0 w 4243"/>
                  <a:gd name="T11" fmla="*/ 0 h 3415"/>
                  <a:gd name="T12" fmla="*/ 0 w 4243"/>
                  <a:gd name="T13" fmla="*/ 0 h 3415"/>
                  <a:gd name="T14" fmla="*/ 0 w 4243"/>
                  <a:gd name="T15" fmla="*/ 0 h 3415"/>
                  <a:gd name="T16" fmla="*/ 0 w 4243"/>
                  <a:gd name="T17" fmla="*/ 0 h 3415"/>
                  <a:gd name="T18" fmla="*/ 0 w 4243"/>
                  <a:gd name="T19" fmla="*/ 0 h 3415"/>
                  <a:gd name="T20" fmla="*/ 0 w 4243"/>
                  <a:gd name="T21" fmla="*/ 0 h 3415"/>
                  <a:gd name="T22" fmla="*/ 0 w 4243"/>
                  <a:gd name="T23" fmla="*/ 0 h 3415"/>
                  <a:gd name="T24" fmla="*/ 0 w 4243"/>
                  <a:gd name="T25" fmla="*/ 0 h 3415"/>
                  <a:gd name="T26" fmla="*/ 0 w 4243"/>
                  <a:gd name="T27" fmla="*/ 0 h 3415"/>
                  <a:gd name="T28" fmla="*/ 0 w 4243"/>
                  <a:gd name="T29" fmla="*/ 0 h 3415"/>
                  <a:gd name="T30" fmla="*/ 0 w 4243"/>
                  <a:gd name="T31" fmla="*/ 0 h 3415"/>
                  <a:gd name="T32" fmla="*/ 0 w 4243"/>
                  <a:gd name="T33" fmla="*/ 0 h 3415"/>
                  <a:gd name="T34" fmla="*/ 0 w 4243"/>
                  <a:gd name="T35" fmla="*/ 0 h 3415"/>
                  <a:gd name="T36" fmla="*/ 0 w 4243"/>
                  <a:gd name="T37" fmla="*/ 0 h 3415"/>
                  <a:gd name="T38" fmla="*/ 0 w 4243"/>
                  <a:gd name="T39" fmla="*/ 0 h 3415"/>
                  <a:gd name="T40" fmla="*/ 0 w 4243"/>
                  <a:gd name="T41" fmla="*/ 0 h 3415"/>
                  <a:gd name="T42" fmla="*/ 0 w 4243"/>
                  <a:gd name="T43" fmla="*/ 0 h 3415"/>
                  <a:gd name="T44" fmla="*/ 0 w 4243"/>
                  <a:gd name="T45" fmla="*/ 0 h 3415"/>
                  <a:gd name="T46" fmla="*/ 0 w 4243"/>
                  <a:gd name="T47" fmla="*/ 0 h 3415"/>
                  <a:gd name="T48" fmla="*/ 0 w 4243"/>
                  <a:gd name="T49" fmla="*/ 0 h 3415"/>
                  <a:gd name="T50" fmla="*/ 0 w 4243"/>
                  <a:gd name="T51" fmla="*/ 0 h 3415"/>
                  <a:gd name="T52" fmla="*/ 0 w 4243"/>
                  <a:gd name="T53" fmla="*/ 0 h 3415"/>
                  <a:gd name="T54" fmla="*/ 0 w 4243"/>
                  <a:gd name="T55" fmla="*/ 0 h 3415"/>
                  <a:gd name="T56" fmla="*/ 0 w 4243"/>
                  <a:gd name="T57" fmla="*/ 0 h 3415"/>
                  <a:gd name="T58" fmla="*/ 0 w 4243"/>
                  <a:gd name="T59" fmla="*/ 0 h 3415"/>
                  <a:gd name="T60" fmla="*/ 0 w 4243"/>
                  <a:gd name="T61" fmla="*/ 0 h 3415"/>
                  <a:gd name="T62" fmla="*/ 0 w 4243"/>
                  <a:gd name="T63" fmla="*/ 0 h 3415"/>
                  <a:gd name="T64" fmla="*/ 0 w 4243"/>
                  <a:gd name="T65" fmla="*/ 0 h 3415"/>
                  <a:gd name="T66" fmla="*/ 0 w 4243"/>
                  <a:gd name="T67" fmla="*/ 0 h 3415"/>
                  <a:gd name="T68" fmla="*/ 0 w 4243"/>
                  <a:gd name="T69" fmla="*/ 0 h 3415"/>
                  <a:gd name="T70" fmla="*/ 0 w 4243"/>
                  <a:gd name="T71" fmla="*/ 0 h 3415"/>
                  <a:gd name="T72" fmla="*/ 0 w 4243"/>
                  <a:gd name="T73" fmla="*/ 0 h 3415"/>
                  <a:gd name="T74" fmla="*/ 0 w 4243"/>
                  <a:gd name="T75" fmla="*/ 0 h 3415"/>
                  <a:gd name="T76" fmla="*/ 0 w 4243"/>
                  <a:gd name="T77" fmla="*/ 0 h 3415"/>
                  <a:gd name="T78" fmla="*/ 0 w 4243"/>
                  <a:gd name="T79" fmla="*/ 0 h 3415"/>
                  <a:gd name="T80" fmla="*/ 0 w 4243"/>
                  <a:gd name="T81" fmla="*/ 0 h 3415"/>
                  <a:gd name="T82" fmla="*/ 0 w 4243"/>
                  <a:gd name="T83" fmla="*/ 0 h 3415"/>
                  <a:gd name="T84" fmla="*/ 0 w 4243"/>
                  <a:gd name="T85" fmla="*/ 0 h 3415"/>
                  <a:gd name="T86" fmla="*/ 0 w 4243"/>
                  <a:gd name="T87" fmla="*/ 0 h 3415"/>
                  <a:gd name="T88" fmla="*/ 0 w 4243"/>
                  <a:gd name="T89" fmla="*/ 0 h 3415"/>
                  <a:gd name="T90" fmla="*/ 0 w 4243"/>
                  <a:gd name="T91" fmla="*/ 0 h 3415"/>
                  <a:gd name="T92" fmla="*/ 0 w 4243"/>
                  <a:gd name="T93" fmla="*/ 0 h 3415"/>
                  <a:gd name="T94" fmla="*/ 0 w 4243"/>
                  <a:gd name="T95" fmla="*/ 0 h 3415"/>
                  <a:gd name="T96" fmla="*/ 0 w 4243"/>
                  <a:gd name="T97" fmla="*/ 0 h 3415"/>
                  <a:gd name="T98" fmla="*/ 0 w 4243"/>
                  <a:gd name="T99" fmla="*/ 0 h 3415"/>
                  <a:gd name="T100" fmla="*/ 0 w 4243"/>
                  <a:gd name="T101" fmla="*/ 0 h 3415"/>
                  <a:gd name="T102" fmla="*/ 0 w 4243"/>
                  <a:gd name="T103" fmla="*/ 0 h 3415"/>
                  <a:gd name="T104" fmla="*/ 0 w 4243"/>
                  <a:gd name="T105" fmla="*/ 0 h 3415"/>
                  <a:gd name="T106" fmla="*/ 0 w 4243"/>
                  <a:gd name="T107" fmla="*/ 0 h 3415"/>
                  <a:gd name="T108" fmla="*/ 0 w 4243"/>
                  <a:gd name="T109" fmla="*/ 0 h 3415"/>
                  <a:gd name="T110" fmla="*/ 0 w 4243"/>
                  <a:gd name="T111" fmla="*/ 0 h 3415"/>
                  <a:gd name="T112" fmla="*/ 0 w 4243"/>
                  <a:gd name="T113" fmla="*/ 0 h 3415"/>
                  <a:gd name="T114" fmla="*/ 0 w 4243"/>
                  <a:gd name="T115" fmla="*/ 0 h 3415"/>
                  <a:gd name="T116" fmla="*/ 0 w 4243"/>
                  <a:gd name="T117" fmla="*/ 0 h 3415"/>
                  <a:gd name="T118" fmla="*/ 0 w 4243"/>
                  <a:gd name="T119" fmla="*/ 0 h 3415"/>
                  <a:gd name="T120" fmla="*/ 0 w 4243"/>
                  <a:gd name="T121" fmla="*/ 0 h 3415"/>
                  <a:gd name="T122" fmla="*/ 0 w 4243"/>
                  <a:gd name="T123" fmla="*/ 0 h 3415"/>
                  <a:gd name="T124" fmla="*/ 0 w 4243"/>
                  <a:gd name="T125" fmla="*/ 0 h 341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243"/>
                  <a:gd name="T190" fmla="*/ 0 h 3415"/>
                  <a:gd name="T191" fmla="*/ 4243 w 4243"/>
                  <a:gd name="T192" fmla="*/ 3415 h 3415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243" h="3415">
                    <a:moveTo>
                      <a:pt x="3921" y="0"/>
                    </a:moveTo>
                    <a:lnTo>
                      <a:pt x="3956" y="4"/>
                    </a:lnTo>
                    <a:lnTo>
                      <a:pt x="3988" y="13"/>
                    </a:lnTo>
                    <a:lnTo>
                      <a:pt x="4019" y="29"/>
                    </a:lnTo>
                    <a:lnTo>
                      <a:pt x="4048" y="54"/>
                    </a:lnTo>
                    <a:lnTo>
                      <a:pt x="4075" y="83"/>
                    </a:lnTo>
                    <a:lnTo>
                      <a:pt x="4101" y="121"/>
                    </a:lnTo>
                    <a:lnTo>
                      <a:pt x="4119" y="156"/>
                    </a:lnTo>
                    <a:lnTo>
                      <a:pt x="4131" y="190"/>
                    </a:lnTo>
                    <a:lnTo>
                      <a:pt x="4136" y="222"/>
                    </a:lnTo>
                    <a:lnTo>
                      <a:pt x="4133" y="252"/>
                    </a:lnTo>
                    <a:lnTo>
                      <a:pt x="4124" y="282"/>
                    </a:lnTo>
                    <a:lnTo>
                      <a:pt x="4108" y="309"/>
                    </a:lnTo>
                    <a:lnTo>
                      <a:pt x="4084" y="334"/>
                    </a:lnTo>
                    <a:lnTo>
                      <a:pt x="4055" y="359"/>
                    </a:lnTo>
                    <a:lnTo>
                      <a:pt x="4018" y="382"/>
                    </a:lnTo>
                    <a:lnTo>
                      <a:pt x="3974" y="403"/>
                    </a:lnTo>
                    <a:lnTo>
                      <a:pt x="3925" y="427"/>
                    </a:lnTo>
                    <a:lnTo>
                      <a:pt x="3873" y="455"/>
                    </a:lnTo>
                    <a:lnTo>
                      <a:pt x="3817" y="488"/>
                    </a:lnTo>
                    <a:lnTo>
                      <a:pt x="3757" y="525"/>
                    </a:lnTo>
                    <a:lnTo>
                      <a:pt x="3693" y="565"/>
                    </a:lnTo>
                    <a:lnTo>
                      <a:pt x="3616" y="618"/>
                    </a:lnTo>
                    <a:lnTo>
                      <a:pt x="3541" y="676"/>
                    </a:lnTo>
                    <a:lnTo>
                      <a:pt x="3470" y="737"/>
                    </a:lnTo>
                    <a:lnTo>
                      <a:pt x="3403" y="804"/>
                    </a:lnTo>
                    <a:lnTo>
                      <a:pt x="3340" y="875"/>
                    </a:lnTo>
                    <a:lnTo>
                      <a:pt x="3295" y="936"/>
                    </a:lnTo>
                    <a:lnTo>
                      <a:pt x="3251" y="1004"/>
                    </a:lnTo>
                    <a:lnTo>
                      <a:pt x="3208" y="1080"/>
                    </a:lnTo>
                    <a:lnTo>
                      <a:pt x="3164" y="1165"/>
                    </a:lnTo>
                    <a:lnTo>
                      <a:pt x="3121" y="1256"/>
                    </a:lnTo>
                    <a:lnTo>
                      <a:pt x="3089" y="1337"/>
                    </a:lnTo>
                    <a:lnTo>
                      <a:pt x="3062" y="1420"/>
                    </a:lnTo>
                    <a:lnTo>
                      <a:pt x="3041" y="1503"/>
                    </a:lnTo>
                    <a:lnTo>
                      <a:pt x="3027" y="1588"/>
                    </a:lnTo>
                    <a:lnTo>
                      <a:pt x="3018" y="1676"/>
                    </a:lnTo>
                    <a:lnTo>
                      <a:pt x="3016" y="1765"/>
                    </a:lnTo>
                    <a:lnTo>
                      <a:pt x="3084" y="1731"/>
                    </a:lnTo>
                    <a:lnTo>
                      <a:pt x="3150" y="1704"/>
                    </a:lnTo>
                    <a:lnTo>
                      <a:pt x="3214" y="1684"/>
                    </a:lnTo>
                    <a:lnTo>
                      <a:pt x="3278" y="1669"/>
                    </a:lnTo>
                    <a:lnTo>
                      <a:pt x="3340" y="1662"/>
                    </a:lnTo>
                    <a:lnTo>
                      <a:pt x="3401" y="1660"/>
                    </a:lnTo>
                    <a:lnTo>
                      <a:pt x="3460" y="1666"/>
                    </a:lnTo>
                    <a:lnTo>
                      <a:pt x="3541" y="1681"/>
                    </a:lnTo>
                    <a:lnTo>
                      <a:pt x="3622" y="1704"/>
                    </a:lnTo>
                    <a:lnTo>
                      <a:pt x="3703" y="1735"/>
                    </a:lnTo>
                    <a:lnTo>
                      <a:pt x="3783" y="1775"/>
                    </a:lnTo>
                    <a:lnTo>
                      <a:pt x="3862" y="1821"/>
                    </a:lnTo>
                    <a:lnTo>
                      <a:pt x="3922" y="1869"/>
                    </a:lnTo>
                    <a:lnTo>
                      <a:pt x="3979" y="1924"/>
                    </a:lnTo>
                    <a:lnTo>
                      <a:pt x="4033" y="1985"/>
                    </a:lnTo>
                    <a:lnTo>
                      <a:pt x="4083" y="2050"/>
                    </a:lnTo>
                    <a:lnTo>
                      <a:pt x="4130" y="2124"/>
                    </a:lnTo>
                    <a:lnTo>
                      <a:pt x="4164" y="2189"/>
                    </a:lnTo>
                    <a:lnTo>
                      <a:pt x="4193" y="2258"/>
                    </a:lnTo>
                    <a:lnTo>
                      <a:pt x="4215" y="2331"/>
                    </a:lnTo>
                    <a:lnTo>
                      <a:pt x="4230" y="2406"/>
                    </a:lnTo>
                    <a:lnTo>
                      <a:pt x="4240" y="2486"/>
                    </a:lnTo>
                    <a:lnTo>
                      <a:pt x="4243" y="2568"/>
                    </a:lnTo>
                    <a:lnTo>
                      <a:pt x="4239" y="2648"/>
                    </a:lnTo>
                    <a:lnTo>
                      <a:pt x="4230" y="2725"/>
                    </a:lnTo>
                    <a:lnTo>
                      <a:pt x="4213" y="2800"/>
                    </a:lnTo>
                    <a:lnTo>
                      <a:pt x="4190" y="2870"/>
                    </a:lnTo>
                    <a:lnTo>
                      <a:pt x="4160" y="2937"/>
                    </a:lnTo>
                    <a:lnTo>
                      <a:pt x="4124" y="3002"/>
                    </a:lnTo>
                    <a:lnTo>
                      <a:pt x="4081" y="3062"/>
                    </a:lnTo>
                    <a:lnTo>
                      <a:pt x="4032" y="3120"/>
                    </a:lnTo>
                    <a:lnTo>
                      <a:pt x="3975" y="3176"/>
                    </a:lnTo>
                    <a:lnTo>
                      <a:pt x="3907" y="3232"/>
                    </a:lnTo>
                    <a:lnTo>
                      <a:pt x="3836" y="3280"/>
                    </a:lnTo>
                    <a:lnTo>
                      <a:pt x="3764" y="3321"/>
                    </a:lnTo>
                    <a:lnTo>
                      <a:pt x="3689" y="3356"/>
                    </a:lnTo>
                    <a:lnTo>
                      <a:pt x="3612" y="3382"/>
                    </a:lnTo>
                    <a:lnTo>
                      <a:pt x="3533" y="3400"/>
                    </a:lnTo>
                    <a:lnTo>
                      <a:pt x="3452" y="3411"/>
                    </a:lnTo>
                    <a:lnTo>
                      <a:pt x="3369" y="3415"/>
                    </a:lnTo>
                    <a:lnTo>
                      <a:pt x="3289" y="3412"/>
                    </a:lnTo>
                    <a:lnTo>
                      <a:pt x="3211" y="3405"/>
                    </a:lnTo>
                    <a:lnTo>
                      <a:pt x="3137" y="3392"/>
                    </a:lnTo>
                    <a:lnTo>
                      <a:pt x="3066" y="3373"/>
                    </a:lnTo>
                    <a:lnTo>
                      <a:pt x="2999" y="3349"/>
                    </a:lnTo>
                    <a:lnTo>
                      <a:pt x="2935" y="3321"/>
                    </a:lnTo>
                    <a:lnTo>
                      <a:pt x="2874" y="3288"/>
                    </a:lnTo>
                    <a:lnTo>
                      <a:pt x="2816" y="3248"/>
                    </a:lnTo>
                    <a:lnTo>
                      <a:pt x="2761" y="3204"/>
                    </a:lnTo>
                    <a:lnTo>
                      <a:pt x="2703" y="3149"/>
                    </a:lnTo>
                    <a:lnTo>
                      <a:pt x="2650" y="3087"/>
                    </a:lnTo>
                    <a:lnTo>
                      <a:pt x="2601" y="3021"/>
                    </a:lnTo>
                    <a:lnTo>
                      <a:pt x="2556" y="2950"/>
                    </a:lnTo>
                    <a:lnTo>
                      <a:pt x="2516" y="2873"/>
                    </a:lnTo>
                    <a:lnTo>
                      <a:pt x="2480" y="2791"/>
                    </a:lnTo>
                    <a:lnTo>
                      <a:pt x="2449" y="2703"/>
                    </a:lnTo>
                    <a:lnTo>
                      <a:pt x="2422" y="2610"/>
                    </a:lnTo>
                    <a:lnTo>
                      <a:pt x="2408" y="2545"/>
                    </a:lnTo>
                    <a:lnTo>
                      <a:pt x="2398" y="2473"/>
                    </a:lnTo>
                    <a:lnTo>
                      <a:pt x="2390" y="2395"/>
                    </a:lnTo>
                    <a:lnTo>
                      <a:pt x="2386" y="2313"/>
                    </a:lnTo>
                    <a:lnTo>
                      <a:pt x="2386" y="2223"/>
                    </a:lnTo>
                    <a:lnTo>
                      <a:pt x="2389" y="2128"/>
                    </a:lnTo>
                    <a:lnTo>
                      <a:pt x="2394" y="2027"/>
                    </a:lnTo>
                    <a:lnTo>
                      <a:pt x="2403" y="1920"/>
                    </a:lnTo>
                    <a:lnTo>
                      <a:pt x="2416" y="1807"/>
                    </a:lnTo>
                    <a:lnTo>
                      <a:pt x="2434" y="1678"/>
                    </a:lnTo>
                    <a:lnTo>
                      <a:pt x="2458" y="1554"/>
                    </a:lnTo>
                    <a:lnTo>
                      <a:pt x="2488" y="1433"/>
                    </a:lnTo>
                    <a:lnTo>
                      <a:pt x="2523" y="1317"/>
                    </a:lnTo>
                    <a:lnTo>
                      <a:pt x="2564" y="1203"/>
                    </a:lnTo>
                    <a:lnTo>
                      <a:pt x="2610" y="1095"/>
                    </a:lnTo>
                    <a:lnTo>
                      <a:pt x="2662" y="990"/>
                    </a:lnTo>
                    <a:lnTo>
                      <a:pt x="2718" y="889"/>
                    </a:lnTo>
                    <a:lnTo>
                      <a:pt x="2789" y="788"/>
                    </a:lnTo>
                    <a:lnTo>
                      <a:pt x="2861" y="692"/>
                    </a:lnTo>
                    <a:lnTo>
                      <a:pt x="2937" y="603"/>
                    </a:lnTo>
                    <a:lnTo>
                      <a:pt x="3016" y="521"/>
                    </a:lnTo>
                    <a:lnTo>
                      <a:pt x="3098" y="444"/>
                    </a:lnTo>
                    <a:lnTo>
                      <a:pt x="3182" y="374"/>
                    </a:lnTo>
                    <a:lnTo>
                      <a:pt x="3269" y="311"/>
                    </a:lnTo>
                    <a:lnTo>
                      <a:pt x="3371" y="244"/>
                    </a:lnTo>
                    <a:lnTo>
                      <a:pt x="3472" y="184"/>
                    </a:lnTo>
                    <a:lnTo>
                      <a:pt x="3568" y="131"/>
                    </a:lnTo>
                    <a:lnTo>
                      <a:pt x="3663" y="85"/>
                    </a:lnTo>
                    <a:lnTo>
                      <a:pt x="3757" y="46"/>
                    </a:lnTo>
                    <a:lnTo>
                      <a:pt x="3848" y="15"/>
                    </a:lnTo>
                    <a:lnTo>
                      <a:pt x="3885" y="4"/>
                    </a:lnTo>
                    <a:lnTo>
                      <a:pt x="3921" y="0"/>
                    </a:lnTo>
                    <a:close/>
                    <a:moveTo>
                      <a:pt x="1536" y="0"/>
                    </a:moveTo>
                    <a:lnTo>
                      <a:pt x="1571" y="4"/>
                    </a:lnTo>
                    <a:lnTo>
                      <a:pt x="1603" y="13"/>
                    </a:lnTo>
                    <a:lnTo>
                      <a:pt x="1634" y="29"/>
                    </a:lnTo>
                    <a:lnTo>
                      <a:pt x="1664" y="54"/>
                    </a:lnTo>
                    <a:lnTo>
                      <a:pt x="1691" y="83"/>
                    </a:lnTo>
                    <a:lnTo>
                      <a:pt x="1716" y="121"/>
                    </a:lnTo>
                    <a:lnTo>
                      <a:pt x="1734" y="156"/>
                    </a:lnTo>
                    <a:lnTo>
                      <a:pt x="1746" y="190"/>
                    </a:lnTo>
                    <a:lnTo>
                      <a:pt x="1751" y="222"/>
                    </a:lnTo>
                    <a:lnTo>
                      <a:pt x="1749" y="252"/>
                    </a:lnTo>
                    <a:lnTo>
                      <a:pt x="1738" y="282"/>
                    </a:lnTo>
                    <a:lnTo>
                      <a:pt x="1723" y="309"/>
                    </a:lnTo>
                    <a:lnTo>
                      <a:pt x="1700" y="334"/>
                    </a:lnTo>
                    <a:lnTo>
                      <a:pt x="1669" y="359"/>
                    </a:lnTo>
                    <a:lnTo>
                      <a:pt x="1631" y="382"/>
                    </a:lnTo>
                    <a:lnTo>
                      <a:pt x="1588" y="403"/>
                    </a:lnTo>
                    <a:lnTo>
                      <a:pt x="1540" y="427"/>
                    </a:lnTo>
                    <a:lnTo>
                      <a:pt x="1487" y="455"/>
                    </a:lnTo>
                    <a:lnTo>
                      <a:pt x="1432" y="488"/>
                    </a:lnTo>
                    <a:lnTo>
                      <a:pt x="1371" y="525"/>
                    </a:lnTo>
                    <a:lnTo>
                      <a:pt x="1307" y="565"/>
                    </a:lnTo>
                    <a:lnTo>
                      <a:pt x="1230" y="618"/>
                    </a:lnTo>
                    <a:lnTo>
                      <a:pt x="1156" y="676"/>
                    </a:lnTo>
                    <a:lnTo>
                      <a:pt x="1085" y="737"/>
                    </a:lnTo>
                    <a:lnTo>
                      <a:pt x="1019" y="804"/>
                    </a:lnTo>
                    <a:lnTo>
                      <a:pt x="954" y="875"/>
                    </a:lnTo>
                    <a:lnTo>
                      <a:pt x="909" y="936"/>
                    </a:lnTo>
                    <a:lnTo>
                      <a:pt x="865" y="1004"/>
                    </a:lnTo>
                    <a:lnTo>
                      <a:pt x="822" y="1080"/>
                    </a:lnTo>
                    <a:lnTo>
                      <a:pt x="778" y="1165"/>
                    </a:lnTo>
                    <a:lnTo>
                      <a:pt x="735" y="1256"/>
                    </a:lnTo>
                    <a:lnTo>
                      <a:pt x="703" y="1337"/>
                    </a:lnTo>
                    <a:lnTo>
                      <a:pt x="677" y="1420"/>
                    </a:lnTo>
                    <a:lnTo>
                      <a:pt x="657" y="1503"/>
                    </a:lnTo>
                    <a:lnTo>
                      <a:pt x="641" y="1588"/>
                    </a:lnTo>
                    <a:lnTo>
                      <a:pt x="632" y="1676"/>
                    </a:lnTo>
                    <a:lnTo>
                      <a:pt x="630" y="1765"/>
                    </a:lnTo>
                    <a:lnTo>
                      <a:pt x="698" y="1731"/>
                    </a:lnTo>
                    <a:lnTo>
                      <a:pt x="764" y="1704"/>
                    </a:lnTo>
                    <a:lnTo>
                      <a:pt x="828" y="1684"/>
                    </a:lnTo>
                    <a:lnTo>
                      <a:pt x="892" y="1669"/>
                    </a:lnTo>
                    <a:lnTo>
                      <a:pt x="954" y="1662"/>
                    </a:lnTo>
                    <a:lnTo>
                      <a:pt x="1015" y="1660"/>
                    </a:lnTo>
                    <a:lnTo>
                      <a:pt x="1074" y="1666"/>
                    </a:lnTo>
                    <a:lnTo>
                      <a:pt x="1155" y="1681"/>
                    </a:lnTo>
                    <a:lnTo>
                      <a:pt x="1236" y="1704"/>
                    </a:lnTo>
                    <a:lnTo>
                      <a:pt x="1317" y="1735"/>
                    </a:lnTo>
                    <a:lnTo>
                      <a:pt x="1397" y="1775"/>
                    </a:lnTo>
                    <a:lnTo>
                      <a:pt x="1477" y="1821"/>
                    </a:lnTo>
                    <a:lnTo>
                      <a:pt x="1537" y="1869"/>
                    </a:lnTo>
                    <a:lnTo>
                      <a:pt x="1594" y="1924"/>
                    </a:lnTo>
                    <a:lnTo>
                      <a:pt x="1648" y="1985"/>
                    </a:lnTo>
                    <a:lnTo>
                      <a:pt x="1698" y="2050"/>
                    </a:lnTo>
                    <a:lnTo>
                      <a:pt x="1745" y="2124"/>
                    </a:lnTo>
                    <a:lnTo>
                      <a:pt x="1780" y="2189"/>
                    </a:lnTo>
                    <a:lnTo>
                      <a:pt x="1808" y="2258"/>
                    </a:lnTo>
                    <a:lnTo>
                      <a:pt x="1830" y="2331"/>
                    </a:lnTo>
                    <a:lnTo>
                      <a:pt x="1845" y="2406"/>
                    </a:lnTo>
                    <a:lnTo>
                      <a:pt x="1856" y="2486"/>
                    </a:lnTo>
                    <a:lnTo>
                      <a:pt x="1858" y="2568"/>
                    </a:lnTo>
                    <a:lnTo>
                      <a:pt x="1854" y="2648"/>
                    </a:lnTo>
                    <a:lnTo>
                      <a:pt x="1845" y="2725"/>
                    </a:lnTo>
                    <a:lnTo>
                      <a:pt x="1828" y="2800"/>
                    </a:lnTo>
                    <a:lnTo>
                      <a:pt x="1805" y="2870"/>
                    </a:lnTo>
                    <a:lnTo>
                      <a:pt x="1776" y="2937"/>
                    </a:lnTo>
                    <a:lnTo>
                      <a:pt x="1738" y="3002"/>
                    </a:lnTo>
                    <a:lnTo>
                      <a:pt x="1696" y="3062"/>
                    </a:lnTo>
                    <a:lnTo>
                      <a:pt x="1646" y="3120"/>
                    </a:lnTo>
                    <a:lnTo>
                      <a:pt x="1590" y="3176"/>
                    </a:lnTo>
                    <a:lnTo>
                      <a:pt x="1522" y="3232"/>
                    </a:lnTo>
                    <a:lnTo>
                      <a:pt x="1451" y="3280"/>
                    </a:lnTo>
                    <a:lnTo>
                      <a:pt x="1379" y="3321"/>
                    </a:lnTo>
                    <a:lnTo>
                      <a:pt x="1304" y="3356"/>
                    </a:lnTo>
                    <a:lnTo>
                      <a:pt x="1227" y="3382"/>
                    </a:lnTo>
                    <a:lnTo>
                      <a:pt x="1147" y="3400"/>
                    </a:lnTo>
                    <a:lnTo>
                      <a:pt x="1066" y="3411"/>
                    </a:lnTo>
                    <a:lnTo>
                      <a:pt x="982" y="3415"/>
                    </a:lnTo>
                    <a:lnTo>
                      <a:pt x="903" y="3412"/>
                    </a:lnTo>
                    <a:lnTo>
                      <a:pt x="825" y="3405"/>
                    </a:lnTo>
                    <a:lnTo>
                      <a:pt x="752" y="3392"/>
                    </a:lnTo>
                    <a:lnTo>
                      <a:pt x="681" y="3373"/>
                    </a:lnTo>
                    <a:lnTo>
                      <a:pt x="614" y="3349"/>
                    </a:lnTo>
                    <a:lnTo>
                      <a:pt x="550" y="3321"/>
                    </a:lnTo>
                    <a:lnTo>
                      <a:pt x="489" y="3288"/>
                    </a:lnTo>
                    <a:lnTo>
                      <a:pt x="431" y="3248"/>
                    </a:lnTo>
                    <a:lnTo>
                      <a:pt x="376" y="3204"/>
                    </a:lnTo>
                    <a:lnTo>
                      <a:pt x="318" y="3149"/>
                    </a:lnTo>
                    <a:lnTo>
                      <a:pt x="265" y="3087"/>
                    </a:lnTo>
                    <a:lnTo>
                      <a:pt x="216" y="3021"/>
                    </a:lnTo>
                    <a:lnTo>
                      <a:pt x="171" y="2950"/>
                    </a:lnTo>
                    <a:lnTo>
                      <a:pt x="131" y="2873"/>
                    </a:lnTo>
                    <a:lnTo>
                      <a:pt x="95" y="2791"/>
                    </a:lnTo>
                    <a:lnTo>
                      <a:pt x="64" y="2703"/>
                    </a:lnTo>
                    <a:lnTo>
                      <a:pt x="37" y="2610"/>
                    </a:lnTo>
                    <a:lnTo>
                      <a:pt x="23" y="2545"/>
                    </a:lnTo>
                    <a:lnTo>
                      <a:pt x="13" y="2473"/>
                    </a:lnTo>
                    <a:lnTo>
                      <a:pt x="5" y="2395"/>
                    </a:lnTo>
                    <a:lnTo>
                      <a:pt x="1" y="2313"/>
                    </a:lnTo>
                    <a:lnTo>
                      <a:pt x="0" y="2223"/>
                    </a:lnTo>
                    <a:lnTo>
                      <a:pt x="3" y="2128"/>
                    </a:lnTo>
                    <a:lnTo>
                      <a:pt x="9" y="2027"/>
                    </a:lnTo>
                    <a:lnTo>
                      <a:pt x="18" y="1920"/>
                    </a:lnTo>
                    <a:lnTo>
                      <a:pt x="30" y="1807"/>
                    </a:lnTo>
                    <a:lnTo>
                      <a:pt x="49" y="1678"/>
                    </a:lnTo>
                    <a:lnTo>
                      <a:pt x="72" y="1554"/>
                    </a:lnTo>
                    <a:lnTo>
                      <a:pt x="102" y="1433"/>
                    </a:lnTo>
                    <a:lnTo>
                      <a:pt x="138" y="1317"/>
                    </a:lnTo>
                    <a:lnTo>
                      <a:pt x="179" y="1203"/>
                    </a:lnTo>
                    <a:lnTo>
                      <a:pt x="224" y="1095"/>
                    </a:lnTo>
                    <a:lnTo>
                      <a:pt x="277" y="990"/>
                    </a:lnTo>
                    <a:lnTo>
                      <a:pt x="334" y="889"/>
                    </a:lnTo>
                    <a:lnTo>
                      <a:pt x="403" y="788"/>
                    </a:lnTo>
                    <a:lnTo>
                      <a:pt x="476" y="692"/>
                    </a:lnTo>
                    <a:lnTo>
                      <a:pt x="552" y="603"/>
                    </a:lnTo>
                    <a:lnTo>
                      <a:pt x="631" y="521"/>
                    </a:lnTo>
                    <a:lnTo>
                      <a:pt x="712" y="444"/>
                    </a:lnTo>
                    <a:lnTo>
                      <a:pt x="797" y="374"/>
                    </a:lnTo>
                    <a:lnTo>
                      <a:pt x="885" y="311"/>
                    </a:lnTo>
                    <a:lnTo>
                      <a:pt x="986" y="244"/>
                    </a:lnTo>
                    <a:lnTo>
                      <a:pt x="1087" y="184"/>
                    </a:lnTo>
                    <a:lnTo>
                      <a:pt x="1183" y="131"/>
                    </a:lnTo>
                    <a:lnTo>
                      <a:pt x="1279" y="85"/>
                    </a:lnTo>
                    <a:lnTo>
                      <a:pt x="1373" y="46"/>
                    </a:lnTo>
                    <a:lnTo>
                      <a:pt x="1463" y="15"/>
                    </a:lnTo>
                    <a:lnTo>
                      <a:pt x="1500" y="4"/>
                    </a:lnTo>
                    <a:lnTo>
                      <a:pt x="1536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lIns="162000" rIns="0" anchor="ctr"/>
              <a:lstStyle/>
              <a:p>
                <a:pPr latinLnBrk="0"/>
                <a:endParaRPr lang="ko-KR" altLang="en-US" sz="900" dirty="0">
                  <a:latin typeface="+mn-ea"/>
                </a:endParaRPr>
              </a:p>
            </p:txBody>
          </p:sp>
        </p:grpSp>
        <p:sp>
          <p:nvSpPr>
            <p:cNvPr id="157" name="AutoShape 19">
              <a:extLst>
                <a:ext uri="{FF2B5EF4-FFF2-40B4-BE49-F238E27FC236}">
                  <a16:creationId xmlns:a16="http://schemas.microsoft.com/office/drawing/2014/main" id="{6A3EB200-B1B5-42E5-B528-562E75ED0DC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42330" y="2570516"/>
              <a:ext cx="127938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995363" fontAlgn="ctr" latinLnBrk="0"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ko-KR" altLang="en-US" sz="900" b="1" dirty="0">
                  <a:latin typeface="+mn-ea"/>
                </a:rPr>
                <a:t>대한민국 최고의</a:t>
              </a:r>
              <a:endParaRPr lang="en-US" altLang="ko-KR" sz="900" b="1" dirty="0">
                <a:latin typeface="+mn-ea"/>
              </a:endParaRPr>
            </a:p>
            <a:p>
              <a:pPr algn="ctr" defTabSz="995363" fontAlgn="ctr" latinLnBrk="0"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ko-KR" altLang="en-US" sz="900" b="1" dirty="0">
                  <a:latin typeface="+mn-ea"/>
                </a:rPr>
                <a:t>시스템 인프라 전문업체</a:t>
              </a:r>
            </a:p>
          </p:txBody>
        </p:sp>
        <p:sp>
          <p:nvSpPr>
            <p:cNvPr id="158" name="AutoShape 19">
              <a:extLst>
                <a:ext uri="{FF2B5EF4-FFF2-40B4-BE49-F238E27FC236}">
                  <a16:creationId xmlns:a16="http://schemas.microsoft.com/office/drawing/2014/main" id="{44074BC9-293D-4150-A8AB-2D72F14FD2A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88153" y="2564288"/>
              <a:ext cx="138980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 anchorCtr="0">
              <a:spAutoFit/>
            </a:bodyPr>
            <a:lstStyle/>
            <a:p>
              <a:pPr defTabSz="995363" fontAlgn="ctr" latinLnBrk="0">
                <a:buClr>
                  <a:schemeClr val="bg1">
                    <a:lumMod val="50000"/>
                  </a:schemeClr>
                </a:buClr>
                <a:buSzPct val="100000"/>
              </a:pPr>
              <a:r>
                <a:rPr lang="ko-KR" altLang="en-US" sz="900" b="1" dirty="0">
                  <a:latin typeface="+mn-ea"/>
                </a:rPr>
                <a:t>차별화된 비즈니스 모델로 </a:t>
              </a:r>
              <a:br>
                <a:rPr lang="en-US" altLang="ko-KR" sz="900" b="1" dirty="0">
                  <a:latin typeface="+mn-ea"/>
                </a:rPr>
              </a:br>
              <a:r>
                <a:rPr lang="ko-KR" altLang="en-US" sz="900" b="1" dirty="0">
                  <a:latin typeface="+mn-ea"/>
                </a:rPr>
                <a:t>최적의 운영 서비스 제공</a:t>
              </a:r>
            </a:p>
          </p:txBody>
        </p:sp>
        <p:sp>
          <p:nvSpPr>
            <p:cNvPr id="159" name="Text Box 26">
              <a:extLst>
                <a:ext uri="{FF2B5EF4-FFF2-40B4-BE49-F238E27FC236}">
                  <a16:creationId xmlns:a16="http://schemas.microsoft.com/office/drawing/2014/main" id="{9B9B5444-A845-43AC-8AFF-DA4BA1F221D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6352600" y="2888940"/>
              <a:ext cx="1552728" cy="556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88900" indent="-88900" defTabSz="974725" latinLnBrk="0">
                <a:lnSpc>
                  <a:spcPct val="100000"/>
                </a:lnSpc>
                <a:spcAft>
                  <a:spcPts val="5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Wingdings" pitchFamily="2" charset="2"/>
                <a:buChar char="§"/>
                <a:defRPr sz="1000">
                  <a:latin typeface="나눔고딕" pitchFamily="50" charset="-127"/>
                  <a:ea typeface="나눔고딕" pitchFamily="50" charset="-127"/>
                </a:defRPr>
              </a:lvl1pPr>
              <a:lvl2pPr marL="185738" lvl="1" indent="-95250" defTabSz="974725" latinLnBrk="0">
                <a:spcAft>
                  <a:spcPct val="20000"/>
                </a:spcAft>
                <a:buClr>
                  <a:schemeClr val="bg1">
                    <a:lumMod val="50000"/>
                  </a:schemeClr>
                </a:buClr>
                <a:buFont typeface="나눔고딕 ExtraBold" pitchFamily="50" charset="-127"/>
                <a:buChar char="-"/>
                <a:defRPr sz="1000">
                  <a:latin typeface="나눔고딕" pitchFamily="50" charset="-127"/>
                  <a:ea typeface="나눔고딕" pitchFamily="50" charset="-127"/>
                </a:defRPr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pPr algn="l"/>
              <a:r>
                <a:rPr lang="en-US" altLang="ko-KR" sz="800" dirty="0">
                  <a:latin typeface="+mn-ea"/>
                  <a:ea typeface="+mn-ea"/>
                </a:rPr>
                <a:t>Veeam, VMware, </a:t>
              </a:r>
              <a:r>
                <a:rPr lang="ko-KR" altLang="en-US" sz="800" dirty="0">
                  <a:latin typeface="+mn-ea"/>
                  <a:ea typeface="+mn-ea"/>
                </a:rPr>
                <a:t>공급</a:t>
              </a:r>
              <a:r>
                <a:rPr lang="en-US" altLang="ko-KR" sz="800" dirty="0">
                  <a:latin typeface="+mn-ea"/>
                  <a:ea typeface="+mn-ea"/>
                </a:rPr>
                <a:t>/</a:t>
              </a:r>
              <a:r>
                <a:rPr lang="ko-KR" altLang="en-US" sz="800" dirty="0">
                  <a:latin typeface="+mn-ea"/>
                  <a:ea typeface="+mn-ea"/>
                </a:rPr>
                <a:t>구축 분야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marL="0" indent="0" algn="l"/>
              <a:r>
                <a:rPr lang="ko-KR" altLang="en-US" sz="800" dirty="0">
                  <a:latin typeface="+mn-ea"/>
                  <a:ea typeface="+mn-ea"/>
                </a:rPr>
                <a:t> 공공</a:t>
              </a:r>
              <a:r>
                <a:rPr lang="en-US" altLang="ko-KR" sz="800" dirty="0">
                  <a:latin typeface="+mn-ea"/>
                  <a:ea typeface="+mn-ea"/>
                </a:rPr>
                <a:t>, </a:t>
              </a:r>
              <a:r>
                <a:rPr lang="ko-KR" altLang="en-US" sz="800" dirty="0">
                  <a:latin typeface="+mn-ea"/>
                  <a:ea typeface="+mn-ea"/>
                </a:rPr>
                <a:t>금융</a:t>
              </a:r>
              <a:r>
                <a:rPr lang="en-US" altLang="ko-KR" sz="800" dirty="0">
                  <a:latin typeface="+mn-ea"/>
                  <a:ea typeface="+mn-ea"/>
                </a:rPr>
                <a:t>, </a:t>
              </a:r>
              <a:r>
                <a:rPr lang="ko-KR" altLang="en-US" sz="800" dirty="0">
                  <a:latin typeface="+mn-ea"/>
                  <a:ea typeface="+mn-ea"/>
                </a:rPr>
                <a:t>제조</a:t>
              </a:r>
              <a:r>
                <a:rPr lang="en-US" altLang="ko-KR" sz="800" dirty="0">
                  <a:latin typeface="+mn-ea"/>
                  <a:ea typeface="+mn-ea"/>
                </a:rPr>
                <a:t>, </a:t>
              </a:r>
              <a:r>
                <a:rPr lang="ko-KR" altLang="en-US" sz="800" dirty="0">
                  <a:latin typeface="+mn-ea"/>
                  <a:ea typeface="+mn-ea"/>
                </a:rPr>
                <a:t>유통 등 다양한 분야의 고객에게 백업솔루션 제공</a:t>
              </a:r>
              <a:endParaRPr lang="en-US" altLang="ko-KR" sz="800" dirty="0">
                <a:latin typeface="+mn-ea"/>
                <a:ea typeface="+mn-ea"/>
              </a:endParaRPr>
            </a:p>
          </p:txBody>
        </p:sp>
        <p:sp>
          <p:nvSpPr>
            <p:cNvPr id="160" name="Text Box 26">
              <a:extLst>
                <a:ext uri="{FF2B5EF4-FFF2-40B4-BE49-F238E27FC236}">
                  <a16:creationId xmlns:a16="http://schemas.microsoft.com/office/drawing/2014/main" id="{FB98C69A-9381-442A-81E8-825442885BC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977336" y="2888940"/>
              <a:ext cx="1538458" cy="556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ko-KR"/>
              </a:defPPr>
              <a:lvl1pPr marL="88900" indent="-88900" defTabSz="974725" latinLnBrk="0">
                <a:lnSpc>
                  <a:spcPct val="100000"/>
                </a:lnSpc>
                <a:spcAft>
                  <a:spcPts val="500"/>
                </a:spcAft>
                <a:buClr>
                  <a:schemeClr val="bg1">
                    <a:lumMod val="50000"/>
                  </a:schemeClr>
                </a:buClr>
                <a:buSzPct val="100000"/>
                <a:buFont typeface="Wingdings" pitchFamily="2" charset="2"/>
                <a:buChar char="§"/>
                <a:defRPr sz="1000">
                  <a:latin typeface="나눔고딕" pitchFamily="50" charset="-127"/>
                  <a:ea typeface="나눔고딕" pitchFamily="50" charset="-127"/>
                </a:defRPr>
              </a:lvl1pPr>
              <a:lvl2pPr marL="185738" lvl="1" indent="-95250" defTabSz="974725" latinLnBrk="0">
                <a:spcAft>
                  <a:spcPct val="20000"/>
                </a:spcAft>
                <a:buClr>
                  <a:schemeClr val="bg1">
                    <a:lumMod val="50000"/>
                  </a:schemeClr>
                </a:buClr>
                <a:buFont typeface="나눔고딕 ExtraBold" pitchFamily="50" charset="-127"/>
                <a:buChar char="-"/>
                <a:defRPr sz="1000">
                  <a:latin typeface="나눔고딕" pitchFamily="50" charset="-127"/>
                  <a:ea typeface="나눔고딕" pitchFamily="50" charset="-127"/>
                </a:defRPr>
              </a:lvl2pPr>
              <a:lvl3pPr marL="914400" defTabSz="914400">
                <a:defRPr sz="1800"/>
              </a:lvl3pPr>
              <a:lvl4pPr marL="1371600" defTabSz="914400">
                <a:defRPr sz="1800"/>
              </a:lvl4pPr>
              <a:lvl5pPr marL="1828800" defTabSz="914400">
                <a:defRPr sz="1800"/>
              </a:lvl5pPr>
              <a:lvl6pPr marL="2286000" defTabSz="914400">
                <a:defRPr sz="1800"/>
              </a:lvl6pPr>
              <a:lvl7pPr marL="2743200" defTabSz="914400">
                <a:defRPr sz="1800"/>
              </a:lvl7pPr>
              <a:lvl8pPr marL="3200400" defTabSz="914400">
                <a:defRPr sz="1800"/>
              </a:lvl8pPr>
              <a:lvl9pPr marL="3657600" defTabSz="914400">
                <a:defRPr sz="1800"/>
              </a:lvl9pPr>
            </a:lstStyle>
            <a:p>
              <a:pPr algn="l"/>
              <a:r>
                <a:rPr lang="ko-KR" altLang="en-US" sz="800" dirty="0">
                  <a:latin typeface="+mn-ea"/>
                  <a:ea typeface="+mn-ea"/>
                </a:rPr>
                <a:t>최적의 백업 및 </a:t>
              </a:r>
              <a:r>
                <a:rPr lang="en-US" altLang="ko-KR" sz="800" dirty="0">
                  <a:latin typeface="+mn-ea"/>
                  <a:ea typeface="+mn-ea"/>
                </a:rPr>
                <a:t>DR</a:t>
              </a:r>
              <a:r>
                <a:rPr lang="ko-KR" altLang="en-US" sz="800" dirty="0">
                  <a:latin typeface="+mn-ea"/>
                  <a:ea typeface="+mn-ea"/>
                </a:rPr>
                <a:t> 프로세스를 위한 서비스 제공</a:t>
              </a:r>
              <a:endParaRPr lang="en-US" altLang="ko-KR" sz="800" dirty="0">
                <a:latin typeface="+mn-ea"/>
                <a:ea typeface="+mn-ea"/>
              </a:endParaRPr>
            </a:p>
            <a:p>
              <a:pPr algn="l"/>
              <a:r>
                <a:rPr lang="en-US" altLang="ko-KR" sz="800" dirty="0">
                  <a:latin typeface="+mn-ea"/>
                  <a:ea typeface="+mn-ea"/>
                </a:rPr>
                <a:t>Veeam </a:t>
              </a:r>
              <a:r>
                <a:rPr lang="ko-KR" altLang="en-US" sz="800" dirty="0">
                  <a:latin typeface="+mn-ea"/>
                  <a:ea typeface="+mn-ea"/>
                </a:rPr>
                <a:t>을 통한 안정적 운영 관리</a:t>
              </a:r>
            </a:p>
          </p:txBody>
        </p: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B664CCF5-41FD-41F7-B068-D62F47E457A9}"/>
                </a:ext>
              </a:extLst>
            </p:cNvPr>
            <p:cNvCxnSpPr/>
            <p:nvPr/>
          </p:nvCxnSpPr>
          <p:spPr>
            <a:xfrm>
              <a:off x="7909887" y="2613271"/>
              <a:ext cx="0" cy="834181"/>
            </a:xfrm>
            <a:prstGeom prst="line">
              <a:avLst/>
            </a:prstGeom>
            <a:ln>
              <a:gradFill>
                <a:gsLst>
                  <a:gs pos="4000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 scaled="0"/>
              </a:gra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2" name="그림 161">
              <a:extLst>
                <a:ext uri="{FF2B5EF4-FFF2-40B4-BE49-F238E27FC236}">
                  <a16:creationId xmlns:a16="http://schemas.microsoft.com/office/drawing/2014/main" id="{3E5BBFC8-95E2-4AA7-B34F-2C7A00EFD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167582" y="3183803"/>
              <a:ext cx="1042153" cy="183108"/>
            </a:xfrm>
            <a:prstGeom prst="rect">
              <a:avLst/>
            </a:prstGeom>
          </p:spPr>
        </p:pic>
      </p:grpSp>
      <p:sp>
        <p:nvSpPr>
          <p:cNvPr id="164" name="모서리가 둥근 직사각형 96">
            <a:extLst>
              <a:ext uri="{FF2B5EF4-FFF2-40B4-BE49-F238E27FC236}">
                <a16:creationId xmlns:a16="http://schemas.microsoft.com/office/drawing/2014/main" id="{14C0A800-A057-4095-9108-F7DB4E46DECD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제안 특징 및 장점</a:t>
            </a:r>
          </a:p>
        </p:txBody>
      </p:sp>
    </p:spTree>
    <p:extLst>
      <p:ext uri="{BB962C8B-B14F-4D97-AF65-F5344CB8AC3E}">
        <p14:creationId xmlns:p14="http://schemas.microsoft.com/office/powerpoint/2010/main" val="2559327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1.2.1 </a:t>
            </a:r>
            <a:r>
              <a:rPr lang="ko-KR" altLang="en-US" dirty="0"/>
              <a:t>제안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92098"/>
          </a:xfrm>
        </p:spPr>
        <p:txBody>
          <a:bodyPr/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제안사는 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OOO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의 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IT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인프라 운영환경에 대한 백업시스템 구축에 있어 다수의 유사 수행 경험을 기반으로 철저한 사전 준비와 검증을 수행합니다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성능 및 안정성이 확보된 제품선정과 운영환경을 고려한 시스템 구성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효율적인 사업수행을 위한 조직구성을 통해  본 사업의 성공적 구축과 안정적 운영을 보장합니다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560E5-871D-4D80-8893-335292156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>
                <a:latin typeface="+mn-ea"/>
              </a:rPr>
              <a:t>제안 특징 및 기대 효과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46B99498-2EA2-4C9E-8D8D-F7237706A1B3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414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4" name="모서리가 둥근 직사각형 96">
            <a:extLst>
              <a:ext uri="{FF2B5EF4-FFF2-40B4-BE49-F238E27FC236}">
                <a16:creationId xmlns:a16="http://schemas.microsoft.com/office/drawing/2014/main" id="{14C0A800-A057-4095-9108-F7DB4E46DECD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제안 특장점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EA3DC65-BFB0-4D29-9426-324AE2993115}"/>
              </a:ext>
            </a:extLst>
          </p:cNvPr>
          <p:cNvGrpSpPr/>
          <p:nvPr/>
        </p:nvGrpSpPr>
        <p:grpSpPr>
          <a:xfrm>
            <a:off x="388938" y="2782622"/>
            <a:ext cx="9143992" cy="3940920"/>
            <a:chOff x="388938" y="2724522"/>
            <a:chExt cx="6442610" cy="3127366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14A90740-7F0E-49F0-8B0D-B7A22397B077}"/>
                </a:ext>
              </a:extLst>
            </p:cNvPr>
            <p:cNvGrpSpPr/>
            <p:nvPr/>
          </p:nvGrpSpPr>
          <p:grpSpPr>
            <a:xfrm>
              <a:off x="388938" y="4274478"/>
              <a:ext cx="2893261" cy="1409207"/>
              <a:chOff x="260096" y="1691434"/>
              <a:chExt cx="2507913" cy="1207657"/>
            </a:xfrm>
          </p:grpSpPr>
          <p:sp>
            <p:nvSpPr>
              <p:cNvPr id="165" name="양쪽 모서리가 둥근 사각형 134">
                <a:extLst>
                  <a:ext uri="{FF2B5EF4-FFF2-40B4-BE49-F238E27FC236}">
                    <a16:creationId xmlns:a16="http://schemas.microsoft.com/office/drawing/2014/main" id="{8877B250-255D-4950-89F7-BAC2D3CB959F}"/>
                  </a:ext>
                </a:extLst>
              </p:cNvPr>
              <p:cNvSpPr/>
              <p:nvPr/>
            </p:nvSpPr>
            <p:spPr bwMode="auto">
              <a:xfrm>
                <a:off x="260595" y="1947209"/>
                <a:ext cx="2507254" cy="951882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2000">
                    <a:sysClr val="window" lastClr="FFFFFF"/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5400000" scaled="0"/>
              </a:gra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2700" dir="5400000" algn="t" rotWithShape="0">
                  <a:sysClr val="windowText" lastClr="000000">
                    <a:lumMod val="75000"/>
                    <a:lumOff val="25000"/>
                    <a:alpha val="20000"/>
                  </a:sysClr>
                </a:outerShdw>
              </a:effectLst>
            </p:spPr>
            <p:txBody>
              <a:bodyPr lIns="90000" tIns="0" rIns="90000" bIns="0" anchor="ctr" anchorCtr="0"/>
              <a:lstStyle/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solidFill>
                      <a:srgbClr val="C00000"/>
                    </a:solidFill>
                    <a:latin typeface="+mn-ea"/>
                  </a:rPr>
                  <a:t>유사 환경 구축한 전문 노하우를 </a:t>
                </a:r>
                <a:r>
                  <a:rPr lang="ko-KR" altLang="en-US" sz="1000" b="1" kern="0" dirty="0">
                    <a:latin typeface="+mn-ea"/>
                  </a:rPr>
                  <a:t>통한 업무 영향을 최소화 및 프로젝트 기간 최소화</a:t>
                </a:r>
              </a:p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latin typeface="+mn-ea"/>
                  </a:rPr>
                  <a:t>백업 전문 기술 인력을 통한 </a:t>
                </a:r>
                <a:r>
                  <a:rPr lang="ko-KR" altLang="en-US" sz="1000" b="1" kern="0" dirty="0">
                    <a:solidFill>
                      <a:srgbClr val="C00000"/>
                    </a:solidFill>
                    <a:latin typeface="+mn-ea"/>
                  </a:rPr>
                  <a:t>구축 리스크 최소화</a:t>
                </a:r>
              </a:p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고객</a:t>
                </a:r>
                <a:r>
                  <a:rPr lang="ko-KR" altLang="en-US" sz="1000" b="1" kern="0" dirty="0">
                    <a:latin typeface="+mn-ea"/>
                  </a:rPr>
                  <a:t> 환경에 적합한 </a:t>
                </a:r>
                <a:r>
                  <a:rPr lang="ko-KR" altLang="en-US" sz="1000" b="1" kern="0" dirty="0">
                    <a:solidFill>
                      <a:srgbClr val="C00000"/>
                    </a:solidFill>
                    <a:latin typeface="+mn-ea"/>
                  </a:rPr>
                  <a:t>최적의 운영 방안 제시</a:t>
                </a:r>
              </a:p>
            </p:txBody>
          </p:sp>
          <p:sp>
            <p:nvSpPr>
              <p:cNvPr id="166" name="양쪽 모서리가 둥근 사각형 135">
                <a:extLst>
                  <a:ext uri="{FF2B5EF4-FFF2-40B4-BE49-F238E27FC236}">
                    <a16:creationId xmlns:a16="http://schemas.microsoft.com/office/drawing/2014/main" id="{2C88B1F9-28A8-493B-8056-581BA2ED32E4}"/>
                  </a:ext>
                </a:extLst>
              </p:cNvPr>
              <p:cNvSpPr/>
              <p:nvPr/>
            </p:nvSpPr>
            <p:spPr bwMode="auto">
              <a:xfrm>
                <a:off x="260096" y="1691434"/>
                <a:ext cx="2507913" cy="23207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B336"/>
              </a:solidFill>
              <a:ln w="6350" cap="flat" cmpd="sng" algn="ctr">
                <a:noFill/>
                <a:prstDash val="soli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indent="-180975" algn="ctr" defTabSz="995690">
                  <a:spcAft>
                    <a:spcPts val="240"/>
                  </a:spcAft>
                  <a:defRPr/>
                </a:pPr>
                <a:r>
                  <a:rPr lang="ko-KR" altLang="en-US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최고 솔루션 및 전문가 지원</a:t>
                </a:r>
              </a:p>
            </p:txBody>
          </p:sp>
        </p:grpSp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DD0C7470-6B44-4366-A43E-7C58AE34D2C9}"/>
                </a:ext>
              </a:extLst>
            </p:cNvPr>
            <p:cNvGrpSpPr/>
            <p:nvPr/>
          </p:nvGrpSpPr>
          <p:grpSpPr>
            <a:xfrm>
              <a:off x="3938287" y="4274481"/>
              <a:ext cx="2893261" cy="1409190"/>
              <a:chOff x="551561" y="1691444"/>
              <a:chExt cx="2507913" cy="1207648"/>
            </a:xfrm>
          </p:grpSpPr>
          <p:sp>
            <p:nvSpPr>
              <p:cNvPr id="168" name="양쪽 모서리가 둥근 사각형 134">
                <a:extLst>
                  <a:ext uri="{FF2B5EF4-FFF2-40B4-BE49-F238E27FC236}">
                    <a16:creationId xmlns:a16="http://schemas.microsoft.com/office/drawing/2014/main" id="{57BF4A35-3E5D-44FC-A105-C33B24377D57}"/>
                  </a:ext>
                </a:extLst>
              </p:cNvPr>
              <p:cNvSpPr/>
              <p:nvPr/>
            </p:nvSpPr>
            <p:spPr bwMode="auto">
              <a:xfrm>
                <a:off x="552060" y="1947211"/>
                <a:ext cx="2507254" cy="951881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2000">
                    <a:sysClr val="window" lastClr="FFFFFF"/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5400000" scaled="0"/>
              </a:gra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2700" dir="5400000" algn="t" rotWithShape="0">
                  <a:sysClr val="windowText" lastClr="000000">
                    <a:lumMod val="75000"/>
                    <a:lumOff val="25000"/>
                    <a:alpha val="20000"/>
                  </a:sysClr>
                </a:outerShdw>
              </a:effectLst>
            </p:spPr>
            <p:txBody>
              <a:bodyPr lIns="90000" tIns="0" rIns="90000" bIns="0" anchor="ctr" anchorCtr="0"/>
              <a:lstStyle/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통합 백업 모니터링 및 리포팅 솔루션을 </a:t>
                </a:r>
                <a:r>
                  <a:rPr lang="ko-KR" altLang="en-US" sz="1000" b="1" kern="0" dirty="0">
                    <a:latin typeface="+mn-ea"/>
                  </a:rPr>
                  <a:t>통한 효율적인 백업 통합 관리 구현</a:t>
                </a:r>
              </a:p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멀티테넌트 환경의 자동화된 리포팅 시스템 </a:t>
                </a:r>
                <a:r>
                  <a:rPr lang="ko-KR" altLang="en-US" sz="1000" b="1" kern="0" dirty="0">
                    <a:latin typeface="+mn-ea"/>
                  </a:rPr>
                  <a:t>구축 </a:t>
                </a:r>
                <a:r>
                  <a:rPr lang="en-US" altLang="ko-KR" sz="1000" b="1" kern="0" dirty="0">
                    <a:latin typeface="+mn-ea"/>
                  </a:rPr>
                  <a:t>(</a:t>
                </a:r>
                <a:r>
                  <a:rPr lang="ko-KR" altLang="en-US" sz="1000" b="1" kern="0" dirty="0">
                    <a:latin typeface="+mn-ea"/>
                  </a:rPr>
                  <a:t>백업</a:t>
                </a:r>
                <a:r>
                  <a:rPr lang="en-US" altLang="ko-KR" sz="1000" b="1" kern="0" dirty="0">
                    <a:latin typeface="+mn-ea"/>
                  </a:rPr>
                  <a:t>, </a:t>
                </a:r>
                <a:r>
                  <a:rPr lang="ko-KR" altLang="en-US" sz="1000" b="1" kern="0" dirty="0">
                    <a:latin typeface="+mn-ea"/>
                  </a:rPr>
                  <a:t>통계</a:t>
                </a:r>
                <a:r>
                  <a:rPr lang="en-US" altLang="ko-KR" sz="1000" b="1" kern="0" dirty="0">
                    <a:latin typeface="+mn-ea"/>
                  </a:rPr>
                  <a:t>, </a:t>
                </a:r>
                <a:r>
                  <a:rPr lang="ko-KR" altLang="en-US" sz="1000" b="1" kern="0" dirty="0">
                    <a:latin typeface="+mn-ea"/>
                  </a:rPr>
                  <a:t>감사</a:t>
                </a:r>
                <a:r>
                  <a:rPr lang="en-US" altLang="ko-KR" sz="1000" b="1" kern="0" dirty="0">
                    <a:latin typeface="+mn-ea"/>
                  </a:rPr>
                  <a:t>, </a:t>
                </a:r>
                <a:r>
                  <a:rPr lang="ko-KR" altLang="en-US" sz="1000" b="1" kern="0" dirty="0">
                    <a:latin typeface="+mn-ea"/>
                  </a:rPr>
                  <a:t>보고분석</a:t>
                </a:r>
                <a:r>
                  <a:rPr lang="en-US" altLang="ko-KR" sz="1000" b="1" kern="0" dirty="0">
                    <a:latin typeface="+mn-ea"/>
                  </a:rPr>
                  <a:t>, </a:t>
                </a:r>
                <a:r>
                  <a:rPr lang="ko-KR" altLang="en-US" sz="1000" b="1" kern="0" dirty="0">
                    <a:latin typeface="+mn-ea"/>
                  </a:rPr>
                  <a:t>과금 체계 등</a:t>
                </a:r>
                <a:r>
                  <a:rPr lang="en-US" altLang="ko-KR" sz="1000" b="1" kern="0" dirty="0">
                    <a:latin typeface="+mn-ea"/>
                  </a:rPr>
                  <a:t>)</a:t>
                </a:r>
              </a:p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latin typeface="+mn-ea"/>
                  </a:rPr>
                  <a:t>백업 운영 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장애 감지 및 대응 환경 제공</a:t>
                </a:r>
                <a:r>
                  <a:rPr lang="en-US" altLang="ko-KR" sz="1000" b="1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, </a:t>
                </a:r>
                <a:r>
                  <a:rPr lang="ko-KR" altLang="en-US" sz="1000" b="1" kern="0" dirty="0">
                    <a:latin typeface="+mn-ea"/>
                  </a:rPr>
                  <a:t>백업</a:t>
                </a:r>
                <a:r>
                  <a:rPr lang="ko-KR" altLang="en-US" sz="1000" b="1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 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인프라</a:t>
                </a:r>
                <a:r>
                  <a:rPr lang="ko-KR" altLang="en-US" sz="1000" b="1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 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라이프사이클 사전예측 </a:t>
                </a:r>
                <a:r>
                  <a:rPr lang="ko-KR" altLang="en-US" sz="1000" b="1" kern="0" dirty="0">
                    <a:latin typeface="+mn-ea"/>
                  </a:rPr>
                  <a:t>제공</a:t>
                </a:r>
              </a:p>
            </p:txBody>
          </p:sp>
          <p:sp>
            <p:nvSpPr>
              <p:cNvPr id="169" name="양쪽 모서리가 둥근 사각형 135">
                <a:extLst>
                  <a:ext uri="{FF2B5EF4-FFF2-40B4-BE49-F238E27FC236}">
                    <a16:creationId xmlns:a16="http://schemas.microsoft.com/office/drawing/2014/main" id="{DEE8C5E4-0BF9-4D74-88B3-04E29014BEE5}"/>
                  </a:ext>
                </a:extLst>
              </p:cNvPr>
              <p:cNvSpPr/>
              <p:nvPr/>
            </p:nvSpPr>
            <p:spPr bwMode="auto">
              <a:xfrm>
                <a:off x="551561" y="1691444"/>
                <a:ext cx="2507913" cy="23207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B336"/>
              </a:solidFill>
              <a:ln w="6350" cap="flat" cmpd="sng" algn="ctr">
                <a:noFill/>
                <a:prstDash val="soli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indent="-180975" algn="ctr" defTabSz="995690">
                  <a:spcAft>
                    <a:spcPts val="240"/>
                  </a:spcAft>
                  <a:defRPr/>
                </a:pPr>
                <a:r>
                  <a:rPr lang="ko-KR" altLang="en-US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고품질의 백업 운영 환경 지원</a:t>
                </a:r>
              </a:p>
            </p:txBody>
          </p:sp>
        </p:grpSp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48354197-7D12-46FE-BDA5-ED9F7AB724AF}"/>
                </a:ext>
              </a:extLst>
            </p:cNvPr>
            <p:cNvGrpSpPr/>
            <p:nvPr/>
          </p:nvGrpSpPr>
          <p:grpSpPr>
            <a:xfrm>
              <a:off x="388938" y="2724522"/>
              <a:ext cx="2893261" cy="1409238"/>
              <a:chOff x="260096" y="1807258"/>
              <a:chExt cx="2507913" cy="1207677"/>
            </a:xfrm>
          </p:grpSpPr>
          <p:sp>
            <p:nvSpPr>
              <p:cNvPr id="171" name="양쪽 모서리가 둥근 사각형 134">
                <a:extLst>
                  <a:ext uri="{FF2B5EF4-FFF2-40B4-BE49-F238E27FC236}">
                    <a16:creationId xmlns:a16="http://schemas.microsoft.com/office/drawing/2014/main" id="{87A40E6A-BDC9-410A-A6BB-D9CDA249DA90}"/>
                  </a:ext>
                </a:extLst>
              </p:cNvPr>
              <p:cNvSpPr/>
              <p:nvPr/>
            </p:nvSpPr>
            <p:spPr bwMode="auto">
              <a:xfrm>
                <a:off x="260595" y="2063053"/>
                <a:ext cx="2507254" cy="951882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2000">
                    <a:sysClr val="window" lastClr="FFFFFF"/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5400000" scaled="0"/>
              </a:gra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2700" dir="5400000" algn="t" rotWithShape="0">
                  <a:sysClr val="windowText" lastClr="000000">
                    <a:lumMod val="75000"/>
                    <a:lumOff val="25000"/>
                    <a:alpha val="20000"/>
                  </a:sysClr>
                </a:outerShdw>
              </a:effectLst>
            </p:spPr>
            <p:txBody>
              <a:bodyPr lIns="90000" tIns="0" rIns="90000" bIns="0" anchor="ctr" anchorCtr="0"/>
              <a:lstStyle/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latin typeface="+mn-ea"/>
                  </a:rPr>
                  <a:t>백업 체계 강화를 위해 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가상화 및 물리환경에 최적화된 업계 리더의 제품</a:t>
                </a:r>
                <a:r>
                  <a:rPr lang="ko-KR" altLang="en-US" sz="1000" b="1" kern="0" dirty="0">
                    <a:latin typeface="+mn-ea"/>
                  </a:rPr>
                  <a:t>을 통한 </a:t>
                </a:r>
                <a:r>
                  <a:rPr lang="en-US" altLang="ko-KR" sz="1000" b="1" kern="0" dirty="0">
                    <a:latin typeface="+mn-ea"/>
                  </a:rPr>
                  <a:t>OS, FS, DB</a:t>
                </a:r>
                <a:r>
                  <a:rPr lang="en-US" altLang="ko-KR" sz="1000" b="1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 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단일 통합 백업 시스템</a:t>
                </a:r>
                <a:endParaRPr lang="en-US" altLang="ko-KR" sz="1000" b="1" kern="0" dirty="0">
                  <a:solidFill>
                    <a:schemeClr val="accent5">
                      <a:lumMod val="75000"/>
                    </a:schemeClr>
                  </a:solidFill>
                  <a:latin typeface="+mn-ea"/>
                </a:endParaRPr>
              </a:p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sz="1000" b="1" kern="0" dirty="0">
                    <a:latin typeface="+mn-ea"/>
                  </a:rPr>
                  <a:t>HW</a:t>
                </a:r>
                <a:r>
                  <a:rPr lang="ko-KR" altLang="en-US" sz="1000" b="1" kern="0" dirty="0">
                    <a:latin typeface="+mn-ea"/>
                  </a:rPr>
                  <a:t> 비 의존적인 완벽한 </a:t>
                </a:r>
                <a:r>
                  <a:rPr lang="en-US" altLang="ko-KR" sz="1000" b="1" kern="0" dirty="0">
                    <a:latin typeface="+mn-ea"/>
                  </a:rPr>
                  <a:t>SW</a:t>
                </a:r>
                <a:r>
                  <a:rPr lang="ko-KR" altLang="en-US" sz="1000" b="1" kern="0" dirty="0">
                    <a:latin typeface="+mn-ea"/>
                  </a:rPr>
                  <a:t> 및 디스크 기반의 유연한</a:t>
                </a:r>
                <a:r>
                  <a:rPr lang="ko-KR" altLang="en-US" sz="1000" b="1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 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수직</a:t>
                </a:r>
                <a:r>
                  <a:rPr lang="en-US" altLang="ko-KR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수평 확장 백업 아키텍처</a:t>
                </a:r>
                <a:endParaRPr lang="en-US" altLang="ko-KR" sz="1000" b="1" kern="0" dirty="0">
                  <a:solidFill>
                    <a:schemeClr val="accent5">
                      <a:lumMod val="75000"/>
                    </a:schemeClr>
                  </a:solidFill>
                  <a:latin typeface="+mn-ea"/>
                </a:endParaRPr>
              </a:p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en-US" altLang="ko-KR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SAN 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구성 제거</a:t>
                </a:r>
                <a:r>
                  <a:rPr lang="ko-KR" altLang="en-US" sz="1000" b="1" kern="0" dirty="0">
                    <a:latin typeface="+mn-ea"/>
                  </a:rPr>
                  <a:t>를 통한 관리 포인트 제거 및 비용 절감</a:t>
                </a:r>
              </a:p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latin typeface="+mn-ea"/>
                  </a:rPr>
                  <a:t>가상화 및 클라우드의 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손쉬운 전환</a:t>
                </a:r>
              </a:p>
            </p:txBody>
          </p:sp>
          <p:sp>
            <p:nvSpPr>
              <p:cNvPr id="172" name="양쪽 모서리가 둥근 사각형 135">
                <a:extLst>
                  <a:ext uri="{FF2B5EF4-FFF2-40B4-BE49-F238E27FC236}">
                    <a16:creationId xmlns:a16="http://schemas.microsoft.com/office/drawing/2014/main" id="{96ED1C35-2A4B-436D-BDCF-B430D7DB1A22}"/>
                  </a:ext>
                </a:extLst>
              </p:cNvPr>
              <p:cNvSpPr/>
              <p:nvPr/>
            </p:nvSpPr>
            <p:spPr bwMode="auto">
              <a:xfrm>
                <a:off x="260096" y="1807258"/>
                <a:ext cx="2507913" cy="23207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B336"/>
              </a:solidFill>
              <a:ln w="6350" cap="flat" cmpd="sng" algn="ctr">
                <a:noFill/>
                <a:prstDash val="soli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indent="-180975" algn="ctr" defTabSz="995690">
                  <a:spcAft>
                    <a:spcPts val="240"/>
                  </a:spcAft>
                  <a:defRPr/>
                </a:pPr>
                <a:r>
                  <a:rPr lang="ko-KR" altLang="en-US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미래 지향적 백업 시스템</a:t>
                </a:r>
              </a:p>
            </p:txBody>
          </p:sp>
        </p:grp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1FB875FD-024C-433E-826A-1CA549440620}"/>
                </a:ext>
              </a:extLst>
            </p:cNvPr>
            <p:cNvSpPr/>
            <p:nvPr/>
          </p:nvSpPr>
          <p:spPr bwMode="auto">
            <a:xfrm>
              <a:off x="4198166" y="5331188"/>
              <a:ext cx="1724025" cy="52070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330325" eaLnBrk="0" latinLnBrk="1" hangingPunct="0">
                <a:lnSpc>
                  <a:spcPct val="110000"/>
                </a:lnSpc>
                <a:defRPr/>
              </a:pPr>
              <a:endParaRPr lang="en-US" altLang="ko-KR" sz="1200" b="1" kern="0">
                <a:gradFill>
                  <a:gsLst>
                    <a:gs pos="89167">
                      <a:srgbClr val="0E69AA">
                        <a:lumMod val="75000"/>
                      </a:srgbClr>
                    </a:gs>
                    <a:gs pos="74000">
                      <a:srgbClr val="0E69AA">
                        <a:lumMod val="75000"/>
                      </a:srgbClr>
                    </a:gs>
                  </a:gsLst>
                  <a:lin ang="5400000" scaled="1"/>
                </a:gradFill>
                <a:latin typeface="+mn-ea"/>
              </a:endParaRPr>
            </a:p>
          </p:txBody>
        </p:sp>
        <p:sp>
          <p:nvSpPr>
            <p:cNvPr id="174" name="화살표: 갈매기형 수장 31">
              <a:extLst>
                <a:ext uri="{FF2B5EF4-FFF2-40B4-BE49-F238E27FC236}">
                  <a16:creationId xmlns:a16="http://schemas.microsoft.com/office/drawing/2014/main" id="{0A60DB90-509F-4B4D-9F52-50FBD2A4C227}"/>
                </a:ext>
              </a:extLst>
            </p:cNvPr>
            <p:cNvSpPr/>
            <p:nvPr/>
          </p:nvSpPr>
          <p:spPr>
            <a:xfrm rot="16200000">
              <a:off x="3464943" y="2686138"/>
              <a:ext cx="283388" cy="483591"/>
            </a:xfrm>
            <a:prstGeom prst="chevron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1F42A96C-1D6E-4D8B-B825-3FD08CC1B610}"/>
                </a:ext>
              </a:extLst>
            </p:cNvPr>
            <p:cNvGrpSpPr/>
            <p:nvPr/>
          </p:nvGrpSpPr>
          <p:grpSpPr>
            <a:xfrm>
              <a:off x="3938287" y="2724525"/>
              <a:ext cx="2893261" cy="1409230"/>
              <a:chOff x="551561" y="1807263"/>
              <a:chExt cx="2507913" cy="1207671"/>
            </a:xfrm>
          </p:grpSpPr>
          <p:sp>
            <p:nvSpPr>
              <p:cNvPr id="176" name="양쪽 모서리가 둥근 사각형 134">
                <a:extLst>
                  <a:ext uri="{FF2B5EF4-FFF2-40B4-BE49-F238E27FC236}">
                    <a16:creationId xmlns:a16="http://schemas.microsoft.com/office/drawing/2014/main" id="{171E3EB4-3493-4FAC-95AF-A6BFB08A901D}"/>
                  </a:ext>
                </a:extLst>
              </p:cNvPr>
              <p:cNvSpPr/>
              <p:nvPr/>
            </p:nvSpPr>
            <p:spPr bwMode="auto">
              <a:xfrm>
                <a:off x="552060" y="2063053"/>
                <a:ext cx="2507254" cy="951881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2000">
                    <a:sysClr val="window" lastClr="FFFFFF"/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5400000" scaled="0"/>
              </a:gra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2700" dir="5400000" algn="t" rotWithShape="0">
                  <a:sysClr val="windowText" lastClr="000000">
                    <a:lumMod val="75000"/>
                    <a:lumOff val="25000"/>
                    <a:alpha val="20000"/>
                  </a:sysClr>
                </a:outerShdw>
              </a:effectLst>
            </p:spPr>
            <p:txBody>
              <a:bodyPr lIns="90000" tIns="0" rIns="90000" bIns="0" anchor="ctr" anchorCtr="0"/>
              <a:lstStyle/>
              <a:p>
                <a:pPr marL="95250" lvl="1" indent="-95250"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중복제거</a:t>
                </a:r>
                <a:r>
                  <a:rPr lang="ko-KR" altLang="en-US" sz="1000" b="1" kern="0" dirty="0">
                    <a:latin typeface="+mn-ea"/>
                  </a:rPr>
                  <a:t>로 백업 시간 단축 및 백업 저장소 효율 극대화</a:t>
                </a:r>
                <a:endParaRPr lang="en-US" altLang="ko-KR" sz="1000" b="1" kern="0" dirty="0">
                  <a:latin typeface="+mn-ea"/>
                </a:endParaRPr>
              </a:p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신 기술 적용</a:t>
                </a:r>
                <a:r>
                  <a:rPr lang="en-US" altLang="ko-KR" sz="1000" b="1" kern="0" dirty="0">
                    <a:latin typeface="+mn-ea"/>
                  </a:rPr>
                  <a:t>(Agentless, Application-Aware, </a:t>
                </a:r>
                <a:r>
                  <a:rPr lang="ko-KR" altLang="en-US" sz="1000" b="1" kern="0" dirty="0">
                    <a:latin typeface="+mn-ea"/>
                  </a:rPr>
                  <a:t>자동 설치</a:t>
                </a:r>
                <a:r>
                  <a:rPr lang="en-US" altLang="ko-KR" sz="1000" b="1" kern="0" dirty="0">
                    <a:latin typeface="+mn-ea"/>
                  </a:rPr>
                  <a:t>, Instant Recovery </a:t>
                </a:r>
                <a:r>
                  <a:rPr lang="ko-KR" altLang="en-US" sz="1000" b="1" kern="0" dirty="0">
                    <a:latin typeface="+mn-ea"/>
                  </a:rPr>
                  <a:t>등</a:t>
                </a:r>
                <a:r>
                  <a:rPr lang="en-US" altLang="ko-KR" sz="1000" b="1" kern="0" dirty="0">
                    <a:latin typeface="+mn-ea"/>
                  </a:rPr>
                  <a:t>)</a:t>
                </a:r>
                <a:r>
                  <a:rPr lang="ko-KR" altLang="en-US" sz="1000" b="1" kern="0" dirty="0">
                    <a:latin typeface="+mn-ea"/>
                  </a:rPr>
                  <a:t>으로 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신속하고 안정적인 백업 </a:t>
                </a:r>
                <a:r>
                  <a:rPr lang="en-US" altLang="ko-KR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/ 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복구</a:t>
                </a:r>
              </a:p>
              <a:p>
                <a:pPr marL="95250" lvl="1" indent="-95250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데이터 증가 및 확장성을 </a:t>
                </a:r>
                <a:r>
                  <a:rPr lang="ko-KR" altLang="en-US" sz="1000" b="1" kern="0" dirty="0">
                    <a:latin typeface="+mn-ea"/>
                  </a:rPr>
                  <a:t>고려한 여유 성능</a:t>
                </a:r>
                <a:r>
                  <a:rPr lang="en-US" altLang="ko-KR" sz="1000" b="1" kern="0" dirty="0">
                    <a:latin typeface="+mn-ea"/>
                  </a:rPr>
                  <a:t>/</a:t>
                </a:r>
                <a:r>
                  <a:rPr lang="ko-KR" altLang="en-US" sz="1000" b="1" kern="0" dirty="0">
                    <a:latin typeface="+mn-ea"/>
                  </a:rPr>
                  <a:t>용량 제안으로 성능 향상</a:t>
                </a:r>
                <a:r>
                  <a:rPr lang="en-US" altLang="ko-KR" sz="1000" b="1" kern="0" dirty="0">
                    <a:latin typeface="+mn-ea"/>
                  </a:rPr>
                  <a:t>, </a:t>
                </a:r>
                <a:r>
                  <a:rPr lang="ko-KR" altLang="en-US" sz="1000" b="1" kern="0" dirty="0">
                    <a:latin typeface="+mn-ea"/>
                  </a:rPr>
                  <a:t>백업 대상 확대</a:t>
                </a:r>
              </a:p>
              <a:p>
                <a:pPr marL="93663" lvl="1" indent="-93663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latin typeface="+mn-ea"/>
                  </a:rPr>
                  <a:t>장애 및 사이버 </a:t>
                </a:r>
                <a:r>
                  <a:rPr lang="ko-KR" altLang="en-US" sz="1000" b="1" kern="0" dirty="0" err="1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위협으로부터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 업무 연속성 확보</a:t>
                </a:r>
              </a:p>
              <a:p>
                <a:pPr marL="93663" lvl="1" indent="-93663">
                  <a:spcBef>
                    <a:spcPts val="0"/>
                  </a:spcBef>
                  <a:spcAft>
                    <a:spcPts val="240"/>
                  </a:spcAft>
                  <a:buClr>
                    <a:schemeClr val="tx1"/>
                  </a:buClr>
                  <a:buSzPct val="100000"/>
                  <a:buFont typeface="Wingdings" pitchFamily="2" charset="2"/>
                  <a:buChar char="§"/>
                  <a:defRPr/>
                </a:pPr>
                <a:r>
                  <a:rPr lang="ko-KR" altLang="en-US" sz="1000" b="1" kern="0" dirty="0">
                    <a:latin typeface="+mn-ea"/>
                  </a:rPr>
                  <a:t>백업 인프라</a:t>
                </a:r>
                <a:r>
                  <a:rPr lang="ko-KR" altLang="en-US" sz="1000" b="1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 </a:t>
                </a:r>
                <a:r>
                  <a:rPr lang="ko-KR" altLang="en-US" sz="1000" b="1" kern="0" dirty="0">
                    <a:solidFill>
                      <a:schemeClr val="accent5">
                        <a:lumMod val="75000"/>
                      </a:schemeClr>
                    </a:solidFill>
                    <a:latin typeface="+mn-ea"/>
                  </a:rPr>
                  <a:t>가용성 확보</a:t>
                </a:r>
              </a:p>
            </p:txBody>
          </p:sp>
          <p:sp>
            <p:nvSpPr>
              <p:cNvPr id="177" name="양쪽 모서리가 둥근 사각형 135">
                <a:extLst>
                  <a:ext uri="{FF2B5EF4-FFF2-40B4-BE49-F238E27FC236}">
                    <a16:creationId xmlns:a16="http://schemas.microsoft.com/office/drawing/2014/main" id="{69039157-A67B-4E6E-AD42-D19F86EEA5E3}"/>
                  </a:ext>
                </a:extLst>
              </p:cNvPr>
              <p:cNvSpPr/>
              <p:nvPr/>
            </p:nvSpPr>
            <p:spPr bwMode="auto">
              <a:xfrm>
                <a:off x="551561" y="1807263"/>
                <a:ext cx="2507913" cy="232071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B336"/>
              </a:solidFill>
              <a:ln w="6350" cap="flat" cmpd="sng" algn="ctr">
                <a:noFill/>
                <a:prstDash val="soli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lIns="0" tIns="0" rIns="0" bIns="0" anchor="ctr"/>
              <a:lstStyle/>
              <a:p>
                <a:pPr indent="-180975" algn="ctr" defTabSz="995690">
                  <a:spcAft>
                    <a:spcPts val="240"/>
                  </a:spcAft>
                  <a:defRPr/>
                </a:pPr>
                <a:r>
                  <a:rPr lang="ko-KR" altLang="en-US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신속하고 안정적인 백업 </a:t>
                </a:r>
                <a:r>
                  <a:rPr lang="en-US" altLang="ko-KR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/ </a:t>
                </a:r>
                <a:r>
                  <a:rPr lang="ko-KR" altLang="en-US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복구 및 업무 연속성 확보</a:t>
                </a:r>
              </a:p>
            </p:txBody>
          </p:sp>
        </p:grpSp>
        <p:pic>
          <p:nvPicPr>
            <p:cNvPr id="178" name="Picture 2" descr="C:\Users\a\Documents\네이트온 받은 파일\제안설명회본문_배경-및-목적1.png">
              <a:extLst>
                <a:ext uri="{FF2B5EF4-FFF2-40B4-BE49-F238E27FC236}">
                  <a16:creationId xmlns:a16="http://schemas.microsoft.com/office/drawing/2014/main" id="{3F66DA65-B3E9-4A96-AF2F-055B0143C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rgbClr val="54B94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819" y="3646389"/>
              <a:ext cx="1269765" cy="1160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9" name="Picture 6" descr="Image result for veeam logo">
              <a:extLst>
                <a:ext uri="{FF2B5EF4-FFF2-40B4-BE49-F238E27FC236}">
                  <a16:creationId xmlns:a16="http://schemas.microsoft.com/office/drawing/2014/main" id="{09141DFD-82D1-4C79-A2D0-BA665008903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 b="11916"/>
            <a:stretch>
              <a:fillRect/>
            </a:stretch>
          </p:blipFill>
          <p:spPr bwMode="auto">
            <a:xfrm>
              <a:off x="3263256" y="4055473"/>
              <a:ext cx="659570" cy="183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화살표: 갈매기형 수장 31">
              <a:extLst>
                <a:ext uri="{FF2B5EF4-FFF2-40B4-BE49-F238E27FC236}">
                  <a16:creationId xmlns:a16="http://schemas.microsoft.com/office/drawing/2014/main" id="{79ACCFB1-5634-481B-B5ED-213EF2EAA3D5}"/>
                </a:ext>
              </a:extLst>
            </p:cNvPr>
            <p:cNvSpPr/>
            <p:nvPr/>
          </p:nvSpPr>
          <p:spPr>
            <a:xfrm rot="16200000">
              <a:off x="3464944" y="2901207"/>
              <a:ext cx="283388" cy="483591"/>
            </a:xfrm>
            <a:prstGeom prst="chevron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82" name="화살표: 갈매기형 수장 31">
              <a:extLst>
                <a:ext uri="{FF2B5EF4-FFF2-40B4-BE49-F238E27FC236}">
                  <a16:creationId xmlns:a16="http://schemas.microsoft.com/office/drawing/2014/main" id="{80EEFC5A-EE06-427A-BB39-7847F2AD48F3}"/>
                </a:ext>
              </a:extLst>
            </p:cNvPr>
            <p:cNvSpPr/>
            <p:nvPr/>
          </p:nvSpPr>
          <p:spPr>
            <a:xfrm rot="16200000">
              <a:off x="3464945" y="3107411"/>
              <a:ext cx="283388" cy="483591"/>
            </a:xfrm>
            <a:prstGeom prst="chevron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sp>
        <p:nvSpPr>
          <p:cNvPr id="183" name="직사각형 272">
            <a:extLst>
              <a:ext uri="{FF2B5EF4-FFF2-40B4-BE49-F238E27FC236}">
                <a16:creationId xmlns:a16="http://schemas.microsoft.com/office/drawing/2014/main" id="{2F8764E7-4ACC-444D-B28B-DEDDA1950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5306" y="2224968"/>
            <a:ext cx="6442426" cy="467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 defTabSz="995690">
              <a:spcAft>
                <a:spcPts val="400"/>
              </a:spcAft>
              <a:defRPr/>
            </a:pPr>
            <a:r>
              <a:rPr lang="ko-KR" altLang="en-US" sz="1050" b="1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+mn-ea"/>
              </a:rPr>
              <a:t>멀티테넌트 환경과 다양한 형태 조건의 과금 관리 제공으로</a:t>
            </a:r>
          </a:p>
          <a:p>
            <a:pPr algn="ctr" defTabSz="995690">
              <a:spcAft>
                <a:spcPts val="400"/>
              </a:spcAft>
              <a:defRPr/>
            </a:pPr>
            <a:r>
              <a:rPr lang="ko-KR" altLang="en-US" b="1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B336"/>
                </a:solidFill>
                <a:latin typeface="+mn-ea"/>
              </a:rPr>
              <a:t>현대차 그룹사의 효율적인 백업 통합 관리 서비스 완성</a:t>
            </a:r>
            <a:endParaRPr lang="ko-KR" altLang="en-US" b="1" kern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B33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09493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1.2.1 </a:t>
            </a:r>
            <a:r>
              <a:rPr lang="ko-KR" altLang="en-US" dirty="0"/>
              <a:t>제안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92098"/>
          </a:xfrm>
        </p:spPr>
        <p:txBody>
          <a:bodyPr/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빔 소프트웨어는 마스터 및 과금 서버에 대한 이중화 구성으로 업무 연속성을 보장하며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백업 저장소를 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Scale-out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으로 구성하여 유연한 용량 확장성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로드 </a:t>
            </a:r>
            <a:r>
              <a:rPr lang="ko-KR" altLang="en-US" kern="0" spc="-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밸런싱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및 </a:t>
            </a:r>
            <a:r>
              <a:rPr lang="ko-KR" altLang="en-US" kern="0" spc="-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페일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오버를 통한 백업 </a:t>
            </a:r>
            <a:r>
              <a:rPr lang="ko-KR" altLang="en-US" kern="0" spc="-1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무중단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서비스를 제공합니다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endParaRPr lang="en-US" altLang="ko-KR" kern="0" spc="-1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560E5-871D-4D80-8893-335292156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>
                <a:latin typeface="+mn-ea"/>
              </a:rPr>
              <a:t>제안 특징 및 기대 효과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46B99498-2EA2-4C9E-8D8D-F7237706A1B3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414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4" name="모서리가 둥근 직사각형 96">
            <a:extLst>
              <a:ext uri="{FF2B5EF4-FFF2-40B4-BE49-F238E27FC236}">
                <a16:creationId xmlns:a16="http://schemas.microsoft.com/office/drawing/2014/main" id="{14C0A800-A057-4095-9108-F7DB4E46DECD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제안 특장점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B93E966-81D5-45CB-963B-C8A8F99B2828}"/>
              </a:ext>
            </a:extLst>
          </p:cNvPr>
          <p:cNvGrpSpPr/>
          <p:nvPr/>
        </p:nvGrpSpPr>
        <p:grpSpPr>
          <a:xfrm>
            <a:off x="397775" y="2296127"/>
            <a:ext cx="9119288" cy="4228497"/>
            <a:chOff x="397775" y="2296128"/>
            <a:chExt cx="6452332" cy="3189626"/>
          </a:xfrm>
        </p:grpSpPr>
        <p:sp>
          <p:nvSpPr>
            <p:cNvPr id="27" name="양쪽 모서리가 둥근 사각형 134">
              <a:extLst>
                <a:ext uri="{FF2B5EF4-FFF2-40B4-BE49-F238E27FC236}">
                  <a16:creationId xmlns:a16="http://schemas.microsoft.com/office/drawing/2014/main" id="{7D3AF69D-D099-48E9-8D45-D4256C3451AD}"/>
                </a:ext>
              </a:extLst>
            </p:cNvPr>
            <p:cNvSpPr/>
            <p:nvPr/>
          </p:nvSpPr>
          <p:spPr bwMode="auto">
            <a:xfrm>
              <a:off x="397775" y="4341310"/>
              <a:ext cx="3167254" cy="1135535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0" rIns="90000" bIns="0" anchor="ctr" anchorCtr="0"/>
            <a:lstStyle/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1050" b="1" kern="0" dirty="0">
                  <a:latin typeface="+mn-ea"/>
                </a:rPr>
                <a:t>각</a:t>
              </a:r>
              <a:r>
                <a:rPr lang="en-US" altLang="ko-KR" sz="1050" b="1" kern="0" dirty="0">
                  <a:latin typeface="+mn-ea"/>
                </a:rPr>
                <a:t> </a:t>
              </a:r>
              <a:r>
                <a:rPr lang="ko-KR" altLang="en-US" sz="1050" b="1" kern="0" dirty="0">
                  <a:latin typeface="+mn-ea"/>
                </a:rPr>
                <a:t>센터에 총 </a:t>
              </a:r>
              <a:r>
                <a:rPr lang="en-US" altLang="ko-KR" sz="1050" b="1" kern="0" dirty="0">
                  <a:latin typeface="+mn-ea"/>
                </a:rPr>
                <a:t>2 </a:t>
              </a:r>
              <a:r>
                <a:rPr lang="ko-KR" altLang="en-US" sz="1050" b="1" kern="0" dirty="0">
                  <a:latin typeface="+mn-ea"/>
                </a:rPr>
                <a:t>노드의 </a:t>
              </a:r>
              <a:r>
                <a:rPr lang="en-US" altLang="ko-KR" sz="1050" b="1" kern="0" dirty="0">
                  <a:latin typeface="+mn-ea"/>
                </a:rPr>
                <a:t>MSSQL </a:t>
              </a:r>
              <a:r>
                <a:rPr lang="en-US" altLang="ko-KR" sz="1050" b="1" kern="0" dirty="0" err="1">
                  <a:latin typeface="+mn-ea"/>
                </a:rPr>
                <a:t>AlwaysOn</a:t>
              </a:r>
              <a:r>
                <a:rPr lang="en-US" altLang="ko-KR" sz="1050" b="1" kern="0" dirty="0">
                  <a:latin typeface="+mn-ea"/>
                </a:rPr>
                <a:t> </a:t>
              </a:r>
              <a:r>
                <a:rPr lang="ko-KR" altLang="en-US" sz="1050" b="1" kern="0" dirty="0">
                  <a:latin typeface="+mn-ea"/>
                </a:rPr>
                <a:t>구성</a:t>
              </a:r>
            </a:p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en-US" altLang="ko-KR" sz="1050" b="1" kern="0" dirty="0">
                  <a:latin typeface="+mn-ea"/>
                </a:rPr>
                <a:t>Primary </a:t>
              </a:r>
              <a:r>
                <a:rPr lang="ko-KR" altLang="en-US" sz="1050" b="1" kern="0" dirty="0">
                  <a:latin typeface="+mn-ea"/>
                </a:rPr>
                <a:t>노드의 백업 카탈로그에 대한 </a:t>
              </a:r>
              <a:r>
                <a:rPr lang="en-US" altLang="ko-KR" sz="1050" b="1" kern="0" dirty="0">
                  <a:latin typeface="+mn-ea"/>
                </a:rPr>
                <a:t>Secondary </a:t>
              </a:r>
              <a:r>
                <a:rPr lang="ko-KR" altLang="en-US" sz="1050" b="1" kern="0" dirty="0">
                  <a:latin typeface="+mn-ea"/>
                </a:rPr>
                <a:t>노드로 실시간 </a:t>
              </a:r>
              <a:r>
                <a:rPr lang="en-US" altLang="ko-KR" sz="1050" b="1" kern="0" dirty="0">
                  <a:latin typeface="+mn-ea"/>
                </a:rPr>
                <a:t>Replica </a:t>
              </a:r>
              <a:r>
                <a:rPr lang="ko-KR" altLang="en-US" sz="1050" b="1" kern="0" dirty="0">
                  <a:latin typeface="+mn-ea"/>
                </a:rPr>
                <a:t>데이터베이스 생성</a:t>
              </a:r>
            </a:p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en-US" altLang="ko-KR" sz="1050" b="1" kern="0" dirty="0">
                  <a:latin typeface="+mn-ea"/>
                </a:rPr>
                <a:t>Primary </a:t>
              </a:r>
              <a:r>
                <a:rPr lang="ko-KR" altLang="en-US" sz="1050" b="1" kern="0" dirty="0">
                  <a:latin typeface="+mn-ea"/>
                </a:rPr>
                <a:t>노드 장애 발생 시 주 센터의 노드</a:t>
              </a:r>
              <a:r>
                <a:rPr lang="en-US" altLang="ko-KR" sz="1050" b="1" kern="0" dirty="0">
                  <a:latin typeface="+mn-ea"/>
                </a:rPr>
                <a:t>2</a:t>
              </a:r>
              <a:r>
                <a:rPr lang="ko-KR" altLang="en-US" sz="1050" b="1" kern="0" dirty="0">
                  <a:latin typeface="+mn-ea"/>
                </a:rPr>
                <a:t>로 </a:t>
              </a:r>
              <a:r>
                <a:rPr lang="en-US" altLang="ko-KR" sz="1050" b="1" kern="0" dirty="0">
                  <a:latin typeface="+mn-ea"/>
                </a:rPr>
                <a:t>Failover </a:t>
              </a:r>
              <a:r>
                <a:rPr lang="ko-KR" altLang="en-US" sz="1050" b="1" kern="0" dirty="0">
                  <a:latin typeface="+mn-ea"/>
                </a:rPr>
                <a:t>수행</a:t>
              </a:r>
            </a:p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1050" b="1" kern="0" dirty="0">
                  <a:latin typeface="+mn-ea"/>
                </a:rPr>
                <a:t>모든 </a:t>
              </a:r>
              <a:r>
                <a:rPr lang="en-US" altLang="ko-KR" sz="1050" b="1" kern="0" dirty="0">
                  <a:latin typeface="+mn-ea"/>
                </a:rPr>
                <a:t>Node </a:t>
              </a:r>
              <a:r>
                <a:rPr lang="ko-KR" altLang="en-US" sz="1050" b="1" kern="0" dirty="0">
                  <a:latin typeface="+mn-ea"/>
                </a:rPr>
                <a:t>간 </a:t>
              </a:r>
              <a:r>
                <a:rPr lang="en-US" altLang="ko-KR" sz="1050" b="1" kern="0" dirty="0">
                  <a:latin typeface="+mn-ea"/>
                </a:rPr>
                <a:t>IP </a:t>
              </a:r>
              <a:r>
                <a:rPr lang="ko-KR" altLang="en-US" sz="1050" b="1" kern="0" dirty="0">
                  <a:latin typeface="+mn-ea"/>
                </a:rPr>
                <a:t>통신 필요</a:t>
              </a:r>
              <a:endParaRPr lang="en-US" altLang="ko-KR" sz="1050" b="1" kern="0" dirty="0">
                <a:latin typeface="+mn-ea"/>
              </a:endParaRPr>
            </a:p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1050" b="1" kern="0" dirty="0">
                  <a:latin typeface="+mn-ea"/>
                </a:rPr>
                <a:t>과금 서버는 </a:t>
              </a:r>
              <a:r>
                <a:rPr lang="en-US" altLang="ko-KR" sz="1050" b="1" kern="0" dirty="0">
                  <a:latin typeface="+mn-ea"/>
                </a:rPr>
                <a:t>MCCS (</a:t>
              </a:r>
              <a:r>
                <a:rPr lang="en-US" altLang="ko-KR" sz="1050" b="1" kern="0" dirty="0" err="1">
                  <a:latin typeface="+mn-ea"/>
                </a:rPr>
                <a:t>Mantech</a:t>
              </a:r>
              <a:r>
                <a:rPr lang="en-US" altLang="ko-KR" sz="1050" b="1" kern="0" dirty="0">
                  <a:latin typeface="+mn-ea"/>
                </a:rPr>
                <a:t> Continuous Cluster Server)</a:t>
              </a:r>
              <a:r>
                <a:rPr lang="ko-KR" altLang="en-US" sz="1050" b="1" kern="0" dirty="0">
                  <a:latin typeface="+mn-ea"/>
                </a:rPr>
                <a:t>를 통한 실시간 이중화 구성</a:t>
              </a:r>
            </a:p>
          </p:txBody>
        </p:sp>
        <p:sp>
          <p:nvSpPr>
            <p:cNvPr id="28" name="양쪽 모서리가 둥근 사각형 134">
              <a:extLst>
                <a:ext uri="{FF2B5EF4-FFF2-40B4-BE49-F238E27FC236}">
                  <a16:creationId xmlns:a16="http://schemas.microsoft.com/office/drawing/2014/main" id="{C9E1B67A-C165-49DC-9704-71CA1199B7E5}"/>
                </a:ext>
              </a:extLst>
            </p:cNvPr>
            <p:cNvSpPr/>
            <p:nvPr/>
          </p:nvSpPr>
          <p:spPr bwMode="auto">
            <a:xfrm>
              <a:off x="3672979" y="4344734"/>
              <a:ext cx="3168650" cy="1134039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0" rIns="90000" bIns="0" anchor="ctr" anchorCtr="0"/>
            <a:lstStyle/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1050" b="1" kern="0" dirty="0">
                  <a:latin typeface="+mn-ea"/>
                </a:rPr>
                <a:t>각 센터 별 최소 </a:t>
              </a:r>
              <a:r>
                <a:rPr lang="en-US" altLang="ko-KR" sz="1050" b="1" kern="0" dirty="0">
                  <a:latin typeface="+mn-ea"/>
                </a:rPr>
                <a:t>2</a:t>
              </a:r>
              <a:r>
                <a:rPr lang="ko-KR" altLang="en-US" sz="1050" b="1" kern="0" dirty="0">
                  <a:latin typeface="+mn-ea"/>
                </a:rPr>
                <a:t>대 이상 미디어 서버를 </a:t>
              </a:r>
              <a:r>
                <a:rPr lang="en-US" altLang="ko-KR" sz="1050" b="1" kern="0" dirty="0">
                  <a:latin typeface="+mn-ea"/>
                </a:rPr>
                <a:t>Scale-Out Repository</a:t>
              </a:r>
              <a:r>
                <a:rPr lang="ko-KR" altLang="en-US" sz="1050" b="1" kern="0" dirty="0">
                  <a:latin typeface="+mn-ea"/>
                </a:rPr>
                <a:t>로 구성</a:t>
              </a:r>
              <a:endParaRPr lang="en-US" altLang="ko-KR" sz="1050" b="1" kern="0" dirty="0">
                <a:latin typeface="+mn-ea"/>
              </a:endParaRPr>
            </a:p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1050" b="1" kern="0" dirty="0">
                  <a:latin typeface="+mn-ea"/>
                </a:rPr>
                <a:t>다중 작업들 자동 </a:t>
              </a:r>
              <a:r>
                <a:rPr lang="ko-KR" altLang="en-US" sz="1050" b="1" kern="0" dirty="0" err="1">
                  <a:latin typeface="+mn-ea"/>
                </a:rPr>
                <a:t>로드밸런싱</a:t>
              </a:r>
              <a:r>
                <a:rPr lang="ko-KR" altLang="en-US" sz="1050" b="1" kern="0" dirty="0">
                  <a:latin typeface="+mn-ea"/>
                </a:rPr>
                <a:t> 수행</a:t>
              </a:r>
              <a:endParaRPr lang="en-US" altLang="ko-KR" sz="1050" b="1" kern="0" dirty="0">
                <a:latin typeface="+mn-ea"/>
              </a:endParaRPr>
            </a:p>
            <a:p>
              <a:pPr marL="95250" lvl="1" indent="-95250">
                <a:spcBef>
                  <a:spcPts val="0"/>
                </a:spcBef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1050" b="1" kern="0" dirty="0">
                  <a:latin typeface="+mn-ea"/>
                </a:rPr>
                <a:t>미디어 서버</a:t>
              </a:r>
              <a:r>
                <a:rPr lang="en-US" altLang="ko-KR" sz="1050" b="1" kern="0" dirty="0">
                  <a:latin typeface="+mn-ea"/>
                </a:rPr>
                <a:t>, </a:t>
              </a:r>
              <a:r>
                <a:rPr lang="ko-KR" altLang="en-US" sz="1050" b="1" kern="0" dirty="0">
                  <a:latin typeface="+mn-ea"/>
                </a:rPr>
                <a:t>백업 서비스</a:t>
              </a:r>
              <a:r>
                <a:rPr lang="en-US" altLang="ko-KR" sz="1050" b="1" kern="0" dirty="0">
                  <a:latin typeface="+mn-ea"/>
                </a:rPr>
                <a:t>, </a:t>
              </a:r>
              <a:r>
                <a:rPr lang="ko-KR" altLang="en-US" sz="1050" b="1" kern="0" dirty="0">
                  <a:latin typeface="+mn-ea"/>
                </a:rPr>
                <a:t>디스크</a:t>
              </a:r>
              <a:r>
                <a:rPr lang="en-US" altLang="ko-KR" sz="1050" b="1" kern="0" dirty="0">
                  <a:latin typeface="+mn-ea"/>
                </a:rPr>
                <a:t> </a:t>
              </a:r>
              <a:r>
                <a:rPr lang="ko-KR" altLang="en-US" sz="1050" b="1" kern="0" dirty="0">
                  <a:latin typeface="+mn-ea"/>
                </a:rPr>
                <a:t>등 장애 시 가용한 미디어 서버로 작업 자동 </a:t>
              </a:r>
              <a:r>
                <a:rPr lang="ko-KR" altLang="en-US" sz="1050" b="1" kern="0" dirty="0" err="1">
                  <a:latin typeface="+mn-ea"/>
                </a:rPr>
                <a:t>페일오버</a:t>
              </a:r>
              <a:r>
                <a:rPr lang="ko-KR" altLang="en-US" sz="1050" b="1" kern="0" dirty="0">
                  <a:latin typeface="+mn-ea"/>
                </a:rPr>
                <a:t> 수행</a:t>
              </a:r>
            </a:p>
          </p:txBody>
        </p:sp>
        <p:pic>
          <p:nvPicPr>
            <p:cNvPr id="29" name="Picture 132">
              <a:extLst>
                <a:ext uri="{FF2B5EF4-FFF2-40B4-BE49-F238E27FC236}">
                  <a16:creationId xmlns:a16="http://schemas.microsoft.com/office/drawing/2014/main" id="{4C8292EA-6D9E-47B3-90A3-46D7DDB14C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9270" y="3926753"/>
              <a:ext cx="400464" cy="34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32">
              <a:extLst>
                <a:ext uri="{FF2B5EF4-FFF2-40B4-BE49-F238E27FC236}">
                  <a16:creationId xmlns:a16="http://schemas.microsoft.com/office/drawing/2014/main" id="{C9195164-D9DF-42C4-AE9B-986AB398A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87938" y="3926753"/>
              <a:ext cx="400464" cy="34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155" descr="순서도 copy">
              <a:extLst>
                <a:ext uri="{FF2B5EF4-FFF2-40B4-BE49-F238E27FC236}">
                  <a16:creationId xmlns:a16="http://schemas.microsoft.com/office/drawing/2014/main" id="{0A965231-0C06-4331-9E31-9DB6292EF5A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20592" y="3035049"/>
              <a:ext cx="913063" cy="2084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마스터 서버</a:t>
              </a:r>
              <a:endParaRPr lang="en-US" altLang="ko-KR" sz="105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C3E58D70-8965-46F2-9F04-BEAE1DD7CEF0}"/>
                </a:ext>
              </a:extLst>
            </p:cNvPr>
            <p:cNvCxnSpPr>
              <a:stCxn id="29" idx="3"/>
              <a:endCxn id="30" idx="1"/>
            </p:cNvCxnSpPr>
            <p:nvPr/>
          </p:nvCxnSpPr>
          <p:spPr>
            <a:xfrm>
              <a:off x="1009734" y="4098560"/>
              <a:ext cx="378204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3A9A730-91DF-4017-BFAD-4168CF7BD6E3}"/>
                </a:ext>
              </a:extLst>
            </p:cNvPr>
            <p:cNvSpPr txBox="1"/>
            <p:nvPr/>
          </p:nvSpPr>
          <p:spPr>
            <a:xfrm>
              <a:off x="938296" y="3954314"/>
              <a:ext cx="449642" cy="12188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Replica</a:t>
              </a:r>
              <a:endParaRPr lang="ko-KR" altLang="en-US" sz="1050" dirty="0" err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F537C4-AA87-493F-95F1-BECD0801BA6A}"/>
                </a:ext>
              </a:extLst>
            </p:cNvPr>
            <p:cNvSpPr txBox="1"/>
            <p:nvPr/>
          </p:nvSpPr>
          <p:spPr>
            <a:xfrm>
              <a:off x="539338" y="3284741"/>
              <a:ext cx="436869" cy="12188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050" b="1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노드</a:t>
              </a:r>
              <a:r>
                <a:rPr lang="en-US" altLang="ko-KR" sz="1050" b="1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1</a:t>
              </a:r>
              <a:endParaRPr lang="ko-KR" altLang="en-US" sz="1050" b="1" dirty="0" err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C734563-337E-4216-9265-F06FB1127015}"/>
                </a:ext>
              </a:extLst>
            </p:cNvPr>
            <p:cNvSpPr txBox="1"/>
            <p:nvPr/>
          </p:nvSpPr>
          <p:spPr>
            <a:xfrm>
              <a:off x="1319524" y="3284741"/>
              <a:ext cx="436869" cy="12188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050" b="1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노드</a:t>
              </a:r>
              <a:r>
                <a:rPr lang="en-US" altLang="ko-KR" sz="1050" b="1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2</a:t>
              </a:r>
              <a:endParaRPr lang="ko-KR" altLang="en-US" sz="1050" b="1" dirty="0" err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pic>
          <p:nvPicPr>
            <p:cNvPr id="36" name="Picture 140">
              <a:extLst>
                <a:ext uri="{FF2B5EF4-FFF2-40B4-BE49-F238E27FC236}">
                  <a16:creationId xmlns:a16="http://schemas.microsoft.com/office/drawing/2014/main" id="{38AE0943-D635-4C51-9236-A4CBF84A4D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0517" y="3462316"/>
              <a:ext cx="414509" cy="399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40">
              <a:extLst>
                <a:ext uri="{FF2B5EF4-FFF2-40B4-BE49-F238E27FC236}">
                  <a16:creationId xmlns:a16="http://schemas.microsoft.com/office/drawing/2014/main" id="{B50C5AD3-7BE2-4399-932F-54D48FD26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19524" y="3462316"/>
              <a:ext cx="414509" cy="399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06">
              <a:extLst>
                <a:ext uri="{FF2B5EF4-FFF2-40B4-BE49-F238E27FC236}">
                  <a16:creationId xmlns:a16="http://schemas.microsoft.com/office/drawing/2014/main" id="{FD74FC05-4766-4986-9BD7-B21DE88A3B81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66697" y="3462143"/>
              <a:ext cx="414000" cy="39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6">
              <a:extLst>
                <a:ext uri="{FF2B5EF4-FFF2-40B4-BE49-F238E27FC236}">
                  <a16:creationId xmlns:a16="http://schemas.microsoft.com/office/drawing/2014/main" id="{0AD74035-D6A6-45EC-80BD-5363489F244B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19097" y="3462143"/>
              <a:ext cx="414000" cy="39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32">
              <a:extLst>
                <a:ext uri="{FF2B5EF4-FFF2-40B4-BE49-F238E27FC236}">
                  <a16:creationId xmlns:a16="http://schemas.microsoft.com/office/drawing/2014/main" id="{E10E19E4-D73F-44F8-BA80-B2823329FB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13350" y="3926753"/>
              <a:ext cx="400464" cy="34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132">
              <a:extLst>
                <a:ext uri="{FF2B5EF4-FFF2-40B4-BE49-F238E27FC236}">
                  <a16:creationId xmlns:a16="http://schemas.microsoft.com/office/drawing/2014/main" id="{719224F8-FE04-43AF-877B-618E457ED1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92018" y="3926753"/>
              <a:ext cx="400464" cy="343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155" descr="순서도 copy">
              <a:extLst>
                <a:ext uri="{FF2B5EF4-FFF2-40B4-BE49-F238E27FC236}">
                  <a16:creationId xmlns:a16="http://schemas.microsoft.com/office/drawing/2014/main" id="{723BA5AA-43DB-4588-BA3A-BCC26E89148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79187" y="3035049"/>
              <a:ext cx="913063" cy="208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indent="-180975" algn="ctr" defTabSz="1043056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1050" b="1" kern="0" spc="-3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과금 </a:t>
              </a:r>
              <a:r>
                <a:rPr lang="ko-KR" altLang="en-US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서버</a:t>
              </a:r>
              <a:endParaRPr lang="en-US" altLang="ko-KR" sz="105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7843549-CEE5-4FD1-BF2A-2ABC751E0220}"/>
                </a:ext>
              </a:extLst>
            </p:cNvPr>
            <p:cNvSpPr txBox="1"/>
            <p:nvPr/>
          </p:nvSpPr>
          <p:spPr>
            <a:xfrm>
              <a:off x="2238911" y="3284741"/>
              <a:ext cx="436869" cy="12188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050" b="1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노드</a:t>
              </a:r>
              <a:r>
                <a:rPr lang="en-US" altLang="ko-KR" sz="1050" b="1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1</a:t>
              </a:r>
              <a:endParaRPr lang="ko-KR" altLang="en-US" sz="1050" b="1" dirty="0" err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6BE9BFA-38EB-4894-AF1C-D82330A41525}"/>
                </a:ext>
              </a:extLst>
            </p:cNvPr>
            <p:cNvSpPr txBox="1"/>
            <p:nvPr/>
          </p:nvSpPr>
          <p:spPr>
            <a:xfrm>
              <a:off x="3019097" y="3284741"/>
              <a:ext cx="436869" cy="12188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ko-KR" altLang="en-US" sz="1050" b="1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노드</a:t>
              </a:r>
              <a:r>
                <a:rPr lang="en-US" altLang="ko-KR" sz="1050" b="1" dirty="0">
                  <a:gradFill>
                    <a:gsLst>
                      <a:gs pos="0">
                        <a:schemeClr val="tx1"/>
                      </a:gs>
                      <a:gs pos="86000">
                        <a:schemeClr val="tx1"/>
                      </a:gs>
                    </a:gsLst>
                    <a:lin ang="5400000" scaled="0"/>
                  </a:gradFill>
                  <a:latin typeface="+mn-ea"/>
                </a:rPr>
                <a:t>2</a:t>
              </a:r>
              <a:endParaRPr lang="ko-KR" altLang="en-US" sz="1050" b="1" dirty="0" err="1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pic>
          <p:nvPicPr>
            <p:cNvPr id="45" name="Picture 5">
              <a:extLst>
                <a:ext uri="{FF2B5EF4-FFF2-40B4-BE49-F238E27FC236}">
                  <a16:creationId xmlns:a16="http://schemas.microsoft.com/office/drawing/2014/main" id="{545E083A-8CDD-4C59-8679-B173A095A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34334" y="3449224"/>
              <a:ext cx="278726" cy="278643"/>
            </a:xfrm>
            <a:prstGeom prst="rect">
              <a:avLst/>
            </a:prstGeom>
          </p:spPr>
        </p:pic>
        <p:pic>
          <p:nvPicPr>
            <p:cNvPr id="46" name="Picture 5">
              <a:extLst>
                <a:ext uri="{FF2B5EF4-FFF2-40B4-BE49-F238E27FC236}">
                  <a16:creationId xmlns:a16="http://schemas.microsoft.com/office/drawing/2014/main" id="{96C0E6BA-84BC-4109-A243-5E7806836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3998" y="3449224"/>
              <a:ext cx="278726" cy="278643"/>
            </a:xfrm>
            <a:prstGeom prst="rect">
              <a:avLst/>
            </a:prstGeom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8510DD28-A472-473A-A192-BB29240DDE1C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2680697" y="3661943"/>
              <a:ext cx="338400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8CA9EEC-AB99-4CDF-AE62-3118CFF879C4}"/>
                </a:ext>
              </a:extLst>
            </p:cNvPr>
            <p:cNvSpPr txBox="1"/>
            <p:nvPr/>
          </p:nvSpPr>
          <p:spPr>
            <a:xfrm>
              <a:off x="2625076" y="3490206"/>
              <a:ext cx="449642" cy="12188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FF0000"/>
                  </a:solidFill>
                  <a:latin typeface="+mn-ea"/>
                </a:rPr>
                <a:t>MCCS</a:t>
              </a:r>
              <a:endParaRPr lang="ko-KR" altLang="en-US" sz="1050" dirty="0" err="1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38268B-B16A-49D1-BC26-41558E08FC1E}"/>
                </a:ext>
              </a:extLst>
            </p:cNvPr>
            <p:cNvSpPr txBox="1"/>
            <p:nvPr/>
          </p:nvSpPr>
          <p:spPr>
            <a:xfrm>
              <a:off x="3763634" y="4000508"/>
              <a:ext cx="1076583" cy="179344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b="1" dirty="0">
                  <a:latin typeface="+mn-ea"/>
                </a:rPr>
                <a:t>Scale-out Repository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8D30E3F2-FF3A-41D0-9384-DB5CD1DD6A32}"/>
                </a:ext>
              </a:extLst>
            </p:cNvPr>
            <p:cNvSpPr/>
            <p:nvPr/>
          </p:nvSpPr>
          <p:spPr bwMode="auto">
            <a:xfrm>
              <a:off x="3759015" y="3090193"/>
              <a:ext cx="1047777" cy="83947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6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kumimoji="1" lang="ko-Kore-KR" altLang="en-US" sz="2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07ECE2B-9F72-4F28-B7F7-B2EE856C5544}"/>
                </a:ext>
              </a:extLst>
            </p:cNvPr>
            <p:cNvSpPr txBox="1"/>
            <p:nvPr/>
          </p:nvSpPr>
          <p:spPr>
            <a:xfrm>
              <a:off x="5880465" y="3986368"/>
              <a:ext cx="954091" cy="17934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050" b="1" dirty="0">
                  <a:latin typeface="+mn-ea"/>
                </a:rPr>
                <a:t>자동 </a:t>
              </a:r>
              <a:r>
                <a:rPr lang="ko-KR" altLang="en-US" sz="1050" b="1" dirty="0" err="1">
                  <a:latin typeface="+mn-ea"/>
                </a:rPr>
                <a:t>페일오버</a:t>
              </a:r>
              <a:endParaRPr lang="en-US" sz="1050" b="1" dirty="0">
                <a:latin typeface="+mn-ea"/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DBD6AF7F-DF9B-4F2A-85E1-3C15DA603FB9}"/>
                </a:ext>
              </a:extLst>
            </p:cNvPr>
            <p:cNvGrpSpPr/>
            <p:nvPr/>
          </p:nvGrpSpPr>
          <p:grpSpPr>
            <a:xfrm>
              <a:off x="3881874" y="3145936"/>
              <a:ext cx="837243" cy="701670"/>
              <a:chOff x="3623297" y="2064726"/>
              <a:chExt cx="837243" cy="701670"/>
            </a:xfrm>
          </p:grpSpPr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A3610968-05D9-491B-9155-77D2F06578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956"/>
              <a:stretch/>
            </p:blipFill>
            <p:spPr>
              <a:xfrm>
                <a:off x="3623297" y="2064726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4EAA4B2D-0D00-44C9-83C2-ECFCD5F8CC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956"/>
              <a:stretch/>
            </p:blipFill>
            <p:spPr>
              <a:xfrm>
                <a:off x="3623297" y="2208978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98452604-5EBF-4DD7-8B87-DFF247634A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956"/>
              <a:stretch/>
            </p:blipFill>
            <p:spPr>
              <a:xfrm>
                <a:off x="3623297" y="2353230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504B721E-6053-4DA6-B9AF-E79A085699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956"/>
              <a:stretch/>
            </p:blipFill>
            <p:spPr>
              <a:xfrm>
                <a:off x="3623297" y="2497482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2E4F56F5-3282-4715-AD12-AA1E70C56E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956"/>
              <a:stretch/>
            </p:blipFill>
            <p:spPr>
              <a:xfrm>
                <a:off x="3623297" y="2641735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6679D1EE-3922-4961-9B87-6B60EFCBEC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956"/>
              <a:stretch/>
            </p:blipFill>
            <p:spPr>
              <a:xfrm>
                <a:off x="4076073" y="2064726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24F7BA5D-0346-4781-A694-96517135BE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956"/>
              <a:stretch/>
            </p:blipFill>
            <p:spPr>
              <a:xfrm>
                <a:off x="4076073" y="2208978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60" name="그림 59">
                <a:extLst>
                  <a:ext uri="{FF2B5EF4-FFF2-40B4-BE49-F238E27FC236}">
                    <a16:creationId xmlns:a16="http://schemas.microsoft.com/office/drawing/2014/main" id="{F837D9D5-3886-4DA1-8134-FD7F612956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956"/>
              <a:stretch/>
            </p:blipFill>
            <p:spPr>
              <a:xfrm>
                <a:off x="4076073" y="2353230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56B23D8B-EA46-4990-8127-18E5DB4D1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956"/>
              <a:stretch/>
            </p:blipFill>
            <p:spPr>
              <a:xfrm>
                <a:off x="4076073" y="2497482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539B93FC-8161-4E57-A702-00DB8D2E6E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956"/>
              <a:stretch/>
            </p:blipFill>
            <p:spPr>
              <a:xfrm>
                <a:off x="4076073" y="2641735"/>
                <a:ext cx="384467" cy="124661"/>
              </a:xfrm>
              <a:prstGeom prst="rect">
                <a:avLst/>
              </a:prstGeom>
            </p:spPr>
          </p:pic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3AFEB599-6303-4668-BED6-B515B18CDBFC}"/>
                  </a:ext>
                </a:extLst>
              </p:cNvPr>
              <p:cNvGrpSpPr/>
              <p:nvPr/>
            </p:nvGrpSpPr>
            <p:grpSpPr>
              <a:xfrm>
                <a:off x="3739683" y="2131328"/>
                <a:ext cx="632990" cy="573900"/>
                <a:chOff x="4571810" y="2275425"/>
                <a:chExt cx="632990" cy="573900"/>
              </a:xfrm>
            </p:grpSpPr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id="{EE40E3A5-17D2-4114-AC4A-F1111DB33415}"/>
                    </a:ext>
                  </a:extLst>
                </p:cNvPr>
                <p:cNvSpPr/>
                <p:nvPr/>
              </p:nvSpPr>
              <p:spPr bwMode="auto">
                <a:xfrm>
                  <a:off x="4589826" y="2275425"/>
                  <a:ext cx="587204" cy="573900"/>
                </a:xfrm>
                <a:prstGeom prst="ellipse">
                  <a:avLst/>
                </a:prstGeom>
                <a:noFill/>
                <a:ln w="38100">
                  <a:solidFill>
                    <a:srgbClr val="00B336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ko-Kore-KR" altLang="en-US" sz="2800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endParaRPr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962E966-1BE6-494F-9486-5ED9F1F7C675}"/>
                    </a:ext>
                  </a:extLst>
                </p:cNvPr>
                <p:cNvSpPr/>
                <p:nvPr/>
              </p:nvSpPr>
              <p:spPr>
                <a:xfrm>
                  <a:off x="4571810" y="2444773"/>
                  <a:ext cx="632990" cy="185729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1000" b="1">
                      <a:solidFill>
                        <a:srgbClr val="000000"/>
                      </a:solidFill>
                      <a:latin typeface="+mn-ea"/>
                    </a:rPr>
                    <a:t>로드밸런싱</a:t>
                  </a:r>
                  <a:endParaRPr lang="ko-Kore-KR" altLang="en-US">
                    <a:latin typeface="+mn-ea"/>
                  </a:endParaRPr>
                </a:p>
              </p:txBody>
            </p:sp>
          </p:grpSp>
          <p:sp>
            <p:nvSpPr>
              <p:cNvPr id="64" name="L 도형 63">
                <a:extLst>
                  <a:ext uri="{FF2B5EF4-FFF2-40B4-BE49-F238E27FC236}">
                    <a16:creationId xmlns:a16="http://schemas.microsoft.com/office/drawing/2014/main" id="{1E936996-7CD4-4612-BBD2-A398352B333E}"/>
                  </a:ext>
                </a:extLst>
              </p:cNvPr>
              <p:cNvSpPr/>
              <p:nvPr/>
            </p:nvSpPr>
            <p:spPr bwMode="auto">
              <a:xfrm rot="10800000">
                <a:off x="4230952" y="2529658"/>
                <a:ext cx="120324" cy="123060"/>
              </a:xfrm>
              <a:prstGeom prst="corner">
                <a:avLst>
                  <a:gd name="adj1" fmla="val 32274"/>
                  <a:gd name="adj2" fmla="val 35819"/>
                </a:avLst>
              </a:prstGeom>
              <a:solidFill>
                <a:srgbClr val="54B94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ore-KR" altLang="en-US" sz="2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  <p:sp>
            <p:nvSpPr>
              <p:cNvPr id="65" name="L 도형 64">
                <a:extLst>
                  <a:ext uri="{FF2B5EF4-FFF2-40B4-BE49-F238E27FC236}">
                    <a16:creationId xmlns:a16="http://schemas.microsoft.com/office/drawing/2014/main" id="{7D4D11E5-EFDD-4EBE-B5B0-E1E7CA80494C}"/>
                  </a:ext>
                </a:extLst>
              </p:cNvPr>
              <p:cNvSpPr/>
              <p:nvPr/>
            </p:nvSpPr>
            <p:spPr bwMode="auto">
              <a:xfrm>
                <a:off x="3831691" y="2137954"/>
                <a:ext cx="120324" cy="123060"/>
              </a:xfrm>
              <a:prstGeom prst="corner">
                <a:avLst>
                  <a:gd name="adj1" fmla="val 32274"/>
                  <a:gd name="adj2" fmla="val 35819"/>
                </a:avLst>
              </a:prstGeom>
              <a:solidFill>
                <a:srgbClr val="54B94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ore-KR" altLang="en-US" sz="2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</p:grpSp>
        <p:sp>
          <p:nvSpPr>
            <p:cNvPr id="68" name="오른쪽 화살표[R] 84">
              <a:extLst>
                <a:ext uri="{FF2B5EF4-FFF2-40B4-BE49-F238E27FC236}">
                  <a16:creationId xmlns:a16="http://schemas.microsoft.com/office/drawing/2014/main" id="{8E04F598-064A-4F30-9226-D511365EA0C3}"/>
                </a:ext>
              </a:extLst>
            </p:cNvPr>
            <p:cNvSpPr/>
            <p:nvPr/>
          </p:nvSpPr>
          <p:spPr bwMode="auto">
            <a:xfrm>
              <a:off x="4885575" y="3331396"/>
              <a:ext cx="204207" cy="333860"/>
            </a:xfrm>
            <a:prstGeom prst="rightArrow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kumimoji="1" lang="ko-Kore-KR" altLang="en-US" sz="2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44AED22-2AAE-40BB-988B-CD77629EA9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956"/>
            <a:stretch/>
          </p:blipFill>
          <p:spPr>
            <a:xfrm>
              <a:off x="5131165" y="3409815"/>
              <a:ext cx="384467" cy="124661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E5E8ACF-318C-4438-BA06-9D60678326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956"/>
            <a:stretch/>
          </p:blipFill>
          <p:spPr>
            <a:xfrm>
              <a:off x="5931196" y="3290188"/>
              <a:ext cx="384467" cy="124661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70C45FA7-0002-44B6-81C9-32482455A2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956"/>
            <a:stretch/>
          </p:blipFill>
          <p:spPr>
            <a:xfrm>
              <a:off x="5931196" y="3434440"/>
              <a:ext cx="384467" cy="124661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01C4FB48-3D41-4576-9DDB-931E5F243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956"/>
            <a:stretch/>
          </p:blipFill>
          <p:spPr>
            <a:xfrm>
              <a:off x="5931196" y="3578692"/>
              <a:ext cx="384467" cy="124661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F2A8161-60FC-4F4E-97E5-0E1A3567F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956"/>
            <a:stretch/>
          </p:blipFill>
          <p:spPr>
            <a:xfrm>
              <a:off x="5931196" y="3722945"/>
              <a:ext cx="384467" cy="124661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B0740C89-F171-4B7A-BBB5-0667E7B9ED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956"/>
            <a:stretch/>
          </p:blipFill>
          <p:spPr>
            <a:xfrm>
              <a:off x="6383972" y="3145936"/>
              <a:ext cx="384467" cy="124661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4A37312-6A91-4291-9B81-9C78D94BC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956"/>
            <a:stretch/>
          </p:blipFill>
          <p:spPr>
            <a:xfrm>
              <a:off x="6383972" y="3290188"/>
              <a:ext cx="384467" cy="124661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F6F64559-5CEA-487C-947D-1A2FB7157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956"/>
            <a:stretch/>
          </p:blipFill>
          <p:spPr>
            <a:xfrm>
              <a:off x="6383972" y="3434440"/>
              <a:ext cx="384467" cy="124661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44D3266E-546A-4AB9-BBA9-29BEE72B8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956"/>
            <a:stretch/>
          </p:blipFill>
          <p:spPr>
            <a:xfrm>
              <a:off x="6383972" y="3578692"/>
              <a:ext cx="384467" cy="124661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F91C5868-7496-48D8-B3F5-CE2CC743C8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956"/>
            <a:stretch/>
          </p:blipFill>
          <p:spPr>
            <a:xfrm>
              <a:off x="6383972" y="3722945"/>
              <a:ext cx="384467" cy="124661"/>
            </a:xfrm>
            <a:prstGeom prst="rect">
              <a:avLst/>
            </a:prstGeom>
          </p:spPr>
        </p:pic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B3F18B75-30F9-4A58-9BDC-58041F97A526}"/>
                </a:ext>
              </a:extLst>
            </p:cNvPr>
            <p:cNvGrpSpPr/>
            <p:nvPr/>
          </p:nvGrpSpPr>
          <p:grpSpPr>
            <a:xfrm>
              <a:off x="6047582" y="3212538"/>
              <a:ext cx="632990" cy="573900"/>
              <a:chOff x="4571810" y="2275425"/>
              <a:chExt cx="632990" cy="573900"/>
            </a:xfrm>
          </p:grpSpPr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CB36395B-8FA5-4DC3-BEB6-A7BC195E5D7A}"/>
                  </a:ext>
                </a:extLst>
              </p:cNvPr>
              <p:cNvSpPr/>
              <p:nvPr/>
            </p:nvSpPr>
            <p:spPr bwMode="auto">
              <a:xfrm>
                <a:off x="4589826" y="2275425"/>
                <a:ext cx="587204" cy="573900"/>
              </a:xfrm>
              <a:prstGeom prst="ellipse">
                <a:avLst/>
              </a:prstGeom>
              <a:noFill/>
              <a:ln w="38100">
                <a:solidFill>
                  <a:srgbClr val="00B33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ore-KR" altLang="en-US" sz="2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65641ED-1773-4D99-B6DB-48556CEB0ABA}"/>
                  </a:ext>
                </a:extLst>
              </p:cNvPr>
              <p:cNvSpPr/>
              <p:nvPr/>
            </p:nvSpPr>
            <p:spPr>
              <a:xfrm>
                <a:off x="4571810" y="2444773"/>
                <a:ext cx="632990" cy="18572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1000" b="1" dirty="0" err="1">
                    <a:solidFill>
                      <a:srgbClr val="000000"/>
                    </a:solidFill>
                    <a:latin typeface="+mn-ea"/>
                  </a:rPr>
                  <a:t>로드밸런싱</a:t>
                </a:r>
                <a:endParaRPr lang="ko-Kore-KR" altLang="en-US" dirty="0">
                  <a:latin typeface="+mn-ea"/>
                </a:endParaRPr>
              </a:p>
            </p:txBody>
          </p:sp>
        </p:grpSp>
        <p:sp>
          <p:nvSpPr>
            <p:cNvPr id="82" name="L 도형 81">
              <a:extLst>
                <a:ext uri="{FF2B5EF4-FFF2-40B4-BE49-F238E27FC236}">
                  <a16:creationId xmlns:a16="http://schemas.microsoft.com/office/drawing/2014/main" id="{A0DB141A-FEED-40BD-9A3F-29C7767BF421}"/>
                </a:ext>
              </a:extLst>
            </p:cNvPr>
            <p:cNvSpPr/>
            <p:nvPr/>
          </p:nvSpPr>
          <p:spPr bwMode="auto">
            <a:xfrm rot="10800000">
              <a:off x="6538851" y="3610868"/>
              <a:ext cx="120324" cy="123060"/>
            </a:xfrm>
            <a:prstGeom prst="corner">
              <a:avLst>
                <a:gd name="adj1" fmla="val 32274"/>
                <a:gd name="adj2" fmla="val 35819"/>
              </a:avLst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kumimoji="1" lang="ko-Kore-KR" altLang="en-US" sz="2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83" name="L 도형 82">
              <a:extLst>
                <a:ext uri="{FF2B5EF4-FFF2-40B4-BE49-F238E27FC236}">
                  <a16:creationId xmlns:a16="http://schemas.microsoft.com/office/drawing/2014/main" id="{901D9BA9-A688-4106-880A-AC52F0E26600}"/>
                </a:ext>
              </a:extLst>
            </p:cNvPr>
            <p:cNvSpPr/>
            <p:nvPr/>
          </p:nvSpPr>
          <p:spPr bwMode="auto">
            <a:xfrm>
              <a:off x="6139590" y="3219164"/>
              <a:ext cx="120324" cy="123060"/>
            </a:xfrm>
            <a:prstGeom prst="corner">
              <a:avLst>
                <a:gd name="adj1" fmla="val 32274"/>
                <a:gd name="adj2" fmla="val 35819"/>
              </a:avLst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kumimoji="1" lang="ko-Kore-KR" altLang="en-US" sz="2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9D5B5E24-241B-47E6-8E2F-B6B9C9A2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74454" y="3361751"/>
              <a:ext cx="142046" cy="142199"/>
            </a:xfrm>
            <a:prstGeom prst="rect">
              <a:avLst/>
            </a:prstGeom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035FD978-759C-42D3-9E51-61E9F4AD77E0}"/>
                </a:ext>
              </a:extLst>
            </p:cNvPr>
            <p:cNvSpPr/>
            <p:nvPr/>
          </p:nvSpPr>
          <p:spPr>
            <a:xfrm>
              <a:off x="5066734" y="3525401"/>
              <a:ext cx="545778" cy="1915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200"/>
                </a:spcAft>
              </a:pPr>
              <a:r>
                <a:rPr lang="ko-KR" altLang="en-US" sz="1050" b="1">
                  <a:latin typeface="+mn-ea"/>
                </a:rPr>
                <a:t>장애 발생</a:t>
              </a:r>
              <a:endParaRPr lang="en-US" altLang="ko-KR" sz="1050" b="1">
                <a:latin typeface="+mn-ea"/>
              </a:endParaRPr>
            </a:p>
          </p:txBody>
        </p:sp>
        <p:sp>
          <p:nvSpPr>
            <p:cNvPr id="86" name="오른쪽 화살표[R] 105">
              <a:extLst>
                <a:ext uri="{FF2B5EF4-FFF2-40B4-BE49-F238E27FC236}">
                  <a16:creationId xmlns:a16="http://schemas.microsoft.com/office/drawing/2014/main" id="{9E000D14-6B95-4C78-AA00-846D47388465}"/>
                </a:ext>
              </a:extLst>
            </p:cNvPr>
            <p:cNvSpPr/>
            <p:nvPr/>
          </p:nvSpPr>
          <p:spPr bwMode="auto">
            <a:xfrm>
              <a:off x="5634233" y="3331396"/>
              <a:ext cx="204207" cy="333860"/>
            </a:xfrm>
            <a:prstGeom prst="rightArrow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kumimoji="1" lang="ko-Kore-KR" altLang="en-US" sz="2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4049B345-12A3-4B8C-AC47-DDC4795E0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rcRect t="66956"/>
            <a:stretch/>
          </p:blipFill>
          <p:spPr>
            <a:xfrm>
              <a:off x="5925425" y="3143309"/>
              <a:ext cx="384467" cy="124661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8DFA658B-F503-44D4-A88B-7AF8A151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9481" y="3087599"/>
              <a:ext cx="142046" cy="142199"/>
            </a:xfrm>
            <a:prstGeom prst="rect">
              <a:avLst/>
            </a:prstGeom>
          </p:spPr>
        </p:pic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FF826993-FC2B-4861-AB33-F4ACC2C858F3}"/>
                </a:ext>
              </a:extLst>
            </p:cNvPr>
            <p:cNvGrpSpPr/>
            <p:nvPr/>
          </p:nvGrpSpPr>
          <p:grpSpPr>
            <a:xfrm>
              <a:off x="397965" y="2726679"/>
              <a:ext cx="6443664" cy="2759075"/>
              <a:chOff x="183192" y="1907553"/>
              <a:chExt cx="6485816" cy="2759075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96CA6183-ACAA-449C-A9E2-763E2D026969}"/>
                  </a:ext>
                </a:extLst>
              </p:cNvPr>
              <p:cNvSpPr/>
              <p:nvPr/>
            </p:nvSpPr>
            <p:spPr bwMode="auto">
              <a:xfrm>
                <a:off x="183192" y="1907553"/>
                <a:ext cx="3187782" cy="2759075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2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7B043059-8940-4435-AB07-15FE15E380B9}"/>
                  </a:ext>
                </a:extLst>
              </p:cNvPr>
              <p:cNvSpPr/>
              <p:nvPr/>
            </p:nvSpPr>
            <p:spPr bwMode="auto">
              <a:xfrm>
                <a:off x="3479630" y="1911121"/>
                <a:ext cx="3189378" cy="2755507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2800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</p:grp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4ECB036-E693-42A9-BAEC-2CAF62CC8151}"/>
                </a:ext>
              </a:extLst>
            </p:cNvPr>
            <p:cNvSpPr/>
            <p:nvPr/>
          </p:nvSpPr>
          <p:spPr>
            <a:xfrm>
              <a:off x="401582" y="2539493"/>
              <a:ext cx="3163447" cy="194364"/>
            </a:xfrm>
            <a:prstGeom prst="rect">
              <a:avLst/>
            </a:prstGeom>
            <a:solidFill>
              <a:srgbClr val="00B336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indent="-180975" algn="ctr" fontAlgn="base">
                <a:spcAft>
                  <a:spcPts val="240"/>
                </a:spcAft>
              </a:pPr>
              <a:r>
                <a:rPr lang="ko-KR" altLang="en-US" sz="11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마스터</a:t>
              </a:r>
              <a:r>
                <a:rPr lang="en-US" altLang="ko-KR" sz="11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 </a:t>
              </a:r>
              <a:r>
                <a:rPr lang="ko-KR" altLang="en-US" sz="11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서버 </a:t>
              </a:r>
              <a:r>
                <a:rPr lang="en-US" altLang="ko-KR" sz="11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AlwaysOn</a:t>
              </a:r>
              <a:r>
                <a:rPr lang="ko-KR" altLang="en-US" sz="11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 및 과금 서버 </a:t>
              </a:r>
              <a:r>
                <a:rPr lang="en-US" altLang="ko-KR" sz="11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MCCS</a:t>
              </a:r>
              <a:r>
                <a:rPr lang="ko-KR" altLang="en-US" sz="11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 구성</a:t>
              </a:r>
              <a:endParaRPr lang="en-US" altLang="ko-KR" sz="11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99C24CB3-41D1-41A7-9CDF-B2BBC8F1F7D5}"/>
                </a:ext>
              </a:extLst>
            </p:cNvPr>
            <p:cNvSpPr/>
            <p:nvPr/>
          </p:nvSpPr>
          <p:spPr>
            <a:xfrm>
              <a:off x="3670326" y="2539493"/>
              <a:ext cx="3171302" cy="194364"/>
            </a:xfrm>
            <a:prstGeom prst="rect">
              <a:avLst/>
            </a:prstGeom>
            <a:solidFill>
              <a:srgbClr val="00B336"/>
            </a:solidFill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indent="-180975" algn="ctr" fontAlgn="base">
                <a:spcAft>
                  <a:spcPts val="240"/>
                </a:spcAft>
              </a:pPr>
              <a:r>
                <a:rPr lang="ko-KR" altLang="en-US" sz="11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미디어 서버 자동 </a:t>
              </a:r>
              <a:r>
                <a:rPr lang="ko-KR" altLang="en-US" sz="1100" b="1" kern="0" spc="-30" dirty="0" err="1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로드밸런싱</a:t>
              </a:r>
              <a:r>
                <a:rPr lang="ko-KR" altLang="en-US" sz="11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 및 </a:t>
              </a:r>
              <a:r>
                <a:rPr lang="ko-KR" altLang="en-US" sz="1100" b="1" kern="0" spc="-30" dirty="0" err="1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페일오버</a:t>
              </a:r>
              <a:endParaRPr lang="en-US" altLang="ko-KR" sz="11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endParaRP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6A1FA929-A1B1-45F7-A42A-63AD2E0C1815}"/>
                </a:ext>
              </a:extLst>
            </p:cNvPr>
            <p:cNvGrpSpPr/>
            <p:nvPr/>
          </p:nvGrpSpPr>
          <p:grpSpPr>
            <a:xfrm>
              <a:off x="399312" y="2296128"/>
              <a:ext cx="3129997" cy="210891"/>
              <a:chOff x="257593" y="1477002"/>
              <a:chExt cx="3099175" cy="210891"/>
            </a:xfrm>
          </p:grpSpPr>
          <p:sp>
            <p:nvSpPr>
              <p:cNvPr id="95" name="Text Box 87">
                <a:extLst>
                  <a:ext uri="{FF2B5EF4-FFF2-40B4-BE49-F238E27FC236}">
                    <a16:creationId xmlns:a16="http://schemas.microsoft.com/office/drawing/2014/main" id="{96441F5C-47C3-4B86-B201-292CB9C06C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101" y="1500824"/>
                <a:ext cx="2810667" cy="162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prstClr val="white"/>
                    </a:solidFill>
                    <a:latin typeface="Rix모던고딕 B" pitchFamily="18" charset="-127"/>
                    <a:ea typeface="Rix모던고딕 B" pitchFamily="18" charset="-127"/>
                  </a:defRPr>
                </a:lvl1pPr>
                <a:lvl2pPr marL="742950" indent="-285750" eaLnBrk="0" hangingPunct="0">
                  <a:spcBef>
                    <a:spcPct val="0"/>
                  </a:spcBef>
                  <a:defRPr sz="1500"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spcBef>
                    <a:spcPct val="0"/>
                  </a:spcBef>
                  <a:defRPr sz="1500"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spcBef>
                    <a:spcPct val="0"/>
                  </a:spcBef>
                  <a:defRPr sz="1500"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spcBef>
                    <a:spcPct val="0"/>
                  </a:spcBef>
                  <a:defRPr sz="1500">
                    <a:latin typeface="굴림" charset="-127"/>
                    <a:ea typeface="굴림" charset="-127"/>
                  </a:defRPr>
                </a:lvl5pPr>
                <a:lvl6pPr marL="2514600" indent="-228600" defTabSz="914342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latin typeface="굴림" charset="-127"/>
                    <a:ea typeface="굴림" charset="-127"/>
                  </a:defRPr>
                </a:lvl6pPr>
                <a:lvl7pPr marL="2971800" indent="-228600" defTabSz="914342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latin typeface="굴림" charset="-127"/>
                    <a:ea typeface="굴림" charset="-127"/>
                  </a:defRPr>
                </a:lvl7pPr>
                <a:lvl8pPr marL="3429000" indent="-228600" defTabSz="914342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latin typeface="굴림" charset="-127"/>
                    <a:ea typeface="굴림" charset="-127"/>
                  </a:defRPr>
                </a:lvl8pPr>
                <a:lvl9pPr marL="3886200" indent="-228600" defTabSz="914342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latin typeface="굴림" charset="-127"/>
                    <a:ea typeface="굴림" charset="-127"/>
                  </a:defRPr>
                </a:lvl9pPr>
              </a:lstStyle>
              <a:p>
                <a:r>
                  <a:rPr lang="ko-KR" altLang="en-US" sz="1400" b="1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마스터 및 과금 서버 무중단 서비스</a:t>
                </a:r>
                <a:endParaRPr lang="en-US" altLang="ko-KR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5026A13E-268B-4421-A147-26C68F4E33B9}"/>
                  </a:ext>
                </a:extLst>
              </p:cNvPr>
              <p:cNvGrpSpPr/>
              <p:nvPr/>
            </p:nvGrpSpPr>
            <p:grpSpPr>
              <a:xfrm>
                <a:off x="257593" y="1477002"/>
                <a:ext cx="210968" cy="210891"/>
                <a:chOff x="594172" y="2176248"/>
                <a:chExt cx="210968" cy="210891"/>
              </a:xfrm>
            </p:grpSpPr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A68E90E8-CA6A-4E6D-870E-2FC4203A7DCC}"/>
                    </a:ext>
                  </a:extLst>
                </p:cNvPr>
                <p:cNvGrpSpPr/>
                <p:nvPr/>
              </p:nvGrpSpPr>
              <p:grpSpPr>
                <a:xfrm>
                  <a:off x="594172" y="2176248"/>
                  <a:ext cx="210968" cy="210891"/>
                  <a:chOff x="2603500" y="2801624"/>
                  <a:chExt cx="662107" cy="661864"/>
                </a:xfrm>
              </p:grpSpPr>
              <p:sp>
                <p:nvSpPr>
                  <p:cNvPr id="99" name="타원 98">
                    <a:extLst>
                      <a:ext uri="{FF2B5EF4-FFF2-40B4-BE49-F238E27FC236}">
                        <a16:creationId xmlns:a16="http://schemas.microsoft.com/office/drawing/2014/main" id="{B3D73D67-DF64-4B40-AB26-88977DDF2832}"/>
                      </a:ext>
                    </a:extLst>
                  </p:cNvPr>
                  <p:cNvSpPr/>
                  <p:nvPr/>
                </p:nvSpPr>
                <p:spPr>
                  <a:xfrm>
                    <a:off x="2603500" y="2801624"/>
                    <a:ext cx="661865" cy="661864"/>
                  </a:xfrm>
                  <a:prstGeom prst="ellipse">
                    <a:avLst/>
                  </a:prstGeom>
                  <a:solidFill>
                    <a:srgbClr val="00B3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>
                      <a:latin typeface="+mn-ea"/>
                    </a:endParaRPr>
                  </a:p>
                </p:txBody>
              </p:sp>
              <p:sp>
                <p:nvSpPr>
                  <p:cNvPr id="100" name="직사각형 99">
                    <a:extLst>
                      <a:ext uri="{FF2B5EF4-FFF2-40B4-BE49-F238E27FC236}">
                        <a16:creationId xmlns:a16="http://schemas.microsoft.com/office/drawing/2014/main" id="{5D3F5DDD-875D-48A7-84B8-963D4A47D847}"/>
                      </a:ext>
                    </a:extLst>
                  </p:cNvPr>
                  <p:cNvSpPr/>
                  <p:nvPr/>
                </p:nvSpPr>
                <p:spPr>
                  <a:xfrm>
                    <a:off x="2951536" y="3147574"/>
                    <a:ext cx="314071" cy="314075"/>
                  </a:xfrm>
                  <a:prstGeom prst="rect">
                    <a:avLst/>
                  </a:prstGeom>
                  <a:solidFill>
                    <a:srgbClr val="00B3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latin typeface="+mn-ea"/>
                    </a:endParaRPr>
                  </a:p>
                </p:txBody>
              </p:sp>
            </p:grpSp>
            <p:sp>
              <p:nvSpPr>
                <p:cNvPr id="98" name="타원 97">
                  <a:extLst>
                    <a:ext uri="{FF2B5EF4-FFF2-40B4-BE49-F238E27FC236}">
                      <a16:creationId xmlns:a16="http://schemas.microsoft.com/office/drawing/2014/main" id="{DE5036E0-76A5-4953-AA07-038ADD0F6AEF}"/>
                    </a:ext>
                  </a:extLst>
                </p:cNvPr>
                <p:cNvSpPr/>
                <p:nvPr/>
              </p:nvSpPr>
              <p:spPr>
                <a:xfrm>
                  <a:off x="635053" y="2216254"/>
                  <a:ext cx="131897" cy="1318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>
                    <a:latin typeface="+mn-ea"/>
                  </a:endParaRPr>
                </a:p>
              </p:txBody>
            </p:sp>
          </p:grp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440E856B-598F-429D-A2A9-7F694E9AF462}"/>
                </a:ext>
              </a:extLst>
            </p:cNvPr>
            <p:cNvGrpSpPr/>
            <p:nvPr/>
          </p:nvGrpSpPr>
          <p:grpSpPr>
            <a:xfrm>
              <a:off x="3670327" y="2296128"/>
              <a:ext cx="3179780" cy="210891"/>
              <a:chOff x="257593" y="1477002"/>
              <a:chExt cx="3099175" cy="210891"/>
            </a:xfrm>
          </p:grpSpPr>
          <p:sp>
            <p:nvSpPr>
              <p:cNvPr id="102" name="Text Box 87">
                <a:extLst>
                  <a:ext uri="{FF2B5EF4-FFF2-40B4-BE49-F238E27FC236}">
                    <a16:creationId xmlns:a16="http://schemas.microsoft.com/office/drawing/2014/main" id="{F8F79B4C-7EF7-4EE8-B1E6-373C3387BDE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6101" y="1500824"/>
                <a:ext cx="2810667" cy="162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defPPr>
                  <a:defRPr lang="ko-KR"/>
                </a:defPPr>
                <a:lvl1pPr fontAlgn="base">
                  <a:spcBef>
                    <a:spcPct val="0"/>
                  </a:spcBef>
                  <a:spcAft>
                    <a:spcPct val="0"/>
                  </a:spcAft>
                  <a:defRPr kumimoji="1" sz="1300">
                    <a:solidFill>
                      <a:prstClr val="white"/>
                    </a:solidFill>
                    <a:latin typeface="Rix모던고딕 B" pitchFamily="18" charset="-127"/>
                    <a:ea typeface="Rix모던고딕 B" pitchFamily="18" charset="-127"/>
                  </a:defRPr>
                </a:lvl1pPr>
                <a:lvl2pPr marL="742950" indent="-285750" eaLnBrk="0" hangingPunct="0">
                  <a:spcBef>
                    <a:spcPct val="0"/>
                  </a:spcBef>
                  <a:defRPr sz="1500"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spcBef>
                    <a:spcPct val="0"/>
                  </a:spcBef>
                  <a:defRPr sz="1500"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spcBef>
                    <a:spcPct val="0"/>
                  </a:spcBef>
                  <a:defRPr sz="1500"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spcBef>
                    <a:spcPct val="0"/>
                  </a:spcBef>
                  <a:defRPr sz="1500">
                    <a:latin typeface="굴림" charset="-127"/>
                    <a:ea typeface="굴림" charset="-127"/>
                  </a:defRPr>
                </a:lvl5pPr>
                <a:lvl6pPr marL="2514600" indent="-228600" defTabSz="914342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latin typeface="굴림" charset="-127"/>
                    <a:ea typeface="굴림" charset="-127"/>
                  </a:defRPr>
                </a:lvl6pPr>
                <a:lvl7pPr marL="2971800" indent="-228600" defTabSz="914342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latin typeface="굴림" charset="-127"/>
                    <a:ea typeface="굴림" charset="-127"/>
                  </a:defRPr>
                </a:lvl7pPr>
                <a:lvl8pPr marL="3429000" indent="-228600" defTabSz="914342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latin typeface="굴림" charset="-127"/>
                    <a:ea typeface="굴림" charset="-127"/>
                  </a:defRPr>
                </a:lvl8pPr>
                <a:lvl9pPr marL="3886200" indent="-228600" defTabSz="914342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>
                    <a:latin typeface="굴림" charset="-127"/>
                    <a:ea typeface="굴림" charset="-127"/>
                  </a:defRPr>
                </a:lvl9pPr>
              </a:lstStyle>
              <a:p>
                <a:r>
                  <a:rPr lang="en-US" altLang="ko-KR" sz="1400" b="1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</a:rPr>
                  <a:t>Scale-out Repository</a:t>
                </a:r>
                <a:endParaRPr lang="ko-KR" altLang="en-US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450E1B26-EB7A-47BA-A99B-17CBA96F59B8}"/>
                  </a:ext>
                </a:extLst>
              </p:cNvPr>
              <p:cNvGrpSpPr/>
              <p:nvPr/>
            </p:nvGrpSpPr>
            <p:grpSpPr>
              <a:xfrm>
                <a:off x="257593" y="1477002"/>
                <a:ext cx="210968" cy="210891"/>
                <a:chOff x="594172" y="2176248"/>
                <a:chExt cx="210968" cy="210891"/>
              </a:xfrm>
            </p:grpSpPr>
            <p:grpSp>
              <p:nvGrpSpPr>
                <p:cNvPr id="104" name="그룹 103">
                  <a:extLst>
                    <a:ext uri="{FF2B5EF4-FFF2-40B4-BE49-F238E27FC236}">
                      <a16:creationId xmlns:a16="http://schemas.microsoft.com/office/drawing/2014/main" id="{66A5CBA4-C6A2-4063-AADE-A604C310679A}"/>
                    </a:ext>
                  </a:extLst>
                </p:cNvPr>
                <p:cNvGrpSpPr/>
                <p:nvPr/>
              </p:nvGrpSpPr>
              <p:grpSpPr>
                <a:xfrm>
                  <a:off x="594172" y="2176248"/>
                  <a:ext cx="210968" cy="210891"/>
                  <a:chOff x="2603500" y="2801624"/>
                  <a:chExt cx="662107" cy="661864"/>
                </a:xfrm>
              </p:grpSpPr>
              <p:sp>
                <p:nvSpPr>
                  <p:cNvPr id="106" name="타원 105">
                    <a:extLst>
                      <a:ext uri="{FF2B5EF4-FFF2-40B4-BE49-F238E27FC236}">
                        <a16:creationId xmlns:a16="http://schemas.microsoft.com/office/drawing/2014/main" id="{D6E801DE-AA03-44F6-B247-03D3AA3D9E22}"/>
                      </a:ext>
                    </a:extLst>
                  </p:cNvPr>
                  <p:cNvSpPr/>
                  <p:nvPr/>
                </p:nvSpPr>
                <p:spPr>
                  <a:xfrm>
                    <a:off x="2603500" y="2801624"/>
                    <a:ext cx="661865" cy="661864"/>
                  </a:xfrm>
                  <a:prstGeom prst="ellipse">
                    <a:avLst/>
                  </a:prstGeom>
                  <a:solidFill>
                    <a:srgbClr val="00B3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>
                      <a:latin typeface="+mn-ea"/>
                    </a:endParaRPr>
                  </a:p>
                </p:txBody>
              </p:sp>
              <p:sp>
                <p:nvSpPr>
                  <p:cNvPr id="107" name="직사각형 106">
                    <a:extLst>
                      <a:ext uri="{FF2B5EF4-FFF2-40B4-BE49-F238E27FC236}">
                        <a16:creationId xmlns:a16="http://schemas.microsoft.com/office/drawing/2014/main" id="{E2AB2337-7ED6-40A0-93CC-A17AB7ADE163}"/>
                      </a:ext>
                    </a:extLst>
                  </p:cNvPr>
                  <p:cNvSpPr/>
                  <p:nvPr/>
                </p:nvSpPr>
                <p:spPr>
                  <a:xfrm>
                    <a:off x="2951536" y="3147574"/>
                    <a:ext cx="314071" cy="314075"/>
                  </a:xfrm>
                  <a:prstGeom prst="rect">
                    <a:avLst/>
                  </a:prstGeom>
                  <a:solidFill>
                    <a:srgbClr val="00B33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800" dirty="0">
                      <a:latin typeface="+mn-ea"/>
                    </a:endParaRPr>
                  </a:p>
                </p:txBody>
              </p:sp>
            </p:grpSp>
            <p:sp>
              <p:nvSpPr>
                <p:cNvPr id="105" name="타원 104">
                  <a:extLst>
                    <a:ext uri="{FF2B5EF4-FFF2-40B4-BE49-F238E27FC236}">
                      <a16:creationId xmlns:a16="http://schemas.microsoft.com/office/drawing/2014/main" id="{23CB2D80-A9C7-419A-85FF-22CB51AF20A5}"/>
                    </a:ext>
                  </a:extLst>
                </p:cNvPr>
                <p:cNvSpPr/>
                <p:nvPr/>
              </p:nvSpPr>
              <p:spPr>
                <a:xfrm>
                  <a:off x="635053" y="2216254"/>
                  <a:ext cx="131897" cy="13189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>
                    <a:latin typeface="+mn-ea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74277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1.2.1 </a:t>
            </a:r>
            <a:r>
              <a:rPr lang="ko-KR" altLang="en-US" dirty="0"/>
              <a:t>제안 특징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92098"/>
          </a:xfrm>
        </p:spPr>
        <p:txBody>
          <a:bodyPr/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빔 소프트웨어는 이미지 기반의 단일 작업으로 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OS, FS, DB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대한 데이터 보호를 통해 백업 작업의 간소화를 제공하며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Instant Recovery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를 통한 데이터 검증 등 다양한 활용성을 제공합니다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NAS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백업은 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Checksum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방식의 고속 스캔 수행으로 백업 시간을 단축합니다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560E5-871D-4D80-8893-335292156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>
                <a:latin typeface="+mn-ea"/>
              </a:rPr>
              <a:t>제안 특징 및 기대 효과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46B99498-2EA2-4C9E-8D8D-F7237706A1B3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414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4" name="모서리가 둥근 직사각형 96">
            <a:extLst>
              <a:ext uri="{FF2B5EF4-FFF2-40B4-BE49-F238E27FC236}">
                <a16:creationId xmlns:a16="http://schemas.microsoft.com/office/drawing/2014/main" id="{14C0A800-A057-4095-9108-F7DB4E46DECD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제안 특장점</a:t>
            </a:r>
          </a:p>
        </p:txBody>
      </p:sp>
      <p:sp>
        <p:nvSpPr>
          <p:cNvPr id="27" name="양쪽 모서리가 둥근 사각형 134">
            <a:extLst>
              <a:ext uri="{FF2B5EF4-FFF2-40B4-BE49-F238E27FC236}">
                <a16:creationId xmlns:a16="http://schemas.microsoft.com/office/drawing/2014/main" id="{7D3AF69D-D099-48E9-8D45-D4256C3451AD}"/>
              </a:ext>
            </a:extLst>
          </p:cNvPr>
          <p:cNvSpPr/>
          <p:nvPr/>
        </p:nvSpPr>
        <p:spPr bwMode="auto">
          <a:xfrm>
            <a:off x="397775" y="5007431"/>
            <a:ext cx="4476382" cy="1505382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0" rIns="90000" bIns="0" anchor="ctr" anchorCtr="0"/>
          <a:lstStyle/>
          <a:p>
            <a:pPr marL="95250" lvl="1" indent="-95250">
              <a:spcBef>
                <a:spcPts val="0"/>
              </a:spcBef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50" kern="0" dirty="0">
                <a:latin typeface="맑은 고딕" panose="020B0503020000020004" pitchFamily="50" charset="-127"/>
              </a:rPr>
              <a:t>빔소프트웨어의 이미지 기반 단일 작업을 통한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OS, FS, DB 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백업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.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50" kern="0" dirty="0">
                <a:latin typeface="맑은 고딕" panose="020B0503020000020004" pitchFamily="50" charset="-127"/>
              </a:rPr>
              <a:t>백업 및 복제된 데이터를 별도의 카탈로그 작업 없이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Instant Recovery 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수행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.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1050" kern="0" dirty="0">
                <a:latin typeface="맑은 고딕" panose="020B0503020000020004" pitchFamily="50" charset="-127"/>
              </a:rPr>
              <a:t>Windows, Linux 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백업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/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 복제 데이터로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VMware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의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VM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으로 즉시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Power-On. (Hyper-V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는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Windows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만 지원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)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1050" kern="0" dirty="0">
                <a:latin typeface="맑은 고딕" panose="020B0503020000020004" pitchFamily="50" charset="-127"/>
              </a:rPr>
              <a:t>DB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 테이블 복구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, 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정기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/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 비정기적 데이터 검증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, OS 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패치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 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등 다양한 용도 활용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.</a:t>
            </a:r>
            <a:endParaRPr lang="ko-KR" altLang="en-US" sz="1050" kern="0" dirty="0">
              <a:latin typeface="맑은 고딕" panose="020B0503020000020004" pitchFamily="50" charset="-127"/>
            </a:endParaRPr>
          </a:p>
        </p:txBody>
      </p:sp>
      <p:sp>
        <p:nvSpPr>
          <p:cNvPr id="28" name="양쪽 모서리가 둥근 사각형 134">
            <a:extLst>
              <a:ext uri="{FF2B5EF4-FFF2-40B4-BE49-F238E27FC236}">
                <a16:creationId xmlns:a16="http://schemas.microsoft.com/office/drawing/2014/main" id="{C9E1B67A-C165-49DC-9704-71CA1199B7E5}"/>
              </a:ext>
            </a:extLst>
          </p:cNvPr>
          <p:cNvSpPr/>
          <p:nvPr/>
        </p:nvSpPr>
        <p:spPr bwMode="auto">
          <a:xfrm>
            <a:off x="5026726" y="5011970"/>
            <a:ext cx="4478355" cy="1503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0" rIns="90000" bIns="0" anchor="ctr" anchorCtr="0"/>
          <a:lstStyle/>
          <a:p>
            <a:pPr marL="95250" lvl="1" indent="-95250">
              <a:spcBef>
                <a:spcPts val="0"/>
              </a:spcBef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1050" kern="0" dirty="0">
                <a:latin typeface="맑은 고딕" panose="020B0503020000020004" pitchFamily="50" charset="-127"/>
              </a:rPr>
              <a:t>SAN 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환경에 필수적이고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NAS Controller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에 부하가 많은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NDMP </a:t>
            </a:r>
            <a:r>
              <a:rPr lang="ko-KR" altLang="en-US" sz="1050" kern="0" dirty="0" err="1">
                <a:latin typeface="맑은 고딕" panose="020B0503020000020004" pitchFamily="50" charset="-127"/>
              </a:rPr>
              <a:t>미사용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.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(</a:t>
            </a:r>
            <a:r>
              <a:rPr lang="ko-KR" altLang="en-US" sz="1050" kern="0" dirty="0" err="1">
                <a:latin typeface="맑은 고딕" panose="020B0503020000020004" pitchFamily="50" charset="-127"/>
              </a:rPr>
              <a:t>증분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 백업에 제한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)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1050" kern="0" dirty="0">
                <a:latin typeface="맑은 고딕" panose="020B0503020000020004" pitchFamily="50" charset="-127"/>
              </a:rPr>
              <a:t>SMB/CIFS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에서의 스캔 타임을 최소화하기 위한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Checksum 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비교 사용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.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50" kern="0" dirty="0">
                <a:latin typeface="맑은 고딕" panose="020B0503020000020004" pitchFamily="50" charset="-127"/>
              </a:rPr>
              <a:t>폴더들의 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Checksum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만을 비교하여 고속의 스캔 수행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.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050" kern="0" dirty="0">
                <a:latin typeface="맑은 고딕" panose="020B0503020000020004" pitchFamily="50" charset="-127"/>
              </a:rPr>
              <a:t>초기 풀 백업 후 영구 </a:t>
            </a:r>
            <a:r>
              <a:rPr lang="ko-KR" altLang="en-US" sz="1050" kern="0" dirty="0" err="1">
                <a:latin typeface="맑은 고딕" panose="020B0503020000020004" pitchFamily="50" charset="-127"/>
              </a:rPr>
              <a:t>증분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 백업 수행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.</a:t>
            </a:r>
          </a:p>
          <a:p>
            <a:pPr marL="95250" lvl="1" indent="-95250">
              <a:spcBef>
                <a:spcPts val="0"/>
              </a:spcBef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1050" kern="0" dirty="0">
                <a:latin typeface="맑은 고딕" panose="020B0503020000020004" pitchFamily="50" charset="-127"/>
              </a:rPr>
              <a:t>SMB(v1, 2, 3), NFS(v3, 4.1), Windows 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파일서버</a:t>
            </a:r>
            <a:r>
              <a:rPr lang="en-US" altLang="ko-KR" sz="1050" kern="0" dirty="0">
                <a:latin typeface="맑은 고딕" panose="020B0503020000020004" pitchFamily="50" charset="-127"/>
              </a:rPr>
              <a:t>, Linux </a:t>
            </a:r>
            <a:r>
              <a:rPr lang="ko-KR" altLang="en-US" sz="1050" kern="0" dirty="0">
                <a:latin typeface="맑은 고딕" panose="020B0503020000020004" pitchFamily="50" charset="-127"/>
              </a:rPr>
              <a:t>파일 서버</a:t>
            </a:r>
            <a:endParaRPr lang="en-US" altLang="ko-KR" sz="1050" kern="0" dirty="0">
              <a:latin typeface="맑은 고딕" panose="020B0503020000020004" pitchFamily="50" charset="-127"/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FF826993-FC2B-4861-AB33-F4ACC2C858F3}"/>
              </a:ext>
            </a:extLst>
          </p:cNvPr>
          <p:cNvGrpSpPr/>
          <p:nvPr/>
        </p:nvGrpSpPr>
        <p:grpSpPr>
          <a:xfrm>
            <a:off x="398044" y="2866910"/>
            <a:ext cx="9107037" cy="3657714"/>
            <a:chOff x="183192" y="1907553"/>
            <a:chExt cx="6485816" cy="2759075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6CA6183-ACAA-449C-A9E2-763E2D026969}"/>
                </a:ext>
              </a:extLst>
            </p:cNvPr>
            <p:cNvSpPr/>
            <p:nvPr/>
          </p:nvSpPr>
          <p:spPr bwMode="auto">
            <a:xfrm>
              <a:off x="183192" y="1907553"/>
              <a:ext cx="3187782" cy="2759075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2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B043059-8940-4435-AB07-15FE15E380B9}"/>
                </a:ext>
              </a:extLst>
            </p:cNvPr>
            <p:cNvSpPr/>
            <p:nvPr/>
          </p:nvSpPr>
          <p:spPr bwMode="auto">
            <a:xfrm>
              <a:off x="3479630" y="1911121"/>
              <a:ext cx="3189378" cy="275550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28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4ECB036-E693-42A9-BAEC-2CAF62CC8151}"/>
              </a:ext>
            </a:extLst>
          </p:cNvPr>
          <p:cNvSpPr/>
          <p:nvPr/>
        </p:nvSpPr>
        <p:spPr>
          <a:xfrm>
            <a:off x="403156" y="2618757"/>
            <a:ext cx="4471001" cy="257669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indent="-180975" algn="ctr" fontAlgn="base">
              <a:spcAft>
                <a:spcPts val="240"/>
              </a:spcAft>
            </a:pPr>
            <a:r>
              <a:rPr lang="en-US" altLang="ko-KR" sz="11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sym typeface="Monotype Sorts" pitchFamily="2" charset="2"/>
              </a:rPr>
              <a:t>Instant Recovery</a:t>
            </a:r>
            <a:r>
              <a:rPr lang="ko-KR" altLang="en-US" sz="11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sym typeface="Monotype Sorts" pitchFamily="2" charset="2"/>
              </a:rPr>
              <a:t> 통한 </a:t>
            </a:r>
            <a:r>
              <a:rPr lang="en-US" altLang="ko-KR" sz="11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sym typeface="Monotype Sorts" pitchFamily="2" charset="2"/>
              </a:rPr>
              <a:t>RTO 15</a:t>
            </a:r>
            <a:r>
              <a:rPr lang="ko-KR" altLang="en-US" sz="11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sym typeface="Monotype Sorts" pitchFamily="2" charset="2"/>
              </a:rPr>
              <a:t>분 보장</a:t>
            </a:r>
            <a:r>
              <a:rPr lang="en-US" altLang="ko-KR" sz="11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sym typeface="Monotype Sorts" pitchFamily="2" charset="2"/>
              </a:rPr>
              <a:t>,</a:t>
            </a:r>
            <a:r>
              <a:rPr lang="ko-KR" altLang="en-US" sz="11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sym typeface="Monotype Sorts" pitchFamily="2" charset="2"/>
              </a:rPr>
              <a:t> 데이터 검증 등 다양한 활용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C24CB3-41D1-41A7-9CDF-B2BBC8F1F7D5}"/>
              </a:ext>
            </a:extLst>
          </p:cNvPr>
          <p:cNvSpPr/>
          <p:nvPr/>
        </p:nvSpPr>
        <p:spPr>
          <a:xfrm>
            <a:off x="5022976" y="2618757"/>
            <a:ext cx="4482103" cy="257669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indent="-180975" algn="ctr" fontAlgn="base">
              <a:spcAft>
                <a:spcPts val="240"/>
              </a:spcAft>
            </a:pPr>
            <a:r>
              <a:rPr lang="en-US" altLang="ko-KR" sz="11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sym typeface="Monotype Sorts" pitchFamily="2" charset="2"/>
              </a:rPr>
              <a:t>NDMP </a:t>
            </a:r>
            <a:r>
              <a:rPr lang="ko-KR" altLang="en-US" sz="1100" b="1" kern="0" spc="-30" dirty="0" err="1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sym typeface="Monotype Sorts" pitchFamily="2" charset="2"/>
              </a:rPr>
              <a:t>미사용</a:t>
            </a:r>
            <a:r>
              <a:rPr lang="ko-KR" altLang="en-US" sz="11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맑은 고딕" panose="020B0503020000020004" pitchFamily="50" charset="-127"/>
                <a:sym typeface="Monotype Sorts" pitchFamily="2" charset="2"/>
              </a:rPr>
              <a:t> 및 스캔 시간 최소화</a:t>
            </a:r>
            <a:endParaRPr lang="en-US" altLang="ko-KR" sz="1100" b="1" kern="0" spc="-30" dirty="0">
              <a:ln>
                <a:solidFill>
                  <a:srgbClr val="DE2F51">
                    <a:alpha val="0"/>
                  </a:srgbClr>
                </a:solidFill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맑은 고딕" panose="020B0503020000020004" pitchFamily="50" charset="-127"/>
              <a:sym typeface="Monotype Sorts" pitchFamily="2" charset="2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A1FA929-A1B1-45F7-A42A-63AD2E0C1815}"/>
              </a:ext>
            </a:extLst>
          </p:cNvPr>
          <p:cNvGrpSpPr/>
          <p:nvPr/>
        </p:nvGrpSpPr>
        <p:grpSpPr>
          <a:xfrm>
            <a:off x="399947" y="2296127"/>
            <a:ext cx="4423725" cy="279579"/>
            <a:chOff x="257593" y="1477002"/>
            <a:chExt cx="3099175" cy="210891"/>
          </a:xfrm>
        </p:grpSpPr>
        <p:sp>
          <p:nvSpPr>
            <p:cNvPr id="95" name="Text Box 87">
              <a:extLst>
                <a:ext uri="{FF2B5EF4-FFF2-40B4-BE49-F238E27FC236}">
                  <a16:creationId xmlns:a16="http://schemas.microsoft.com/office/drawing/2014/main" id="{96441F5C-47C3-4B86-B201-292CB9C06C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101" y="1500823"/>
              <a:ext cx="2810667" cy="162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prstClr val="white"/>
                  </a:solidFill>
                  <a:latin typeface="Rix모던고딕 B" pitchFamily="18" charset="-127"/>
                  <a:ea typeface="Rix모던고딕 B" pitchFamily="18" charset="-127"/>
                </a:defRPr>
              </a:lvl1pPr>
              <a:lvl2pPr marL="742950" indent="-28575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5pPr>
              <a:lvl6pPr marL="25146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6pPr>
              <a:lvl7pPr marL="29718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7pPr>
              <a:lvl8pPr marL="34290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8pPr>
              <a:lvl9pPr marL="38862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9pPr>
            </a:lstStyle>
            <a:p>
              <a:r>
                <a:rPr lang="en-US" altLang="ko-KR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Instant Recovery</a:t>
              </a:r>
            </a:p>
          </p:txBody>
        </p: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5026A13E-268B-4421-A147-26C68F4E33B9}"/>
                </a:ext>
              </a:extLst>
            </p:cNvPr>
            <p:cNvGrpSpPr/>
            <p:nvPr/>
          </p:nvGrpSpPr>
          <p:grpSpPr>
            <a:xfrm>
              <a:off x="257593" y="1477002"/>
              <a:ext cx="210968" cy="210891"/>
              <a:chOff x="594172" y="2176248"/>
              <a:chExt cx="210968" cy="210891"/>
            </a:xfrm>
          </p:grpSpPr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A68E90E8-CA6A-4E6D-870E-2FC4203A7DCC}"/>
                  </a:ext>
                </a:extLst>
              </p:cNvPr>
              <p:cNvGrpSpPr/>
              <p:nvPr/>
            </p:nvGrpSpPr>
            <p:grpSpPr>
              <a:xfrm>
                <a:off x="594172" y="2176248"/>
                <a:ext cx="210968" cy="210891"/>
                <a:chOff x="2603500" y="2801624"/>
                <a:chExt cx="662107" cy="661864"/>
              </a:xfrm>
            </p:grpSpPr>
            <p:sp>
              <p:nvSpPr>
                <p:cNvPr id="99" name="타원 98">
                  <a:extLst>
                    <a:ext uri="{FF2B5EF4-FFF2-40B4-BE49-F238E27FC236}">
                      <a16:creationId xmlns:a16="http://schemas.microsoft.com/office/drawing/2014/main" id="{B3D73D67-DF64-4B40-AB26-88977DDF2832}"/>
                    </a:ext>
                  </a:extLst>
                </p:cNvPr>
                <p:cNvSpPr/>
                <p:nvPr/>
              </p:nvSpPr>
              <p:spPr>
                <a:xfrm>
                  <a:off x="2603500" y="2801624"/>
                  <a:ext cx="661865" cy="661864"/>
                </a:xfrm>
                <a:prstGeom prst="ellipse">
                  <a:avLst/>
                </a:prstGeom>
                <a:solidFill>
                  <a:srgbClr val="00B3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5D3F5DDD-875D-48A7-84B8-963D4A47D847}"/>
                    </a:ext>
                  </a:extLst>
                </p:cNvPr>
                <p:cNvSpPr/>
                <p:nvPr/>
              </p:nvSpPr>
              <p:spPr>
                <a:xfrm>
                  <a:off x="2951536" y="3147574"/>
                  <a:ext cx="314071" cy="314075"/>
                </a:xfrm>
                <a:prstGeom prst="rect">
                  <a:avLst/>
                </a:prstGeom>
                <a:solidFill>
                  <a:srgbClr val="00B3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 dirty="0"/>
                </a:p>
              </p:txBody>
            </p:sp>
          </p:grp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DE5036E0-76A5-4953-AA07-038ADD0F6AEF}"/>
                  </a:ext>
                </a:extLst>
              </p:cNvPr>
              <p:cNvSpPr/>
              <p:nvPr/>
            </p:nvSpPr>
            <p:spPr>
              <a:xfrm>
                <a:off x="635053" y="2216254"/>
                <a:ext cx="131897" cy="1318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440E856B-598F-429D-A2A9-7F694E9AF462}"/>
              </a:ext>
            </a:extLst>
          </p:cNvPr>
          <p:cNvGrpSpPr/>
          <p:nvPr/>
        </p:nvGrpSpPr>
        <p:grpSpPr>
          <a:xfrm>
            <a:off x="5022978" y="2296127"/>
            <a:ext cx="4494085" cy="279579"/>
            <a:chOff x="257593" y="1477002"/>
            <a:chExt cx="3099175" cy="210891"/>
          </a:xfrm>
        </p:grpSpPr>
        <p:sp>
          <p:nvSpPr>
            <p:cNvPr id="102" name="Text Box 87">
              <a:extLst>
                <a:ext uri="{FF2B5EF4-FFF2-40B4-BE49-F238E27FC236}">
                  <a16:creationId xmlns:a16="http://schemas.microsoft.com/office/drawing/2014/main" id="{F8F79B4C-7EF7-4EE8-B1E6-373C3387BD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101" y="1500823"/>
              <a:ext cx="2810667" cy="162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ko-KR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prstClr val="white"/>
                  </a:solidFill>
                  <a:latin typeface="Rix모던고딕 B" pitchFamily="18" charset="-127"/>
                  <a:ea typeface="Rix모던고딕 B" pitchFamily="18" charset="-127"/>
                </a:defRPr>
              </a:lvl1pPr>
              <a:lvl2pPr marL="742950" indent="-28575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5pPr>
              <a:lvl6pPr marL="25146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6pPr>
              <a:lvl7pPr marL="29718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7pPr>
              <a:lvl8pPr marL="34290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8pPr>
              <a:lvl9pPr marL="38862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9pPr>
            </a:lstStyle>
            <a:p>
              <a:r>
                <a:rPr lang="ko-KR" altLang="en-US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고속의 </a:t>
              </a:r>
              <a:r>
                <a:rPr lang="en-US" altLang="ko-KR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NAS </a:t>
              </a:r>
              <a:r>
                <a:rPr lang="ko-KR" altLang="en-US" sz="1400" b="1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</a:t>
              </a:r>
            </a:p>
          </p:txBody>
        </p: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50E1B26-EB7A-47BA-A99B-17CBA96F59B8}"/>
                </a:ext>
              </a:extLst>
            </p:cNvPr>
            <p:cNvGrpSpPr/>
            <p:nvPr/>
          </p:nvGrpSpPr>
          <p:grpSpPr>
            <a:xfrm>
              <a:off x="257593" y="1477002"/>
              <a:ext cx="210968" cy="210891"/>
              <a:chOff x="594172" y="2176248"/>
              <a:chExt cx="210968" cy="210891"/>
            </a:xfrm>
          </p:grpSpPr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66A5CBA4-C6A2-4063-AADE-A604C310679A}"/>
                  </a:ext>
                </a:extLst>
              </p:cNvPr>
              <p:cNvGrpSpPr/>
              <p:nvPr/>
            </p:nvGrpSpPr>
            <p:grpSpPr>
              <a:xfrm>
                <a:off x="594172" y="2176248"/>
                <a:ext cx="210968" cy="210891"/>
                <a:chOff x="2603500" y="2801624"/>
                <a:chExt cx="662107" cy="661864"/>
              </a:xfrm>
            </p:grpSpPr>
            <p:sp>
              <p:nvSpPr>
                <p:cNvPr id="106" name="타원 105">
                  <a:extLst>
                    <a:ext uri="{FF2B5EF4-FFF2-40B4-BE49-F238E27FC236}">
                      <a16:creationId xmlns:a16="http://schemas.microsoft.com/office/drawing/2014/main" id="{D6E801DE-AA03-44F6-B247-03D3AA3D9E22}"/>
                    </a:ext>
                  </a:extLst>
                </p:cNvPr>
                <p:cNvSpPr/>
                <p:nvPr/>
              </p:nvSpPr>
              <p:spPr>
                <a:xfrm>
                  <a:off x="2603500" y="2801624"/>
                  <a:ext cx="661865" cy="661864"/>
                </a:xfrm>
                <a:prstGeom prst="ellipse">
                  <a:avLst/>
                </a:prstGeom>
                <a:solidFill>
                  <a:srgbClr val="00B3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/>
                </a:p>
              </p:txBody>
            </p:sp>
            <p:sp>
              <p:nvSpPr>
                <p:cNvPr id="107" name="직사각형 106">
                  <a:extLst>
                    <a:ext uri="{FF2B5EF4-FFF2-40B4-BE49-F238E27FC236}">
                      <a16:creationId xmlns:a16="http://schemas.microsoft.com/office/drawing/2014/main" id="{E2AB2337-7ED6-40A0-93CC-A17AB7ADE163}"/>
                    </a:ext>
                  </a:extLst>
                </p:cNvPr>
                <p:cNvSpPr/>
                <p:nvPr/>
              </p:nvSpPr>
              <p:spPr>
                <a:xfrm>
                  <a:off x="2951536" y="3147574"/>
                  <a:ext cx="314071" cy="314075"/>
                </a:xfrm>
                <a:prstGeom prst="rect">
                  <a:avLst/>
                </a:prstGeom>
                <a:solidFill>
                  <a:srgbClr val="00B33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800" dirty="0"/>
                </a:p>
              </p:txBody>
            </p:sp>
          </p:grp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23CB2D80-A9C7-419A-85FF-22CB51AF20A5}"/>
                  </a:ext>
                </a:extLst>
              </p:cNvPr>
              <p:cNvSpPr/>
              <p:nvPr/>
            </p:nvSpPr>
            <p:spPr>
              <a:xfrm>
                <a:off x="635053" y="2216254"/>
                <a:ext cx="131897" cy="1318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/>
              </a:p>
            </p:txBody>
          </p:sp>
        </p:grpSp>
      </p:grpSp>
      <p:pic>
        <p:nvPicPr>
          <p:cNvPr id="108" name="그림 107">
            <a:extLst>
              <a:ext uri="{FF2B5EF4-FFF2-40B4-BE49-F238E27FC236}">
                <a16:creationId xmlns:a16="http://schemas.microsoft.com/office/drawing/2014/main" id="{85EE6030-C2B0-47A1-8EA8-CC3E99D9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62" y="3070233"/>
            <a:ext cx="3153851" cy="1725249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A4454AE2-F080-491E-8DF6-706A9B04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370" y="3189008"/>
            <a:ext cx="4342466" cy="15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8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1.2.2 </a:t>
            </a:r>
            <a:r>
              <a:rPr lang="ko-KR" altLang="en-US" dirty="0"/>
              <a:t>기대 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92098"/>
          </a:xfrm>
        </p:spPr>
        <p:txBody>
          <a:bodyPr/>
          <a:lstStyle/>
          <a:p>
            <a:pPr indent="-125413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제안사는 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OOO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IT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운영 인프라의 가상화 시스템의 백업 및 복구 체계 구축을 위하여 본 사업에 적합한 기술적인 보호체계를 제안하며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영역별 시스템 전문화 구성을 통해 안정적인 서비스 및 운영을 보장합니다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이를 통하여 최적의 구성과 안정적인 리소스를 제공 합니다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560E5-871D-4D80-8893-335292156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1.2 </a:t>
            </a:r>
            <a:r>
              <a:rPr lang="ko-KR" altLang="en-US" dirty="0">
                <a:latin typeface="+mn-ea"/>
              </a:rPr>
              <a:t>제안 특징 및 기대 효과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46B99498-2EA2-4C9E-8D8D-F7237706A1B3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414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39F51F-3E83-4633-8B72-5CED9B7F3625}"/>
              </a:ext>
            </a:extLst>
          </p:cNvPr>
          <p:cNvGrpSpPr/>
          <p:nvPr/>
        </p:nvGrpSpPr>
        <p:grpSpPr>
          <a:xfrm>
            <a:off x="409010" y="2186191"/>
            <a:ext cx="9138401" cy="4311221"/>
            <a:chOff x="798647" y="2305592"/>
            <a:chExt cx="8307978" cy="367143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1BE49F-2669-4A2C-9699-BC731F550AA1}"/>
                </a:ext>
              </a:extLst>
            </p:cNvPr>
            <p:cNvSpPr/>
            <p:nvPr/>
          </p:nvSpPr>
          <p:spPr>
            <a:xfrm>
              <a:off x="798647" y="2851207"/>
              <a:ext cx="4032448" cy="81751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RPTO &lt;=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수분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장애 시 가장 최적화된 복구 시나리오 제공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(57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가지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)</a:t>
              </a:r>
            </a:p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다양한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DR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시나리오 손쉽게 구현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0E7CE72-6655-4B73-8700-8E88722E0CDE}"/>
                </a:ext>
              </a:extLst>
            </p:cNvPr>
            <p:cNvSpPr/>
            <p:nvPr/>
          </p:nvSpPr>
          <p:spPr>
            <a:xfrm>
              <a:off x="1014671" y="2677916"/>
              <a:ext cx="2520280" cy="297784"/>
            </a:xfrm>
            <a:prstGeom prst="roundRect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latin typeface="+mn-ea"/>
                </a:rPr>
                <a:t>1. </a:t>
              </a:r>
              <a:r>
                <a:rPr lang="ko-KR" altLang="en-US" sz="1400" b="1" dirty="0">
                  <a:latin typeface="+mn-ea"/>
                </a:rPr>
                <a:t>완벽한 데이터 보호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A1C8B86-4EDE-44B4-8950-A019138D272E}"/>
                </a:ext>
              </a:extLst>
            </p:cNvPr>
            <p:cNvSpPr/>
            <p:nvPr/>
          </p:nvSpPr>
          <p:spPr>
            <a:xfrm>
              <a:off x="798647" y="4007922"/>
              <a:ext cx="4032448" cy="81751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Agentless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방식으로 간편한 관리</a:t>
              </a:r>
            </a:p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1-click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설정으로 장애 발생 시 빠른 백업 및 복제 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531D510-D713-439B-8C9E-D48C4DF5DF8E}"/>
                </a:ext>
              </a:extLst>
            </p:cNvPr>
            <p:cNvSpPr/>
            <p:nvPr/>
          </p:nvSpPr>
          <p:spPr>
            <a:xfrm>
              <a:off x="1014671" y="3834633"/>
              <a:ext cx="2520280" cy="297784"/>
            </a:xfrm>
            <a:prstGeom prst="roundRect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latin typeface="+mn-ea"/>
                </a:rPr>
                <a:t>2. </a:t>
              </a:r>
              <a:r>
                <a:rPr lang="ko-KR" altLang="en-US" sz="1400" b="1" dirty="0">
                  <a:latin typeface="+mn-ea"/>
                </a:rPr>
                <a:t>운영의</a:t>
              </a:r>
              <a:r>
                <a:rPr lang="en-US" altLang="ko-KR" sz="1400" b="1" dirty="0">
                  <a:latin typeface="+mn-ea"/>
                </a:rPr>
                <a:t> </a:t>
              </a:r>
              <a:r>
                <a:rPr lang="ko-KR" altLang="en-US" sz="1400" b="1" dirty="0">
                  <a:latin typeface="+mn-ea"/>
                </a:rPr>
                <a:t>편의성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1A0866E-8449-49EA-96A2-1C1856122B61}"/>
                </a:ext>
              </a:extLst>
            </p:cNvPr>
            <p:cNvSpPr/>
            <p:nvPr/>
          </p:nvSpPr>
          <p:spPr>
            <a:xfrm>
              <a:off x="798647" y="5159510"/>
              <a:ext cx="4045613" cy="81751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업계 최초의 신기술 다수 보유</a:t>
              </a:r>
            </a:p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백업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복제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클라우드 마이그레이션을 통합 관리 </a:t>
              </a:r>
            </a:p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Cloud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및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DR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에 대한 확장 성 및 데이터 이동성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86CC32D0-EBBD-4ADA-ACB8-5AC8D7F8F47C}"/>
                </a:ext>
              </a:extLst>
            </p:cNvPr>
            <p:cNvSpPr/>
            <p:nvPr/>
          </p:nvSpPr>
          <p:spPr>
            <a:xfrm>
              <a:off x="1027836" y="4986222"/>
              <a:ext cx="2520280" cy="297784"/>
            </a:xfrm>
            <a:prstGeom prst="roundRect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latin typeface="+mn-ea"/>
                </a:rPr>
                <a:t>3. </a:t>
              </a:r>
              <a:r>
                <a:rPr lang="ko-KR" altLang="en-US" sz="1400" b="1" dirty="0">
                  <a:latin typeface="+mn-ea"/>
                </a:rPr>
                <a:t>진보된 기술력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26F325E-854F-4740-8539-FBEC7FED0C7E}"/>
                </a:ext>
              </a:extLst>
            </p:cNvPr>
            <p:cNvSpPr/>
            <p:nvPr/>
          </p:nvSpPr>
          <p:spPr>
            <a:xfrm>
              <a:off x="5061012" y="2841155"/>
              <a:ext cx="4032448" cy="1312422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물리적인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CPU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소켓 라이선스 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X86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시스템 백업데이터속성 무관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(1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인스턴스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Core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개수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/ VM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개수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용량에 무관</a:t>
              </a:r>
            </a:p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고가의 백업 스토리지 불필요 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/ 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기능 구현을 위한 특화된 하드웨어 불필요 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8555073-6141-4898-9A77-6C5FCB1E7910}"/>
                </a:ext>
              </a:extLst>
            </p:cNvPr>
            <p:cNvSpPr/>
            <p:nvPr/>
          </p:nvSpPr>
          <p:spPr>
            <a:xfrm>
              <a:off x="5277036" y="2676791"/>
              <a:ext cx="2520280" cy="297784"/>
            </a:xfrm>
            <a:prstGeom prst="roundRect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latin typeface="+mn-ea"/>
                </a:rPr>
                <a:t>1. </a:t>
              </a:r>
              <a:r>
                <a:rPr lang="ko-KR" altLang="en-US" sz="1400" b="1" dirty="0">
                  <a:latin typeface="+mn-ea"/>
                </a:rPr>
                <a:t>직접 비용 절감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8B095D0-6EC3-4CD5-BF58-F4AFDC9E1A50}"/>
                </a:ext>
              </a:extLst>
            </p:cNvPr>
            <p:cNvSpPr/>
            <p:nvPr/>
          </p:nvSpPr>
          <p:spPr>
            <a:xfrm>
              <a:off x="5074177" y="4689140"/>
              <a:ext cx="4032448" cy="128788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복제 시 대상 라이선스 불필요 </a:t>
              </a:r>
            </a:p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백업 이미지로 부터 운영 환경과 동일한 테스트 환경 및 개발 환경 지원 </a:t>
              </a:r>
            </a:p>
            <a:p>
              <a:pPr marL="285750" indent="-285750" algn="l">
                <a:buFont typeface="Wingdings" panose="05000000000000000000" pitchFamily="2" charset="2"/>
                <a:buChar char="§"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장애에 대한 사전 대응력 증가 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D33DDD4-2A02-4090-9586-D68C44EE3561}"/>
                </a:ext>
              </a:extLst>
            </p:cNvPr>
            <p:cNvSpPr/>
            <p:nvPr/>
          </p:nvSpPr>
          <p:spPr>
            <a:xfrm>
              <a:off x="5290201" y="4520053"/>
              <a:ext cx="2520280" cy="297784"/>
            </a:xfrm>
            <a:prstGeom prst="roundRect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1" dirty="0">
                  <a:latin typeface="+mn-ea"/>
                </a:rPr>
                <a:t>2. </a:t>
              </a:r>
              <a:r>
                <a:rPr lang="ko-KR" altLang="en-US" sz="1400" b="1" dirty="0">
                  <a:latin typeface="+mn-ea"/>
                </a:rPr>
                <a:t>간접</a:t>
              </a:r>
              <a:r>
                <a:rPr lang="en-US" altLang="ko-KR" sz="1400" b="1" dirty="0">
                  <a:latin typeface="+mn-ea"/>
                </a:rPr>
                <a:t> </a:t>
              </a:r>
              <a:r>
                <a:rPr lang="ko-KR" altLang="en-US" sz="1400" b="1" dirty="0">
                  <a:latin typeface="+mn-ea"/>
                </a:rPr>
                <a:t>비용 절감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2FF59D-95C4-4EC6-8E87-2E2F85DF0E71}"/>
                </a:ext>
              </a:extLst>
            </p:cNvPr>
            <p:cNvSpPr txBox="1"/>
            <p:nvPr/>
          </p:nvSpPr>
          <p:spPr>
            <a:xfrm>
              <a:off x="2310566" y="2307720"/>
              <a:ext cx="1291491" cy="314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u="sng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정성적 효과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38F362-C1D4-4479-B001-308B3B79952B}"/>
                </a:ext>
              </a:extLst>
            </p:cNvPr>
            <p:cNvSpPr txBox="1"/>
            <p:nvPr/>
          </p:nvSpPr>
          <p:spPr>
            <a:xfrm>
              <a:off x="6550341" y="2305592"/>
              <a:ext cx="1291491" cy="3145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u="sng" dirty="0">
                  <a:solidFill>
                    <a:schemeClr val="accent6">
                      <a:lumMod val="50000"/>
                    </a:schemeClr>
                  </a:solidFill>
                  <a:latin typeface="+mn-ea"/>
                </a:rPr>
                <a:t>정량적 효과</a:t>
              </a:r>
            </a:p>
          </p:txBody>
        </p:sp>
      </p:grpSp>
      <p:sp>
        <p:nvSpPr>
          <p:cNvPr id="25" name="모서리가 둥근 직사각형 96">
            <a:extLst>
              <a:ext uri="{FF2B5EF4-FFF2-40B4-BE49-F238E27FC236}">
                <a16:creationId xmlns:a16="http://schemas.microsoft.com/office/drawing/2014/main" id="{99C78705-038E-430C-8758-B97FD2905AFC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309640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62E3-F9C5-44EF-AA5C-17CB7A10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1.3.1 </a:t>
            </a:r>
            <a:r>
              <a:rPr lang="ko-KR" altLang="en-US" dirty="0"/>
              <a:t>빔 소프트웨어 조직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0F3C34-3A4D-4C80-B217-BB9828275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소프트웨어 코리아는 </a:t>
            </a:r>
            <a:r>
              <a:rPr lang="en-US" altLang="ko-KR" dirty="0"/>
              <a:t>2018</a:t>
            </a:r>
            <a:r>
              <a:rPr lang="ko-KR" altLang="en-US" dirty="0"/>
              <a:t>년 설립하였으며</a:t>
            </a:r>
            <a:r>
              <a:rPr lang="en-US" altLang="ko-KR" dirty="0"/>
              <a:t>, </a:t>
            </a:r>
            <a:r>
              <a:rPr lang="ko-KR" altLang="en-US" dirty="0"/>
              <a:t>지사장을 포함하여 총 </a:t>
            </a:r>
            <a:r>
              <a:rPr lang="en-US" altLang="ko-KR" dirty="0"/>
              <a:t>10</a:t>
            </a:r>
            <a:r>
              <a:rPr lang="ko-KR" altLang="en-US" dirty="0"/>
              <a:t>명의 전문가로 구성되어 있습니다</a:t>
            </a:r>
            <a:r>
              <a:rPr lang="en-US" altLang="ko-KR" dirty="0"/>
              <a:t>.  </a:t>
            </a:r>
            <a:r>
              <a:rPr lang="ko-KR" altLang="en-US" dirty="0"/>
              <a:t>업계 최고의 전문 백업 파트너사와 함께 연간 </a:t>
            </a:r>
            <a:r>
              <a:rPr lang="en-US" altLang="ko-KR" dirty="0"/>
              <a:t>36%</a:t>
            </a:r>
            <a:r>
              <a:rPr lang="ko-KR" altLang="en-US" dirty="0"/>
              <a:t>의 성장률로 백업 산업에서 가장 빠르게 성장하고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400BEAE-9B53-448B-AF67-6BCA9EB48A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제안사 현황</a:t>
            </a:r>
          </a:p>
        </p:txBody>
      </p:sp>
      <p:sp>
        <p:nvSpPr>
          <p:cNvPr id="11" name="모서리가 둥근 직사각형 96">
            <a:extLst>
              <a:ext uri="{FF2B5EF4-FFF2-40B4-BE49-F238E27FC236}">
                <a16:creationId xmlns:a16="http://schemas.microsoft.com/office/drawing/2014/main" id="{DFCF072D-4886-4DF5-8A29-04BF32928ED1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빔 소프트웨어 코리아 조직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08A3992-3AD0-4E5D-833F-46761E059767}"/>
              </a:ext>
            </a:extLst>
          </p:cNvPr>
          <p:cNvGrpSpPr/>
          <p:nvPr/>
        </p:nvGrpSpPr>
        <p:grpSpPr>
          <a:xfrm>
            <a:off x="510146" y="2412000"/>
            <a:ext cx="6459614" cy="4042588"/>
            <a:chOff x="748009" y="1682701"/>
            <a:chExt cx="5448026" cy="3084855"/>
          </a:xfrm>
        </p:grpSpPr>
        <p:sp>
          <p:nvSpPr>
            <p:cNvPr id="13" name="순서도: 수행의 시작/종료 12">
              <a:extLst>
                <a:ext uri="{FF2B5EF4-FFF2-40B4-BE49-F238E27FC236}">
                  <a16:creationId xmlns:a16="http://schemas.microsoft.com/office/drawing/2014/main" id="{8707BB19-5E0B-4821-AC09-D162149F289D}"/>
                </a:ext>
              </a:extLst>
            </p:cNvPr>
            <p:cNvSpPr/>
            <p:nvPr/>
          </p:nvSpPr>
          <p:spPr bwMode="auto">
            <a:xfrm>
              <a:off x="748009" y="2770822"/>
              <a:ext cx="1320800" cy="288000"/>
            </a:xfrm>
            <a:prstGeom prst="flowChartTerminator">
              <a:avLst/>
            </a:prstGeom>
            <a:noFill/>
            <a:ln w="19050"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1" dirty="0">
                  <a:solidFill>
                    <a:srgbClr val="09AEE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Channel Team</a:t>
              </a:r>
              <a:endParaRPr lang="ko-KR" altLang="en-US" sz="1400" b="1" spc="0" dirty="0">
                <a:solidFill>
                  <a:srgbClr val="09AEE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grpSp>
          <p:nvGrpSpPr>
            <p:cNvPr id="14" name="그룹 45">
              <a:extLst>
                <a:ext uri="{FF2B5EF4-FFF2-40B4-BE49-F238E27FC236}">
                  <a16:creationId xmlns:a16="http://schemas.microsoft.com/office/drawing/2014/main" id="{01D6B8EF-3C21-4342-ACDF-191D57B998CF}"/>
                </a:ext>
              </a:extLst>
            </p:cNvPr>
            <p:cNvGrpSpPr/>
            <p:nvPr/>
          </p:nvGrpSpPr>
          <p:grpSpPr>
            <a:xfrm>
              <a:off x="2919391" y="1682701"/>
              <a:ext cx="946194" cy="844526"/>
              <a:chOff x="1304776" y="3525109"/>
              <a:chExt cx="1234570" cy="1234568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2537DA7-AFBC-4DF8-8142-9203A25B6809}"/>
                  </a:ext>
                </a:extLst>
              </p:cNvPr>
              <p:cNvSpPr/>
              <p:nvPr/>
            </p:nvSpPr>
            <p:spPr>
              <a:xfrm>
                <a:off x="1304776" y="3525109"/>
                <a:ext cx="1234570" cy="1234568"/>
              </a:xfrm>
              <a:prstGeom prst="ellipse">
                <a:avLst/>
              </a:prstGeom>
              <a:solidFill>
                <a:srgbClr val="7BC144">
                  <a:alpha val="44000"/>
                </a:srgbClr>
              </a:solidFill>
              <a:ln w="3175">
                <a:solidFill>
                  <a:srgbClr val="00B33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/>
                <a:endPara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AEEE121-4A2A-49E1-97B1-9F4FC5C62840}"/>
                  </a:ext>
                </a:extLst>
              </p:cNvPr>
              <p:cNvSpPr/>
              <p:nvPr/>
            </p:nvSpPr>
            <p:spPr>
              <a:xfrm>
                <a:off x="1361926" y="3582259"/>
                <a:ext cx="1120270" cy="1120268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rgbClr val="00B336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197064" algn="ctr" latinLnBrk="0">
                  <a:buClr>
                    <a:schemeClr val="bg1">
                      <a:lumMod val="65000"/>
                    </a:schemeClr>
                  </a:buClr>
                  <a:buSzPct val="80000"/>
                  <a:defRPr/>
                </a:pPr>
                <a:endParaRPr lang="ko-KR" altLang="en-US" sz="110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27219570-F943-47EF-8CA1-E26175F1F5F2}"/>
                  </a:ext>
                </a:extLst>
              </p:cNvPr>
              <p:cNvSpPr/>
              <p:nvPr/>
            </p:nvSpPr>
            <p:spPr>
              <a:xfrm>
                <a:off x="1347104" y="3619705"/>
                <a:ext cx="1149915" cy="1045376"/>
              </a:xfrm>
              <a:prstGeom prst="ellipse">
                <a:avLst/>
              </a:prstGeom>
              <a:solidFill>
                <a:srgbClr val="00B336"/>
              </a:solidFill>
              <a:ln w="6350" cap="flat" cmpd="sng" algn="ctr">
                <a:solidFill>
                  <a:srgbClr val="00B336"/>
                </a:solidFill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indent="-180975" algn="ctr" fontAlgn="base">
                  <a:spcAft>
                    <a:spcPts val="240"/>
                  </a:spcAft>
                </a:pPr>
                <a:r>
                  <a:rPr lang="en-US" altLang="ko-KR" sz="14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Country Manager</a:t>
                </a:r>
              </a:p>
            </p:txBody>
          </p:sp>
        </p:grp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8FE267A8-26D1-4196-82FC-D0EF3DBE6E9D}"/>
                </a:ext>
              </a:extLst>
            </p:cNvPr>
            <p:cNvSpPr/>
            <p:nvPr/>
          </p:nvSpPr>
          <p:spPr bwMode="auto">
            <a:xfrm>
              <a:off x="962929" y="3124059"/>
              <a:ext cx="1105880" cy="288000"/>
            </a:xfrm>
            <a:prstGeom prst="round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김기훈 상무</a:t>
              </a: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902AD9FB-44A4-45F4-AF64-BE8039EA9483}"/>
                </a:ext>
              </a:extLst>
            </p:cNvPr>
            <p:cNvSpPr/>
            <p:nvPr/>
          </p:nvSpPr>
          <p:spPr bwMode="auto">
            <a:xfrm>
              <a:off x="962929" y="3452626"/>
              <a:ext cx="1105880" cy="288000"/>
            </a:xfrm>
            <a:prstGeom prst="round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홍경완</a:t>
              </a:r>
              <a:r>
                <a:rPr lang="ko-KR" altLang="en-US" sz="11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 차장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40E049E-CCF0-47FD-9916-FE510CFB2136}"/>
                </a:ext>
              </a:extLst>
            </p:cNvPr>
            <p:cNvSpPr/>
            <p:nvPr/>
          </p:nvSpPr>
          <p:spPr bwMode="auto">
            <a:xfrm>
              <a:off x="962929" y="3770873"/>
              <a:ext cx="1105880" cy="288000"/>
            </a:xfrm>
            <a:prstGeom prst="round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위주희</a:t>
              </a:r>
              <a:r>
                <a:rPr lang="ko-KR" altLang="en-US" sz="11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 부장</a:t>
              </a: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FA648D93-A815-4AAE-B8AB-62C9EC200FF3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 rot="16200000" flipH="1">
              <a:off x="784188" y="3089318"/>
              <a:ext cx="213706" cy="143776"/>
            </a:xfrm>
            <a:prstGeom prst="bentConnector2">
              <a:avLst/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01DE70E4-23DD-4315-AAC5-17A0668363DA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rot="16200000" flipH="1">
              <a:off x="613172" y="3246869"/>
              <a:ext cx="555738" cy="143776"/>
            </a:xfrm>
            <a:prstGeom prst="bentConnector2">
              <a:avLst/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497632AB-E1C1-47D2-9B8E-8CCD66D6FB51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 rot="16200000" flipH="1">
              <a:off x="463017" y="3414960"/>
              <a:ext cx="856049" cy="143776"/>
            </a:xfrm>
            <a:prstGeom prst="bentConnector2">
              <a:avLst/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순서도: 수행의 시작/종료 24">
              <a:extLst>
                <a:ext uri="{FF2B5EF4-FFF2-40B4-BE49-F238E27FC236}">
                  <a16:creationId xmlns:a16="http://schemas.microsoft.com/office/drawing/2014/main" id="{6B2C183A-94D5-4ED3-A176-3DF286B7F248}"/>
                </a:ext>
              </a:extLst>
            </p:cNvPr>
            <p:cNvSpPr/>
            <p:nvPr/>
          </p:nvSpPr>
          <p:spPr bwMode="auto">
            <a:xfrm>
              <a:off x="2776971" y="2770822"/>
              <a:ext cx="1320800" cy="288000"/>
            </a:xfrm>
            <a:prstGeom prst="flowChartTerminator">
              <a:avLst/>
            </a:prstGeom>
            <a:noFill/>
            <a:ln w="19050"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1" dirty="0">
                  <a:solidFill>
                    <a:srgbClr val="09AEE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Sales Team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129593F6-B514-4C3B-B477-0224B9ECBFC8}"/>
                </a:ext>
              </a:extLst>
            </p:cNvPr>
            <p:cNvSpPr/>
            <p:nvPr/>
          </p:nvSpPr>
          <p:spPr bwMode="auto">
            <a:xfrm>
              <a:off x="2991891" y="3124059"/>
              <a:ext cx="1105880" cy="288000"/>
            </a:xfrm>
            <a:prstGeom prst="round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장형우</a:t>
              </a:r>
              <a:r>
                <a:rPr lang="ko-KR" altLang="en-US" sz="11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 이사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CEDCBFD3-A915-4BD3-AD32-E4AA70D27437}"/>
                </a:ext>
              </a:extLst>
            </p:cNvPr>
            <p:cNvSpPr/>
            <p:nvPr/>
          </p:nvSpPr>
          <p:spPr bwMode="auto">
            <a:xfrm>
              <a:off x="2991891" y="3452626"/>
              <a:ext cx="1105880" cy="288000"/>
            </a:xfrm>
            <a:prstGeom prst="round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김성진 이사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0A746A08-C7D9-4A49-8D37-7917D0BA9E31}"/>
                </a:ext>
              </a:extLst>
            </p:cNvPr>
            <p:cNvSpPr/>
            <p:nvPr/>
          </p:nvSpPr>
          <p:spPr bwMode="auto">
            <a:xfrm>
              <a:off x="2991891" y="3770873"/>
              <a:ext cx="1105880" cy="288000"/>
            </a:xfrm>
            <a:prstGeom prst="round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윤현진 상무</a:t>
              </a: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91C6F72A-B702-4A0B-BD3D-14696C3CBF96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rot="16200000" flipH="1">
              <a:off x="2813150" y="3089318"/>
              <a:ext cx="213706" cy="143776"/>
            </a:xfrm>
            <a:prstGeom prst="bentConnector2">
              <a:avLst/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03A43ABC-AD3B-4131-B105-D4D10C37CBCB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rot="16200000" flipH="1">
              <a:off x="2642134" y="3246869"/>
              <a:ext cx="555738" cy="143776"/>
            </a:xfrm>
            <a:prstGeom prst="bentConnector2">
              <a:avLst/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id="{17DDF557-C96D-4E0D-BFF9-826E96852E75}"/>
                </a:ext>
              </a:extLst>
            </p:cNvPr>
            <p:cNvCxnSpPr>
              <a:cxnSpLocks/>
              <a:endCxn id="28" idx="1"/>
            </p:cNvCxnSpPr>
            <p:nvPr/>
          </p:nvCxnSpPr>
          <p:spPr>
            <a:xfrm rot="16200000" flipH="1">
              <a:off x="2491979" y="3414960"/>
              <a:ext cx="856049" cy="143776"/>
            </a:xfrm>
            <a:prstGeom prst="bentConnector2">
              <a:avLst/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>
              <a:extLst>
                <a:ext uri="{FF2B5EF4-FFF2-40B4-BE49-F238E27FC236}">
                  <a16:creationId xmlns:a16="http://schemas.microsoft.com/office/drawing/2014/main" id="{839C2DC1-8C96-48FF-9528-E954FFED5501}"/>
                </a:ext>
              </a:extLst>
            </p:cNvPr>
            <p:cNvSpPr/>
            <p:nvPr/>
          </p:nvSpPr>
          <p:spPr bwMode="auto">
            <a:xfrm>
              <a:off x="4875235" y="2770822"/>
              <a:ext cx="1320800" cy="288000"/>
            </a:xfrm>
            <a:prstGeom prst="flowChartTerminator">
              <a:avLst/>
            </a:prstGeom>
            <a:noFill/>
            <a:ln w="19050"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400" b="1">
                  <a:solidFill>
                    <a:srgbClr val="09AEE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Presales Team</a:t>
              </a: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EED4289A-3DC8-4F7D-8C03-783603710C11}"/>
                </a:ext>
              </a:extLst>
            </p:cNvPr>
            <p:cNvSpPr/>
            <p:nvPr/>
          </p:nvSpPr>
          <p:spPr bwMode="auto">
            <a:xfrm>
              <a:off x="5090155" y="3124059"/>
              <a:ext cx="1105880" cy="288000"/>
            </a:xfrm>
            <a:prstGeom prst="round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신동운 부장</a:t>
              </a: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F8A5475-43E5-403B-9650-93629D551F5C}"/>
                </a:ext>
              </a:extLst>
            </p:cNvPr>
            <p:cNvSpPr/>
            <p:nvPr/>
          </p:nvSpPr>
          <p:spPr bwMode="auto">
            <a:xfrm>
              <a:off x="5090155" y="3452626"/>
              <a:ext cx="1105880" cy="288000"/>
            </a:xfrm>
            <a:prstGeom prst="round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어윤석</a:t>
              </a:r>
              <a:r>
                <a:rPr lang="ko-KR" altLang="en-US" sz="11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 이사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0767C7A-8E25-4CDC-A843-D040C0C21669}"/>
                </a:ext>
              </a:extLst>
            </p:cNvPr>
            <p:cNvSpPr/>
            <p:nvPr/>
          </p:nvSpPr>
          <p:spPr bwMode="auto">
            <a:xfrm>
              <a:off x="5090155" y="3770873"/>
              <a:ext cx="1105880" cy="288000"/>
            </a:xfrm>
            <a:prstGeom prst="round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최지훈 이사</a:t>
              </a:r>
            </a:p>
          </p:txBody>
        </p:sp>
        <p:cxnSp>
          <p:nvCxnSpPr>
            <p:cNvPr id="36" name="연결선: 꺾임 35">
              <a:extLst>
                <a:ext uri="{FF2B5EF4-FFF2-40B4-BE49-F238E27FC236}">
                  <a16:creationId xmlns:a16="http://schemas.microsoft.com/office/drawing/2014/main" id="{0297637A-8A99-4973-8487-AE9768A16EFC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rot="16200000" flipH="1">
              <a:off x="4911414" y="3089318"/>
              <a:ext cx="213706" cy="143776"/>
            </a:xfrm>
            <a:prstGeom prst="bentConnector2">
              <a:avLst/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연결선: 꺾임 36">
              <a:extLst>
                <a:ext uri="{FF2B5EF4-FFF2-40B4-BE49-F238E27FC236}">
                  <a16:creationId xmlns:a16="http://schemas.microsoft.com/office/drawing/2014/main" id="{8A06A64D-76BC-4418-A7EF-17C3989BF90D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 rot="16200000" flipH="1">
              <a:off x="4740398" y="3246869"/>
              <a:ext cx="555738" cy="143776"/>
            </a:xfrm>
            <a:prstGeom prst="bentConnector2">
              <a:avLst/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515450DB-4DDF-4F24-A28E-7102F42D5DD1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 rot="16200000" flipH="1">
              <a:off x="4590243" y="3414960"/>
              <a:ext cx="856049" cy="143776"/>
            </a:xfrm>
            <a:prstGeom prst="bentConnector2">
              <a:avLst/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순서도: 수행의 시작/종료 38">
              <a:extLst>
                <a:ext uri="{FF2B5EF4-FFF2-40B4-BE49-F238E27FC236}">
                  <a16:creationId xmlns:a16="http://schemas.microsoft.com/office/drawing/2014/main" id="{4AAB5218-700F-48E8-879F-37E63E37026B}"/>
                </a:ext>
              </a:extLst>
            </p:cNvPr>
            <p:cNvSpPr/>
            <p:nvPr/>
          </p:nvSpPr>
          <p:spPr bwMode="auto">
            <a:xfrm>
              <a:off x="748009" y="4105396"/>
              <a:ext cx="5448025" cy="288000"/>
            </a:xfrm>
            <a:prstGeom prst="flowChartTerminator">
              <a:avLst/>
            </a:prstGeom>
            <a:noFill/>
            <a:ln w="19050"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Tech Support Center</a:t>
              </a:r>
            </a:p>
          </p:txBody>
        </p:sp>
        <p:sp>
          <p:nvSpPr>
            <p:cNvPr id="40" name="순서도: 수행의 시작/종료 39">
              <a:extLst>
                <a:ext uri="{FF2B5EF4-FFF2-40B4-BE49-F238E27FC236}">
                  <a16:creationId xmlns:a16="http://schemas.microsoft.com/office/drawing/2014/main" id="{DC3383C4-B5B8-4DFB-A453-A756FB71E77E}"/>
                </a:ext>
              </a:extLst>
            </p:cNvPr>
            <p:cNvSpPr/>
            <p:nvPr/>
          </p:nvSpPr>
          <p:spPr bwMode="auto">
            <a:xfrm>
              <a:off x="748009" y="4479556"/>
              <a:ext cx="5448025" cy="288000"/>
            </a:xfrm>
            <a:prstGeom prst="flowChartTerminator">
              <a:avLst/>
            </a:prstGeom>
            <a:noFill/>
            <a:ln w="19050">
              <a:solidFill>
                <a:srgbClr val="00B33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>
                  <a:solidFill>
                    <a:schemeClr val="accent6">
                      <a:lumMod val="5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Research</a:t>
              </a:r>
              <a:r>
                <a:rPr lang="ko-KR" altLang="en-US" sz="1100" b="1">
                  <a:solidFill>
                    <a:schemeClr val="accent6">
                      <a:lumMod val="5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1100" b="1">
                  <a:solidFill>
                    <a:schemeClr val="accent6">
                      <a:lumMod val="50000"/>
                    </a:schemeClr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&amp; Development</a:t>
              </a:r>
            </a:p>
          </p:txBody>
        </p: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5194362C-FE38-4107-AC1E-10205C07C195}"/>
                </a:ext>
              </a:extLst>
            </p:cNvPr>
            <p:cNvCxnSpPr>
              <a:cxnSpLocks/>
              <a:stCxn id="16" idx="4"/>
              <a:endCxn id="13" idx="0"/>
            </p:cNvCxnSpPr>
            <p:nvPr/>
          </p:nvCxnSpPr>
          <p:spPr>
            <a:xfrm rot="5400000">
              <a:off x="2278652" y="1656985"/>
              <a:ext cx="243595" cy="1984079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연결선: 꺾임 41">
              <a:extLst>
                <a:ext uri="{FF2B5EF4-FFF2-40B4-BE49-F238E27FC236}">
                  <a16:creationId xmlns:a16="http://schemas.microsoft.com/office/drawing/2014/main" id="{0DB5C403-26E9-4DFB-86FA-13432B827F90}"/>
                </a:ext>
              </a:extLst>
            </p:cNvPr>
            <p:cNvCxnSpPr>
              <a:cxnSpLocks/>
              <a:stCxn id="32" idx="0"/>
              <a:endCxn id="17" idx="4"/>
            </p:cNvCxnSpPr>
            <p:nvPr/>
          </p:nvCxnSpPr>
          <p:spPr>
            <a:xfrm rot="16200000" flipV="1">
              <a:off x="4322717" y="1557904"/>
              <a:ext cx="282690" cy="2143146"/>
            </a:xfrm>
            <a:prstGeom prst="bentConnector3">
              <a:avLst>
                <a:gd name="adj1" fmla="val 43261"/>
              </a:avLst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연결선: 꺾임 42">
              <a:extLst>
                <a:ext uri="{FF2B5EF4-FFF2-40B4-BE49-F238E27FC236}">
                  <a16:creationId xmlns:a16="http://schemas.microsoft.com/office/drawing/2014/main" id="{F0873444-31BD-4A4E-A601-ED1A7580D57A}"/>
                </a:ext>
              </a:extLst>
            </p:cNvPr>
            <p:cNvCxnSpPr>
              <a:cxnSpLocks/>
              <a:stCxn id="16" idx="4"/>
              <a:endCxn id="25" idx="0"/>
            </p:cNvCxnSpPr>
            <p:nvPr/>
          </p:nvCxnSpPr>
          <p:spPr>
            <a:xfrm rot="16200000" flipH="1">
              <a:off x="3293132" y="2626582"/>
              <a:ext cx="243595" cy="44883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A9A33D2D-338F-49C6-ADD6-D9410442D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2914" y="2162926"/>
            <a:ext cx="2317396" cy="208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88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62E3-F9C5-44EF-AA5C-17CB7A10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1.3.2 </a:t>
            </a:r>
            <a:r>
              <a:rPr lang="ko-KR" altLang="en-US" dirty="0"/>
              <a:t>제품 로드맵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0F3C34-3A4D-4C80-B217-BB9828275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빔 소프트웨어는 급변하는 </a:t>
            </a:r>
            <a:r>
              <a:rPr lang="en-US" altLang="ko-KR" dirty="0"/>
              <a:t>IT </a:t>
            </a:r>
            <a:r>
              <a:rPr lang="ko-KR" altLang="en-US" dirty="0"/>
              <a:t>환경에서 고객의 다양한 요구 사항을 빠르게 인지하여 이를 해결할 솔루션을 가장 먼저 배포하고 있습니다</a:t>
            </a:r>
            <a:r>
              <a:rPr lang="en-US" altLang="ko-KR" dirty="0"/>
              <a:t>. </a:t>
            </a:r>
            <a:r>
              <a:rPr lang="ko-KR" altLang="en-US" dirty="0"/>
              <a:t>지난 </a:t>
            </a:r>
            <a:r>
              <a:rPr lang="en-US" altLang="ko-KR" dirty="0"/>
              <a:t>10</a:t>
            </a:r>
            <a:r>
              <a:rPr lang="ko-KR" altLang="en-US" dirty="0"/>
              <a:t>년간 새로운 버전을 출시하면서 타 솔루션 대비 가장 진보된 기술을 제공하고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400BEAE-9B53-448B-AF67-6BCA9EB48A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제안사 현황</a:t>
            </a:r>
          </a:p>
        </p:txBody>
      </p:sp>
      <p:sp>
        <p:nvSpPr>
          <p:cNvPr id="11" name="모서리가 둥근 직사각형 96">
            <a:extLst>
              <a:ext uri="{FF2B5EF4-FFF2-40B4-BE49-F238E27FC236}">
                <a16:creationId xmlns:a16="http://schemas.microsoft.com/office/drawing/2014/main" id="{DFCF072D-4886-4DF5-8A29-04BF32928ED1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최근 </a:t>
            </a:r>
            <a:r>
              <a:rPr lang="en-US" altLang="ko-KR" sz="1400" b="1" dirty="0">
                <a:latin typeface="맑은 고딕" panose="020B0503020000020004" pitchFamily="50" charset="-127"/>
              </a:rPr>
              <a:t>1</a:t>
            </a:r>
            <a:r>
              <a:rPr lang="ko-KR" altLang="en-US" sz="1400" b="1" dirty="0">
                <a:latin typeface="맑은 고딕" panose="020B0503020000020004" pitchFamily="50" charset="-127"/>
              </a:rPr>
              <a:t>년 간 패치 내역 및 로드맵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0921F7-8E51-4C4F-AAD5-864C1C8A70C7}"/>
              </a:ext>
            </a:extLst>
          </p:cNvPr>
          <p:cNvGrpSpPr/>
          <p:nvPr/>
        </p:nvGrpSpPr>
        <p:grpSpPr>
          <a:xfrm>
            <a:off x="373240" y="2220261"/>
            <a:ext cx="9014600" cy="4372090"/>
            <a:chOff x="342760" y="2220261"/>
            <a:chExt cx="9014600" cy="4372090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8147892-A465-4A05-A695-4D29B7F342F5}"/>
                </a:ext>
              </a:extLst>
            </p:cNvPr>
            <p:cNvSpPr txBox="1"/>
            <p:nvPr/>
          </p:nvSpPr>
          <p:spPr>
            <a:xfrm>
              <a:off x="342760" y="2220261"/>
              <a:ext cx="3440611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200" b="1" dirty="0">
                  <a:ln w="10541" cmpd="sng">
                    <a:noFill/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kumimoji="1" lang="ko-KR" altLang="en-US" sz="1200" b="1" dirty="0">
                  <a:ln w="10541" cmpd="sng">
                    <a:noFill/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패치 기능 정보 및 로드맵</a:t>
              </a:r>
              <a:r>
                <a:rPr kumimoji="1" lang="en-US" altLang="ko-KR" sz="1200" b="1" dirty="0">
                  <a:ln w="10541" cmpd="sng">
                    <a:noFill/>
                    <a:prstDash val="solid"/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kumimoji="1" lang="ko-KR" altLang="en-US" sz="1200" b="1" dirty="0">
                <a:ln w="10541" cmpd="sng">
                  <a:noFill/>
                  <a:prstDash val="solid"/>
                </a:ln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Rectangle 20">
              <a:extLst>
                <a:ext uri="{FF2B5EF4-FFF2-40B4-BE49-F238E27FC236}">
                  <a16:creationId xmlns:a16="http://schemas.microsoft.com/office/drawing/2014/main" id="{2BD70E0C-0DA6-42AD-9D81-428B83701476}"/>
                </a:ext>
              </a:extLst>
            </p:cNvPr>
            <p:cNvSpPr/>
            <p:nvPr/>
          </p:nvSpPr>
          <p:spPr bwMode="auto">
            <a:xfrm>
              <a:off x="452800" y="4156534"/>
              <a:ext cx="8756512" cy="115191"/>
            </a:xfrm>
            <a:prstGeom prst="rect">
              <a:avLst/>
            </a:prstGeom>
            <a:solidFill>
              <a:srgbClr val="54B94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52" tIns="34289" rIns="34289" bIns="6855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800" b="0" i="0" u="none" strike="noStrike" kern="1200" cap="none" spc="-38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DDF7BD8-C6BD-47A9-BE64-9B739C8A5489}"/>
                </a:ext>
              </a:extLst>
            </p:cNvPr>
            <p:cNvGrpSpPr/>
            <p:nvPr/>
          </p:nvGrpSpPr>
          <p:grpSpPr>
            <a:xfrm>
              <a:off x="7188209" y="2464356"/>
              <a:ext cx="1838123" cy="2712779"/>
              <a:chOff x="9727424" y="1763095"/>
              <a:chExt cx="1320661" cy="1963119"/>
            </a:xfrm>
          </p:grpSpPr>
          <p:cxnSp>
            <p:nvCxnSpPr>
              <p:cNvPr id="48" name="Straight Connector 60">
                <a:extLst>
                  <a:ext uri="{FF2B5EF4-FFF2-40B4-BE49-F238E27FC236}">
                    <a16:creationId xmlns:a16="http://schemas.microsoft.com/office/drawing/2014/main" id="{4C44E47C-504E-4F80-A5CC-9ACDF23BE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7424" y="1820036"/>
                <a:ext cx="0" cy="125133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79">
                <a:extLst>
                  <a:ext uri="{FF2B5EF4-FFF2-40B4-BE49-F238E27FC236}">
                    <a16:creationId xmlns:a16="http://schemas.microsoft.com/office/drawing/2014/main" id="{E967E0EE-4A39-4EDB-8E82-5601E7E380B6}"/>
                  </a:ext>
                </a:extLst>
              </p:cNvPr>
              <p:cNvSpPr txBox="1"/>
              <p:nvPr/>
            </p:nvSpPr>
            <p:spPr>
              <a:xfrm>
                <a:off x="9745781" y="1763095"/>
                <a:ext cx="321508" cy="200425"/>
              </a:xfrm>
              <a:prstGeom prst="rect">
                <a:avLst/>
              </a:prstGeom>
              <a:noFill/>
            </p:spPr>
            <p:txBody>
              <a:bodyPr wrap="none" lIns="91402" tIns="45701" rIns="91402" bIns="45701" rtlCol="0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v10</a:t>
                </a:r>
              </a:p>
            </p:txBody>
          </p:sp>
          <p:sp>
            <p:nvSpPr>
              <p:cNvPr id="50" name="Rounded Rectangle 4">
                <a:extLst>
                  <a:ext uri="{FF2B5EF4-FFF2-40B4-BE49-F238E27FC236}">
                    <a16:creationId xmlns:a16="http://schemas.microsoft.com/office/drawing/2014/main" id="{77A80E4A-A237-43A1-9B84-B27D78B8DE3E}"/>
                  </a:ext>
                </a:extLst>
              </p:cNvPr>
              <p:cNvSpPr/>
              <p:nvPr/>
            </p:nvSpPr>
            <p:spPr>
              <a:xfrm>
                <a:off x="9799775" y="1987829"/>
                <a:ext cx="1248310" cy="1738385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1433" tIns="31433" rIns="31433" bIns="31433" numCol="1" spcCol="953" anchor="t" anchorCtr="0">
                <a:no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4094" marR="0" lvl="0" indent="-84094" algn="l" defTabSz="366515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ClrTx/>
                  <a:buSzTx/>
                  <a:buFont typeface="Arial" panose="020B0604020202020204" pitchFamily="34" charset="0"/>
                  <a:buChar char="-"/>
                  <a:tabLst/>
                  <a:defRPr/>
                </a:pP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Scale-out Repository-Archive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Tier with public cloud and on premise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  <a:p>
                <a:pPr marL="84094" marR="0" lvl="0" indent="-84094" algn="l" defTabSz="366515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ClrTx/>
                  <a:buSzTx/>
                  <a:buFont typeface="Arial" panose="020B0604020202020204" pitchFamily="34" charset="0"/>
                  <a:buChar char="-"/>
                  <a:tabLst/>
                  <a:defRPr/>
                </a:pP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Veeam CDP (Continuous Data Protection)</a:t>
                </a:r>
              </a:p>
              <a:p>
                <a:pPr marL="84094" marR="0" lvl="0" indent="-84094" algn="l" defTabSz="366515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ClrTx/>
                  <a:buSzTx/>
                  <a:buFont typeface="Arial" panose="020B0604020202020204" pitchFamily="34" charset="0"/>
                  <a:buChar char="-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Integration of </a:t>
                </a: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hybrid cloud backup</a:t>
                </a: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  <a:p>
                <a:pPr marL="84094" marR="0" lvl="0" indent="-84094" algn="l" defTabSz="366515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ClrTx/>
                  <a:buSzTx/>
                  <a:buFont typeface="Arial" panose="020B0604020202020204" pitchFamily="34" charset="0"/>
                  <a:buChar char="-"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NAS Backup(SMB/NFS)</a:t>
                </a:r>
              </a:p>
              <a:p>
                <a:pPr marL="171446" marR="0" lvl="0" indent="-171446" algn="l" defTabSz="366515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7AAD5552-EBE0-4575-954E-7DBA42931B7A}"/>
                </a:ext>
              </a:extLst>
            </p:cNvPr>
            <p:cNvGrpSpPr/>
            <p:nvPr/>
          </p:nvGrpSpPr>
          <p:grpSpPr>
            <a:xfrm>
              <a:off x="5122322" y="2464356"/>
              <a:ext cx="1838123" cy="2712779"/>
              <a:chOff x="9727424" y="1763095"/>
              <a:chExt cx="1320661" cy="1963119"/>
            </a:xfrm>
          </p:grpSpPr>
          <p:cxnSp>
            <p:nvCxnSpPr>
              <p:cNvPr id="52" name="Straight Connector 60">
                <a:extLst>
                  <a:ext uri="{FF2B5EF4-FFF2-40B4-BE49-F238E27FC236}">
                    <a16:creationId xmlns:a16="http://schemas.microsoft.com/office/drawing/2014/main" id="{2873AB90-3575-4280-BA46-6B03FD19C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7424" y="1820036"/>
                <a:ext cx="0" cy="125133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79">
                <a:extLst>
                  <a:ext uri="{FF2B5EF4-FFF2-40B4-BE49-F238E27FC236}">
                    <a16:creationId xmlns:a16="http://schemas.microsoft.com/office/drawing/2014/main" id="{4450D54F-3A5C-44BB-AC79-AF9AA845653D}"/>
                  </a:ext>
                </a:extLst>
              </p:cNvPr>
              <p:cNvSpPr txBox="1"/>
              <p:nvPr/>
            </p:nvSpPr>
            <p:spPr>
              <a:xfrm>
                <a:off x="9745781" y="1763095"/>
                <a:ext cx="835825" cy="200425"/>
              </a:xfrm>
              <a:prstGeom prst="rect">
                <a:avLst/>
              </a:prstGeom>
              <a:noFill/>
            </p:spPr>
            <p:txBody>
              <a:bodyPr wrap="none" lIns="91402" tIns="45701" rIns="91402" bIns="45701" rtlCol="0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v</a:t>
                </a: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9.5 </a:t>
                </a:r>
                <a:r>
                  <a:rPr lang="en-US" altLang="ko-KR" sz="1200" b="1">
                    <a:gradFill>
                      <a:gsLst>
                        <a:gs pos="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lin ang="5400000" scaled="0"/>
                    </a:gra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Update4</a:t>
                </a:r>
                <a:endParaRPr kumimoji="0" lang="en-US" sz="12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>
                          <a:lumMod val="75000"/>
                          <a:lumOff val="25000"/>
                        </a:srgbClr>
                      </a:gs>
                      <a:gs pos="100000">
                        <a:srgbClr val="000000">
                          <a:lumMod val="75000"/>
                          <a:lumOff val="2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  <p:sp>
            <p:nvSpPr>
              <p:cNvPr id="54" name="Rounded Rectangle 4">
                <a:extLst>
                  <a:ext uri="{FF2B5EF4-FFF2-40B4-BE49-F238E27FC236}">
                    <a16:creationId xmlns:a16="http://schemas.microsoft.com/office/drawing/2014/main" id="{1FE5CCF8-79E3-483E-B20C-49AB3BF1564B}"/>
                  </a:ext>
                </a:extLst>
              </p:cNvPr>
              <p:cNvSpPr/>
              <p:nvPr/>
            </p:nvSpPr>
            <p:spPr>
              <a:xfrm>
                <a:off x="9799775" y="1987829"/>
                <a:ext cx="1248310" cy="1738385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1433" tIns="31433" rIns="31433" bIns="31433" numCol="1" spcCol="953" anchor="t" anchorCtr="0">
                <a:no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Veeam Cloud Tier</a:t>
                </a:r>
              </a:p>
              <a:p>
                <a:pPr lvl="0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defRPr/>
                </a:pPr>
                <a:r>
                  <a:rPr lang="en-US" sz="1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   (Object Storage)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Veeam Datalabs Staged &amp; Secure Restore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Intelligent Diagonotics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Availability for AWS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Direct Restore to AWS EC2</a:t>
                </a: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F66C2FD9-5E5E-41DA-AB50-574519842D51}"/>
                </a:ext>
              </a:extLst>
            </p:cNvPr>
            <p:cNvGrpSpPr/>
            <p:nvPr/>
          </p:nvGrpSpPr>
          <p:grpSpPr>
            <a:xfrm>
              <a:off x="3056436" y="2464356"/>
              <a:ext cx="1838123" cy="1807872"/>
              <a:chOff x="9727424" y="1763095"/>
              <a:chExt cx="1320661" cy="1308278"/>
            </a:xfrm>
          </p:grpSpPr>
          <p:cxnSp>
            <p:nvCxnSpPr>
              <p:cNvPr id="56" name="Straight Connector 60">
                <a:extLst>
                  <a:ext uri="{FF2B5EF4-FFF2-40B4-BE49-F238E27FC236}">
                    <a16:creationId xmlns:a16="http://schemas.microsoft.com/office/drawing/2014/main" id="{DE3C7730-2CFB-4B90-9BE8-C95EFCF830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7424" y="1820036"/>
                <a:ext cx="0" cy="125133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79">
                <a:extLst>
                  <a:ext uri="{FF2B5EF4-FFF2-40B4-BE49-F238E27FC236}">
                    <a16:creationId xmlns:a16="http://schemas.microsoft.com/office/drawing/2014/main" id="{5D98622A-E0C6-4ADF-9AAF-CE992F175FDB}"/>
                  </a:ext>
                </a:extLst>
              </p:cNvPr>
              <p:cNvSpPr txBox="1"/>
              <p:nvPr/>
            </p:nvSpPr>
            <p:spPr>
              <a:xfrm>
                <a:off x="9745781" y="1763095"/>
                <a:ext cx="835825" cy="200425"/>
              </a:xfrm>
              <a:prstGeom prst="rect">
                <a:avLst/>
              </a:prstGeom>
              <a:noFill/>
            </p:spPr>
            <p:txBody>
              <a:bodyPr wrap="none" lIns="91402" tIns="45701" rIns="91402" bIns="45701" rtlCol="0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v</a:t>
                </a: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9.5 </a:t>
                </a:r>
                <a:r>
                  <a:rPr lang="en-US" altLang="ko-KR" sz="1200" b="1">
                    <a:gradFill>
                      <a:gsLst>
                        <a:gs pos="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lin ang="5400000" scaled="0"/>
                    </a:gra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Update3</a:t>
                </a:r>
                <a:endParaRPr kumimoji="0" lang="en-US" sz="12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>
                          <a:lumMod val="75000"/>
                          <a:lumOff val="25000"/>
                        </a:srgbClr>
                      </a:gs>
                      <a:gs pos="100000">
                        <a:srgbClr val="000000">
                          <a:lumMod val="75000"/>
                          <a:lumOff val="2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  <p:sp>
            <p:nvSpPr>
              <p:cNvPr id="58" name="Rounded Rectangle 4">
                <a:extLst>
                  <a:ext uri="{FF2B5EF4-FFF2-40B4-BE49-F238E27FC236}">
                    <a16:creationId xmlns:a16="http://schemas.microsoft.com/office/drawing/2014/main" id="{93F754EF-3239-477C-A8A9-A0F39037E8B5}"/>
                  </a:ext>
                </a:extLst>
              </p:cNvPr>
              <p:cNvSpPr/>
              <p:nvPr/>
            </p:nvSpPr>
            <p:spPr>
              <a:xfrm>
                <a:off x="9799775" y="1987829"/>
                <a:ext cx="1248310" cy="104129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1433" tIns="31433" rIns="31433" bIns="31433" numCol="1" spcCol="953" anchor="t" anchorCtr="0">
                <a:no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altLang="ko-KR" sz="1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itchFamily="34" charset="0"/>
                  </a:rPr>
                  <a:t>Universal Storage API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altLang="ko-KR" sz="1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itchFamily="34" charset="0"/>
                  </a:rPr>
                  <a:t>Insider Protection for Veeam Cloud Connect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altLang="ko-KR" sz="1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itchFamily="34" charset="0"/>
                  </a:rPr>
                  <a:t>Data Location Tagging for GDPR compliance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altLang="ko-KR" sz="1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Segoe UI" pitchFamily="34" charset="0"/>
                  </a:rPr>
                  <a:t>Central Management for virtual, physical, cloud workloads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20FCB67D-DACF-4B9E-A3CA-B8D440FC40D4}"/>
                </a:ext>
              </a:extLst>
            </p:cNvPr>
            <p:cNvGrpSpPr/>
            <p:nvPr/>
          </p:nvGrpSpPr>
          <p:grpSpPr>
            <a:xfrm>
              <a:off x="464066" y="2464356"/>
              <a:ext cx="2694074" cy="2402225"/>
              <a:chOff x="9679306" y="1763095"/>
              <a:chExt cx="1935647" cy="1814322"/>
            </a:xfrm>
          </p:grpSpPr>
          <p:cxnSp>
            <p:nvCxnSpPr>
              <p:cNvPr id="60" name="Straight Connector 60">
                <a:extLst>
                  <a:ext uri="{FF2B5EF4-FFF2-40B4-BE49-F238E27FC236}">
                    <a16:creationId xmlns:a16="http://schemas.microsoft.com/office/drawing/2014/main" id="{760CE475-5811-4062-AF74-2A135E258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7424" y="1820036"/>
                <a:ext cx="0" cy="1251337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79">
                <a:extLst>
                  <a:ext uri="{FF2B5EF4-FFF2-40B4-BE49-F238E27FC236}">
                    <a16:creationId xmlns:a16="http://schemas.microsoft.com/office/drawing/2014/main" id="{843CCB13-FA44-4AD1-9CD2-9A9D6FC51132}"/>
                  </a:ext>
                </a:extLst>
              </p:cNvPr>
              <p:cNvSpPr txBox="1"/>
              <p:nvPr/>
            </p:nvSpPr>
            <p:spPr>
              <a:xfrm>
                <a:off x="9745781" y="1763095"/>
                <a:ext cx="350302" cy="209180"/>
              </a:xfrm>
              <a:prstGeom prst="rect">
                <a:avLst/>
              </a:prstGeom>
              <a:noFill/>
            </p:spPr>
            <p:txBody>
              <a:bodyPr wrap="none" lIns="91402" tIns="45701" rIns="91402" bIns="45701" rtlCol="0">
                <a:sp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v</a:t>
                </a:r>
                <a:r>
                  <a:rPr kumimoji="0" lang="en-US" altLang="ko-KR" sz="1200" b="1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000000">
                            <a:lumMod val="75000"/>
                            <a:lumOff val="25000"/>
                          </a:srgbClr>
                        </a:gs>
                        <a:gs pos="100000">
                          <a:srgbClr val="000000">
                            <a:lumMod val="75000"/>
                            <a:lumOff val="25000"/>
                          </a:srgb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9.5</a:t>
                </a:r>
                <a:endParaRPr kumimoji="0" lang="en-US" sz="12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00000">
                          <a:lumMod val="75000"/>
                          <a:lumOff val="25000"/>
                        </a:srgbClr>
                      </a:gs>
                      <a:gs pos="100000">
                        <a:srgbClr val="000000">
                          <a:lumMod val="75000"/>
                          <a:lumOff val="2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  <p:sp>
            <p:nvSpPr>
              <p:cNvPr id="62" name="Rounded Rectangle 4">
                <a:extLst>
                  <a:ext uri="{FF2B5EF4-FFF2-40B4-BE49-F238E27FC236}">
                    <a16:creationId xmlns:a16="http://schemas.microsoft.com/office/drawing/2014/main" id="{F94D3E3D-0DC4-4E94-B05A-E8F51E797076}"/>
                  </a:ext>
                </a:extLst>
              </p:cNvPr>
              <p:cNvSpPr/>
              <p:nvPr/>
            </p:nvSpPr>
            <p:spPr>
              <a:xfrm>
                <a:off x="9799774" y="1987830"/>
                <a:ext cx="1815179" cy="1083544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1433" tIns="31433" rIns="31433" bIns="31433" numCol="1" spcCol="953" anchor="t" anchorCtr="0">
                <a:noAutofit/>
              </a:bodyPr>
              <a:lstStyle>
                <a:defPPr>
                  <a:defRPr lang="ru-RU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Enterprise Scalability Enhancements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FULL integration with Microsoft 2016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Direct Restore to Microsoft Azure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Nimble Storage integration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Advanced </a:t>
                </a:r>
                <a:r>
                  <a:rPr lang="en-US" sz="1000" dirty="0" err="1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ReFS</a:t>
                </a: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 Integration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VMware </a:t>
                </a:r>
                <a:r>
                  <a:rPr lang="en-US" sz="1000" dirty="0" err="1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vCloud</a:t>
                </a: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 Director Support</a:t>
                </a:r>
              </a:p>
              <a:p>
                <a:pPr marL="84094" lvl="0" indent="-84094" defTabSz="366515">
                  <a:lnSpc>
                    <a:spcPct val="90000"/>
                  </a:lnSpc>
                  <a:spcBef>
                    <a:spcPct val="0"/>
                  </a:spcBef>
                  <a:spcAft>
                    <a:spcPts val="375"/>
                  </a:spcAft>
                  <a:buFont typeface="Arial" panose="020B0604020202020204" pitchFamily="34" charset="0"/>
                  <a:buChar char="-"/>
                  <a:defRPr/>
                </a:pP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Chargeback and Billing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리포팅</a:t>
                </a:r>
                <a:r>
                  <a:rPr lang="en-US" sz="1000" dirty="0">
                    <a:solidFill>
                      <a:schemeClr val="tx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rPr>
                  <a:t>s</a:t>
                </a:r>
              </a:p>
            </p:txBody>
          </p:sp>
          <p:cxnSp>
            <p:nvCxnSpPr>
              <p:cNvPr id="63" name="Straight Connector 69">
                <a:extLst>
                  <a:ext uri="{FF2B5EF4-FFF2-40B4-BE49-F238E27FC236}">
                    <a16:creationId xmlns:a16="http://schemas.microsoft.com/office/drawing/2014/main" id="{A576F246-8011-4222-B28E-BA64B7BBBCF9}"/>
                  </a:ext>
                </a:extLst>
              </p:cNvPr>
              <p:cNvCxnSpPr/>
              <p:nvPr/>
            </p:nvCxnSpPr>
            <p:spPr>
              <a:xfrm flipH="1">
                <a:off x="9679306" y="3495797"/>
                <a:ext cx="52577" cy="8162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9">
              <a:extLst>
                <a:ext uri="{FF2B5EF4-FFF2-40B4-BE49-F238E27FC236}">
                  <a16:creationId xmlns:a16="http://schemas.microsoft.com/office/drawing/2014/main" id="{F945B232-F89E-4042-9813-186BD0993911}"/>
                </a:ext>
              </a:extLst>
            </p:cNvPr>
            <p:cNvCxnSpPr/>
            <p:nvPr/>
          </p:nvCxnSpPr>
          <p:spPr>
            <a:xfrm flipH="1">
              <a:off x="7119630" y="4147987"/>
              <a:ext cx="73178" cy="1240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9">
              <a:extLst>
                <a:ext uri="{FF2B5EF4-FFF2-40B4-BE49-F238E27FC236}">
                  <a16:creationId xmlns:a16="http://schemas.microsoft.com/office/drawing/2014/main" id="{A6C047D1-4077-4391-B85C-A1795689DE8C}"/>
                </a:ext>
              </a:extLst>
            </p:cNvPr>
            <p:cNvCxnSpPr/>
            <p:nvPr/>
          </p:nvCxnSpPr>
          <p:spPr>
            <a:xfrm flipH="1">
              <a:off x="5052164" y="4149047"/>
              <a:ext cx="73178" cy="1240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9">
              <a:extLst>
                <a:ext uri="{FF2B5EF4-FFF2-40B4-BE49-F238E27FC236}">
                  <a16:creationId xmlns:a16="http://schemas.microsoft.com/office/drawing/2014/main" id="{18BEA33A-662C-43FD-85F7-09589B1A1D0D}"/>
                </a:ext>
              </a:extLst>
            </p:cNvPr>
            <p:cNvCxnSpPr/>
            <p:nvPr/>
          </p:nvCxnSpPr>
          <p:spPr>
            <a:xfrm flipH="1">
              <a:off x="2986553" y="4148756"/>
              <a:ext cx="73178" cy="1240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1">
              <a:extLst>
                <a:ext uri="{FF2B5EF4-FFF2-40B4-BE49-F238E27FC236}">
                  <a16:creationId xmlns:a16="http://schemas.microsoft.com/office/drawing/2014/main" id="{9FC3D783-CF7C-4F8A-AE34-514F7253F527}"/>
                </a:ext>
              </a:extLst>
            </p:cNvPr>
            <p:cNvSpPr txBox="1"/>
            <p:nvPr/>
          </p:nvSpPr>
          <p:spPr>
            <a:xfrm>
              <a:off x="7068668" y="4220152"/>
              <a:ext cx="525707" cy="246183"/>
            </a:xfrm>
            <a:prstGeom prst="rect">
              <a:avLst/>
            </a:prstGeom>
            <a:noFill/>
          </p:spPr>
          <p:txBody>
            <a:bodyPr wrap="none" lIns="91402" tIns="45701" rIns="91402" bIns="45701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-38" normalizeH="0" baseline="0" noProof="0">
                  <a:ln>
                    <a:noFill/>
                  </a:ln>
                  <a:gradFill>
                    <a:gsLst>
                      <a:gs pos="96700">
                        <a:srgbClr val="54B948"/>
                      </a:gs>
                      <a:gs pos="3000">
                        <a:srgbClr val="54B94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Q1 </a:t>
              </a:r>
              <a:r>
                <a:rPr lang="en-US" sz="1000" b="1" spc="-38">
                  <a:gradFill>
                    <a:gsLst>
                      <a:gs pos="96700">
                        <a:srgbClr val="54B948"/>
                      </a:gs>
                      <a:gs pos="3000">
                        <a:srgbClr val="54B948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20</a:t>
              </a:r>
              <a:endParaRPr kumimoji="0" lang="en-US" sz="1000" b="1" i="0" u="none" strike="noStrike" kern="1200" cap="none" spc="-38" normalizeH="0" baseline="0" noProof="0">
                <a:ln>
                  <a:noFill/>
                </a:ln>
                <a:gradFill>
                  <a:gsLst>
                    <a:gs pos="96700">
                      <a:srgbClr val="54B948"/>
                    </a:gs>
                    <a:gs pos="3000">
                      <a:srgbClr val="54B948"/>
                    </a:gs>
                  </a:gsLst>
                  <a:lin ang="5400000" scaled="0"/>
                </a:gra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68" name="TextBox 61">
              <a:extLst>
                <a:ext uri="{FF2B5EF4-FFF2-40B4-BE49-F238E27FC236}">
                  <a16:creationId xmlns:a16="http://schemas.microsoft.com/office/drawing/2014/main" id="{66C2D91B-E720-4F32-927A-7ECB812F8028}"/>
                </a:ext>
              </a:extLst>
            </p:cNvPr>
            <p:cNvSpPr txBox="1"/>
            <p:nvPr/>
          </p:nvSpPr>
          <p:spPr>
            <a:xfrm>
              <a:off x="4976457" y="4224515"/>
              <a:ext cx="525707" cy="246183"/>
            </a:xfrm>
            <a:prstGeom prst="rect">
              <a:avLst/>
            </a:prstGeom>
            <a:noFill/>
          </p:spPr>
          <p:txBody>
            <a:bodyPr wrap="none" lIns="91402" tIns="45701" rIns="91402" bIns="45701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-38" normalizeH="0" baseline="0" noProof="0" dirty="0">
                  <a:ln>
                    <a:noFill/>
                  </a:ln>
                  <a:gradFill>
                    <a:gsLst>
                      <a:gs pos="96700">
                        <a:srgbClr val="54B948"/>
                      </a:gs>
                      <a:gs pos="3000">
                        <a:srgbClr val="54B94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Q1 19</a:t>
              </a:r>
            </a:p>
          </p:txBody>
        </p:sp>
        <p:sp>
          <p:nvSpPr>
            <p:cNvPr id="69" name="TextBox 61">
              <a:extLst>
                <a:ext uri="{FF2B5EF4-FFF2-40B4-BE49-F238E27FC236}">
                  <a16:creationId xmlns:a16="http://schemas.microsoft.com/office/drawing/2014/main" id="{A422B6DD-E3E3-4808-ABC2-D781433B9498}"/>
                </a:ext>
              </a:extLst>
            </p:cNvPr>
            <p:cNvSpPr txBox="1"/>
            <p:nvPr/>
          </p:nvSpPr>
          <p:spPr>
            <a:xfrm>
              <a:off x="2928098" y="4219789"/>
              <a:ext cx="525707" cy="246183"/>
            </a:xfrm>
            <a:prstGeom prst="rect">
              <a:avLst/>
            </a:prstGeom>
            <a:noFill/>
          </p:spPr>
          <p:txBody>
            <a:bodyPr wrap="none" lIns="91402" tIns="45701" rIns="91402" bIns="45701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-38" normalizeH="0" baseline="0" noProof="0" dirty="0">
                  <a:ln>
                    <a:noFill/>
                  </a:ln>
                  <a:gradFill>
                    <a:gsLst>
                      <a:gs pos="96700">
                        <a:srgbClr val="54B948"/>
                      </a:gs>
                      <a:gs pos="3000">
                        <a:srgbClr val="54B94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Q4 17</a:t>
              </a:r>
            </a:p>
          </p:txBody>
        </p:sp>
        <p:sp>
          <p:nvSpPr>
            <p:cNvPr id="70" name="TextBox 61">
              <a:extLst>
                <a:ext uri="{FF2B5EF4-FFF2-40B4-BE49-F238E27FC236}">
                  <a16:creationId xmlns:a16="http://schemas.microsoft.com/office/drawing/2014/main" id="{DE07BCB1-8E2E-41C8-AFAF-29EECA035FC2}"/>
                </a:ext>
              </a:extLst>
            </p:cNvPr>
            <p:cNvSpPr txBox="1"/>
            <p:nvPr/>
          </p:nvSpPr>
          <p:spPr>
            <a:xfrm>
              <a:off x="388938" y="4212163"/>
              <a:ext cx="525707" cy="246183"/>
            </a:xfrm>
            <a:prstGeom prst="rect">
              <a:avLst/>
            </a:prstGeom>
            <a:noFill/>
          </p:spPr>
          <p:txBody>
            <a:bodyPr wrap="none" lIns="91402" tIns="45701" rIns="91402" bIns="45701" rtlCol="0">
              <a:spAutoFit/>
            </a:bodyPr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-38" normalizeH="0" baseline="0" noProof="0">
                  <a:ln>
                    <a:noFill/>
                  </a:ln>
                  <a:gradFill>
                    <a:gsLst>
                      <a:gs pos="96700">
                        <a:srgbClr val="54B948"/>
                      </a:gs>
                      <a:gs pos="3000">
                        <a:srgbClr val="54B94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rPr>
                <a:t>Q3 16</a:t>
              </a:r>
            </a:p>
          </p:txBody>
        </p:sp>
        <p:cxnSp>
          <p:nvCxnSpPr>
            <p:cNvPr id="71" name="Straight Connector 69">
              <a:extLst>
                <a:ext uri="{FF2B5EF4-FFF2-40B4-BE49-F238E27FC236}">
                  <a16:creationId xmlns:a16="http://schemas.microsoft.com/office/drawing/2014/main" id="{6831DB0A-F3AA-493D-B39B-7DB82A005C16}"/>
                </a:ext>
              </a:extLst>
            </p:cNvPr>
            <p:cNvCxnSpPr/>
            <p:nvPr/>
          </p:nvCxnSpPr>
          <p:spPr>
            <a:xfrm flipH="1">
              <a:off x="458084" y="4156656"/>
              <a:ext cx="73178" cy="1127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F037BAE6-8B6D-422B-8CD5-4338F7E8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066" y="4435492"/>
              <a:ext cx="8893294" cy="21568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7280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EF7403-F2A6-41B1-8E2B-058771E240EB}"/>
              </a:ext>
            </a:extLst>
          </p:cNvPr>
          <p:cNvGrpSpPr/>
          <p:nvPr/>
        </p:nvGrpSpPr>
        <p:grpSpPr>
          <a:xfrm>
            <a:off x="1333870" y="1307415"/>
            <a:ext cx="7238263" cy="5194344"/>
            <a:chOff x="440270" y="1307415"/>
            <a:chExt cx="7238263" cy="519434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0542B5F-764D-4165-9B2C-A65BF013764B}"/>
                </a:ext>
              </a:extLst>
            </p:cNvPr>
            <p:cNvGrpSpPr/>
            <p:nvPr/>
          </p:nvGrpSpPr>
          <p:grpSpPr>
            <a:xfrm>
              <a:off x="440270" y="1307415"/>
              <a:ext cx="2815164" cy="1023388"/>
              <a:chOff x="440270" y="1307415"/>
              <a:chExt cx="2815164" cy="1023388"/>
            </a:xfrm>
          </p:grpSpPr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E899D1A-5049-4345-9243-1B24A4D1D8F9}"/>
                  </a:ext>
                </a:extLst>
              </p:cNvPr>
              <p:cNvCxnSpPr/>
              <p:nvPr/>
            </p:nvCxnSpPr>
            <p:spPr>
              <a:xfrm>
                <a:off x="3255434" y="1322803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D52920-F536-4737-BC68-70E0406E8D5E}"/>
                  </a:ext>
                </a:extLst>
              </p:cNvPr>
              <p:cNvSpPr txBox="1"/>
              <p:nvPr/>
            </p:nvSpPr>
            <p:spPr>
              <a:xfrm>
                <a:off x="440270" y="1307415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1. </a:t>
                </a:r>
                <a:r>
                  <a:rPr lang="ko-KR" altLang="en-US" sz="1600" b="1" dirty="0"/>
                  <a:t>일반 부문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8C33E4-887B-415C-8963-1174EDD0AD3B}"/>
                </a:ext>
              </a:extLst>
            </p:cNvPr>
            <p:cNvGrpSpPr/>
            <p:nvPr/>
          </p:nvGrpSpPr>
          <p:grpSpPr>
            <a:xfrm>
              <a:off x="440270" y="2422154"/>
              <a:ext cx="7238263" cy="1023388"/>
              <a:chOff x="440270" y="2422154"/>
              <a:chExt cx="7238263" cy="102338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2207711-9C09-4F62-BB93-1940986FF4C6}"/>
                  </a:ext>
                </a:extLst>
              </p:cNvPr>
              <p:cNvGrpSpPr/>
              <p:nvPr/>
            </p:nvGrpSpPr>
            <p:grpSpPr>
              <a:xfrm>
                <a:off x="3255434" y="2437542"/>
                <a:ext cx="4423099" cy="1008000"/>
                <a:chOff x="3255434" y="2490120"/>
                <a:chExt cx="4423099" cy="1008000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0F985B3-BCB2-4C14-9FF4-BF349B085DE8}"/>
                    </a:ext>
                  </a:extLst>
                </p:cNvPr>
                <p:cNvSpPr txBox="1"/>
                <p:nvPr/>
              </p:nvSpPr>
              <p:spPr>
                <a:xfrm>
                  <a:off x="3445466" y="2490120"/>
                  <a:ext cx="4233067" cy="1008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2.1 </a:t>
                  </a:r>
                  <a:r>
                    <a:rPr lang="ko-KR" altLang="en-US" sz="1200" b="1" dirty="0"/>
                    <a:t>제안 제품 소개</a:t>
                  </a:r>
                  <a:endParaRPr lang="en-US" altLang="ko-KR" sz="1200" b="1" dirty="0"/>
                </a:p>
                <a:p>
                  <a:pPr defTabSz="269875"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2.2 </a:t>
                  </a:r>
                  <a:r>
                    <a:rPr lang="ko-KR" altLang="en-US" sz="1200" b="1" dirty="0"/>
                    <a:t>제안 제품 기능 및 규격</a:t>
                  </a:r>
                  <a:endParaRPr lang="en-US" altLang="ko-KR" sz="1200" b="1" dirty="0"/>
                </a:p>
                <a:p>
                  <a:pPr defTabSz="269875"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2.3 </a:t>
                  </a:r>
                  <a:r>
                    <a:rPr lang="ko-KR" altLang="en-US" sz="1200" b="1" dirty="0"/>
                    <a:t>구축방안</a:t>
                  </a:r>
                  <a:endParaRPr lang="en-US" altLang="ko-KR" sz="1200" b="1" dirty="0"/>
                </a:p>
                <a:p>
                  <a:pPr defTabSz="269875"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2.4 </a:t>
                  </a:r>
                  <a:r>
                    <a:rPr lang="ko-KR" altLang="en-US" sz="1200" b="1" dirty="0"/>
                    <a:t>타사 대비 특장점</a:t>
                  </a:r>
                  <a:endParaRPr lang="en-US" altLang="ko-KR" sz="1200" b="1" dirty="0"/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458DE932-B463-4933-9E27-8A844E68B64F}"/>
                    </a:ext>
                  </a:extLst>
                </p:cNvPr>
                <p:cNvCxnSpPr/>
                <p:nvPr/>
              </p:nvCxnSpPr>
              <p:spPr>
                <a:xfrm>
                  <a:off x="3255434" y="2490120"/>
                  <a:ext cx="0" cy="1008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4B7F5F-2536-4B10-81DC-81E9920E33FD}"/>
                  </a:ext>
                </a:extLst>
              </p:cNvPr>
              <p:cNvSpPr txBox="1"/>
              <p:nvPr/>
            </p:nvSpPr>
            <p:spPr>
              <a:xfrm>
                <a:off x="440270" y="2422154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2. </a:t>
                </a:r>
                <a:r>
                  <a:rPr lang="ko-KR" altLang="en-US" sz="1600" b="1" dirty="0"/>
                  <a:t>솔루션 및 장비 제안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C258680-60FE-400A-B038-67E7448BC924}"/>
                </a:ext>
              </a:extLst>
            </p:cNvPr>
            <p:cNvGrpSpPr/>
            <p:nvPr/>
          </p:nvGrpSpPr>
          <p:grpSpPr>
            <a:xfrm>
              <a:off x="440270" y="3536893"/>
              <a:ext cx="7238263" cy="1023388"/>
              <a:chOff x="440270" y="3536893"/>
              <a:chExt cx="7238263" cy="1023388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F138D23-BCF0-43F8-9307-84DB55F6B19A}"/>
                  </a:ext>
                </a:extLst>
              </p:cNvPr>
              <p:cNvGrpSpPr/>
              <p:nvPr/>
            </p:nvGrpSpPr>
            <p:grpSpPr>
              <a:xfrm>
                <a:off x="3255434" y="3552281"/>
                <a:ext cx="4423099" cy="1008000"/>
                <a:chOff x="3255434" y="3657437"/>
                <a:chExt cx="4423099" cy="1008000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02FAE4-92CC-4702-B365-CA4A46913441}"/>
                    </a:ext>
                  </a:extLst>
                </p:cNvPr>
                <p:cNvSpPr txBox="1"/>
                <p:nvPr/>
              </p:nvSpPr>
              <p:spPr>
                <a:xfrm>
                  <a:off x="3445466" y="3657437"/>
                  <a:ext cx="4233067" cy="1008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3.1 </a:t>
                  </a:r>
                  <a:r>
                    <a:rPr lang="ko-KR" altLang="en-US" sz="1200" b="1" dirty="0"/>
                    <a:t>사업 수행 추진조직 및 업무분장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3.2 </a:t>
                  </a:r>
                  <a:r>
                    <a:rPr lang="ko-KR" altLang="en-US" sz="1200" b="1" dirty="0"/>
                    <a:t>사업 수행 투입인력 및 이력 사항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3.3 </a:t>
                  </a:r>
                  <a:r>
                    <a:rPr lang="ko-KR" altLang="en-US" sz="1200" b="1" dirty="0"/>
                    <a:t>사업 수행에 따른 위험 요소 및 관리 방안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3.4 </a:t>
                  </a:r>
                  <a:r>
                    <a:rPr lang="ko-KR" altLang="en-US" sz="1200" b="1" dirty="0"/>
                    <a:t>시험 및 품질보증 계획 </a:t>
                  </a:r>
                  <a:endParaRPr lang="en-US" altLang="ko-KR" sz="1200" b="1" dirty="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50557557-7784-46F0-88B4-8C76A52FE02B}"/>
                    </a:ext>
                  </a:extLst>
                </p:cNvPr>
                <p:cNvCxnSpPr/>
                <p:nvPr/>
              </p:nvCxnSpPr>
              <p:spPr>
                <a:xfrm>
                  <a:off x="3255434" y="3657437"/>
                  <a:ext cx="0" cy="1008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8D3106-8627-4DFF-B351-1AC85A9966EC}"/>
                  </a:ext>
                </a:extLst>
              </p:cNvPr>
              <p:cNvSpPr txBox="1"/>
              <p:nvPr/>
            </p:nvSpPr>
            <p:spPr>
              <a:xfrm>
                <a:off x="440270" y="3536893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3. </a:t>
                </a:r>
                <a:r>
                  <a:rPr lang="ko-KR" altLang="en-US" sz="1600" b="1" dirty="0"/>
                  <a:t>사업 관리 및 품질 보증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0013D14-EB2A-43F2-824B-BA00E58A0989}"/>
                </a:ext>
              </a:extLst>
            </p:cNvPr>
            <p:cNvGrpSpPr/>
            <p:nvPr/>
          </p:nvGrpSpPr>
          <p:grpSpPr>
            <a:xfrm>
              <a:off x="440270" y="4651632"/>
              <a:ext cx="7238263" cy="1023388"/>
              <a:chOff x="440270" y="4651632"/>
              <a:chExt cx="7238263" cy="102338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5F804FA-F53C-4412-BEF6-36166E6994A5}"/>
                  </a:ext>
                </a:extLst>
              </p:cNvPr>
              <p:cNvGrpSpPr/>
              <p:nvPr/>
            </p:nvGrpSpPr>
            <p:grpSpPr>
              <a:xfrm>
                <a:off x="3255434" y="4667020"/>
                <a:ext cx="4423099" cy="1008000"/>
                <a:chOff x="3255434" y="4824754"/>
                <a:chExt cx="4423099" cy="100800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A084AB-4145-4EFB-9A14-AE5DF1112D4D}"/>
                    </a:ext>
                  </a:extLst>
                </p:cNvPr>
                <p:cNvSpPr txBox="1"/>
                <p:nvPr/>
              </p:nvSpPr>
              <p:spPr>
                <a:xfrm>
                  <a:off x="3445466" y="4824754"/>
                  <a:ext cx="4233067" cy="1008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4.1 </a:t>
                  </a:r>
                  <a:r>
                    <a:rPr lang="ko-KR" altLang="en-US" sz="1200" b="1" dirty="0"/>
                    <a:t>장애처리 접수에서 완료까지 프로세스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4.2 Warranty </a:t>
                  </a:r>
                  <a:r>
                    <a:rPr lang="ko-KR" altLang="en-US" sz="1200" b="1" dirty="0"/>
                    <a:t>내용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4.3 </a:t>
                  </a:r>
                  <a:r>
                    <a:rPr lang="ko-KR" altLang="en-US" sz="1200" b="1" dirty="0"/>
                    <a:t>교육 및 기술지원 방안</a:t>
                  </a:r>
                  <a:endParaRPr lang="en-US" altLang="ko-KR" sz="1200" b="1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2232205F-2659-4ADE-AD1C-C9919876589E}"/>
                    </a:ext>
                  </a:extLst>
                </p:cNvPr>
                <p:cNvCxnSpPr/>
                <p:nvPr/>
              </p:nvCxnSpPr>
              <p:spPr>
                <a:xfrm>
                  <a:off x="3255434" y="4824754"/>
                  <a:ext cx="0" cy="1008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57E70D-E8F2-4AE4-AF89-B34F5D9F916A}"/>
                  </a:ext>
                </a:extLst>
              </p:cNvPr>
              <p:cNvSpPr txBox="1"/>
              <p:nvPr/>
            </p:nvSpPr>
            <p:spPr>
              <a:xfrm>
                <a:off x="440270" y="4651632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4. </a:t>
                </a:r>
                <a:r>
                  <a:rPr lang="ko-KR" altLang="en-US" sz="1600" b="1" dirty="0"/>
                  <a:t>유지보수 및 지원 방안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9ABE584-07BC-475E-A314-C603B7087C97}"/>
                </a:ext>
              </a:extLst>
            </p:cNvPr>
            <p:cNvGrpSpPr/>
            <p:nvPr/>
          </p:nvGrpSpPr>
          <p:grpSpPr>
            <a:xfrm>
              <a:off x="440270" y="5766371"/>
              <a:ext cx="7238263" cy="735388"/>
              <a:chOff x="440270" y="5766371"/>
              <a:chExt cx="7238263" cy="73538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C83B106-61E7-4FEF-AB33-2A995BFED2E1}"/>
                  </a:ext>
                </a:extLst>
              </p:cNvPr>
              <p:cNvGrpSpPr/>
              <p:nvPr/>
            </p:nvGrpSpPr>
            <p:grpSpPr>
              <a:xfrm>
                <a:off x="3255434" y="5781759"/>
                <a:ext cx="4423099" cy="720000"/>
                <a:chOff x="3255434" y="5781759"/>
                <a:chExt cx="4423099" cy="720000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EB9D27-1DAF-4CC4-9F03-11D41872A408}"/>
                    </a:ext>
                  </a:extLst>
                </p:cNvPr>
                <p:cNvSpPr txBox="1"/>
                <p:nvPr/>
              </p:nvSpPr>
              <p:spPr>
                <a:xfrm>
                  <a:off x="3445466" y="5781759"/>
                  <a:ext cx="4233067" cy="720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5.1 </a:t>
                  </a:r>
                  <a:r>
                    <a:rPr lang="ko-KR" altLang="en-US" sz="1200" b="1" dirty="0"/>
                    <a:t>특별제안 및 기타</a:t>
                  </a:r>
                  <a:endParaRPr lang="en-US" altLang="ko-KR" sz="1200" b="1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5B258C6-B83A-4EB9-A03C-69C880FF6E27}"/>
                    </a:ext>
                  </a:extLst>
                </p:cNvPr>
                <p:cNvCxnSpPr/>
                <p:nvPr/>
              </p:nvCxnSpPr>
              <p:spPr>
                <a:xfrm>
                  <a:off x="3255434" y="5781759"/>
                  <a:ext cx="0" cy="720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E1C46A-60AB-4121-AEE3-916BB74A5A27}"/>
                  </a:ext>
                </a:extLst>
              </p:cNvPr>
              <p:cNvSpPr txBox="1"/>
              <p:nvPr/>
            </p:nvSpPr>
            <p:spPr>
              <a:xfrm>
                <a:off x="440270" y="5766371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5. </a:t>
                </a:r>
                <a:r>
                  <a:rPr lang="ko-KR" altLang="en-US" sz="1600" b="1" dirty="0"/>
                  <a:t>특별제안 및 기타</a:t>
                </a: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BECBF46-2585-49EB-A695-AC6CB1902157}"/>
              </a:ext>
            </a:extLst>
          </p:cNvPr>
          <p:cNvSpPr txBox="1"/>
          <p:nvPr/>
        </p:nvSpPr>
        <p:spPr>
          <a:xfrm>
            <a:off x="4339063" y="1307415"/>
            <a:ext cx="4233067" cy="1008000"/>
          </a:xfrm>
          <a:prstGeom prst="rect">
            <a:avLst/>
          </a:prstGeom>
          <a:noFill/>
        </p:spPr>
        <p:txBody>
          <a:bodyPr wrap="square" lIns="36000" tIns="36000" rIns="36000" bIns="36000" rtlCol="0" anchor="t" anchorCtr="0">
            <a:no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b="1" dirty="0"/>
              <a:t>1.1 </a:t>
            </a:r>
            <a:r>
              <a:rPr lang="ko-KR" altLang="en-US" sz="1200" b="1" dirty="0"/>
              <a:t>제안 개요</a:t>
            </a:r>
            <a:endParaRPr lang="en-US" altLang="ko-KR" sz="1200" b="1" dirty="0"/>
          </a:p>
          <a:p>
            <a:pPr latinLnBrk="0">
              <a:spcAft>
                <a:spcPts val="200"/>
              </a:spcAft>
            </a:pPr>
            <a:r>
              <a:rPr lang="en-US" altLang="ko-KR" sz="1200" b="1" dirty="0"/>
              <a:t>1.2 </a:t>
            </a:r>
            <a:r>
              <a:rPr lang="ko-KR" altLang="en-US" sz="1200" b="1" dirty="0"/>
              <a:t>제안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특징 및 기대 효과</a:t>
            </a:r>
            <a:endParaRPr lang="en-US" altLang="ko-KR" sz="1200" b="1" dirty="0"/>
          </a:p>
          <a:p>
            <a:pPr latinLnBrk="0">
              <a:spcAft>
                <a:spcPts val="200"/>
              </a:spcAft>
            </a:pPr>
            <a:r>
              <a:rPr lang="en-US" altLang="ko-KR" sz="1200" b="1" dirty="0"/>
              <a:t>1.3 </a:t>
            </a:r>
            <a:r>
              <a:rPr lang="ko-KR" altLang="en-US" sz="1200" b="1" dirty="0"/>
              <a:t>제안사 현황</a:t>
            </a:r>
            <a:endParaRPr lang="en-US" altLang="ko-KR" sz="1200" b="1" dirty="0"/>
          </a:p>
          <a:p>
            <a:pPr latinLnBrk="0">
              <a:spcAft>
                <a:spcPts val="200"/>
              </a:spcAft>
            </a:pPr>
            <a:r>
              <a:rPr lang="en-US" altLang="ko-KR" sz="1200" b="1" dirty="0"/>
              <a:t>1.4 </a:t>
            </a:r>
            <a:r>
              <a:rPr lang="ko-KR" altLang="en-US" sz="1200" b="1" dirty="0"/>
              <a:t>최근 년도 결산 재무제표 요약</a:t>
            </a:r>
            <a:endParaRPr lang="en-US" altLang="ko-KR" sz="1200" b="1" dirty="0"/>
          </a:p>
          <a:p>
            <a:pPr latinLnBrk="0">
              <a:spcAft>
                <a:spcPts val="200"/>
              </a:spcAft>
            </a:pPr>
            <a:r>
              <a:rPr lang="en-US" altLang="ko-KR" sz="1200" b="1" dirty="0"/>
              <a:t>1.5 </a:t>
            </a:r>
            <a:r>
              <a:rPr lang="ko-KR" altLang="en-US" sz="1200" b="1" dirty="0"/>
              <a:t>본 사업과 유사한 사업 수행실적</a:t>
            </a:r>
          </a:p>
        </p:txBody>
      </p:sp>
    </p:spTree>
    <p:extLst>
      <p:ext uri="{BB962C8B-B14F-4D97-AF65-F5344CB8AC3E}">
        <p14:creationId xmlns:p14="http://schemas.microsoft.com/office/powerpoint/2010/main" val="115582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62E3-F9C5-44EF-AA5C-17CB7A10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1.3.3 </a:t>
            </a:r>
            <a:r>
              <a:rPr lang="ko-KR" altLang="en-US" dirty="0"/>
              <a:t>제품 특장점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0F3C34-3A4D-4C80-B217-BB9828275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빔소프트웨어는 물리</a:t>
            </a:r>
            <a:r>
              <a:rPr lang="en-US" altLang="ko-KR" dirty="0"/>
              <a:t>, </a:t>
            </a:r>
            <a:r>
              <a:rPr lang="ko-KR" altLang="en-US" dirty="0"/>
              <a:t>가상화</a:t>
            </a:r>
            <a:r>
              <a:rPr lang="en-US" altLang="ko-KR" dirty="0"/>
              <a:t>, </a:t>
            </a:r>
            <a:r>
              <a:rPr lang="ko-KR" altLang="en-US" dirty="0"/>
              <a:t>클라우드 기반 데이터 관리 시장의 리더면서 유럽시장 </a:t>
            </a:r>
            <a:r>
              <a:rPr lang="en-US" altLang="ko-KR" dirty="0"/>
              <a:t>1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  <a:r>
              <a:rPr lang="ko-KR" altLang="en-US" dirty="0"/>
              <a:t>글로벌 </a:t>
            </a:r>
            <a:r>
              <a:rPr lang="en-US" altLang="ko-KR" dirty="0"/>
              <a:t>4</a:t>
            </a:r>
            <a:r>
              <a:rPr lang="ko-KR" altLang="en-US" dirty="0"/>
              <a:t>위에 랭킹 되어 있는 벤더 입니다</a:t>
            </a:r>
            <a:r>
              <a:rPr lang="en-US" altLang="ko-KR" dirty="0"/>
              <a:t>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400BEAE-9B53-448B-AF67-6BCA9EB48A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제안사 현황</a:t>
            </a:r>
          </a:p>
        </p:txBody>
      </p:sp>
      <p:sp>
        <p:nvSpPr>
          <p:cNvPr id="11" name="모서리가 둥근 직사각형 96">
            <a:extLst>
              <a:ext uri="{FF2B5EF4-FFF2-40B4-BE49-F238E27FC236}">
                <a16:creationId xmlns:a16="http://schemas.microsoft.com/office/drawing/2014/main" id="{DFCF072D-4886-4DF5-8A29-04BF32928ED1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빔 소프트웨어 특장점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56B319E-4A0F-4547-A61A-87381F0EE902}"/>
              </a:ext>
            </a:extLst>
          </p:cNvPr>
          <p:cNvGrpSpPr/>
          <p:nvPr/>
        </p:nvGrpSpPr>
        <p:grpSpPr>
          <a:xfrm>
            <a:off x="282843" y="2139680"/>
            <a:ext cx="9380954" cy="4364625"/>
            <a:chOff x="188912" y="1651324"/>
            <a:chExt cx="6542088" cy="315245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400602F2-9F1F-4325-8EAB-A8ED20F4F475}"/>
                </a:ext>
              </a:extLst>
            </p:cNvPr>
            <p:cNvSpPr/>
            <p:nvPr/>
          </p:nvSpPr>
          <p:spPr bwMode="auto">
            <a:xfrm>
              <a:off x="225425" y="1708150"/>
              <a:ext cx="6443663" cy="309562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1CA0F34-FCDE-49AF-8CAC-79DF16A2D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12" y="1651324"/>
              <a:ext cx="6542088" cy="3095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0724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62E3-F9C5-44EF-AA5C-17CB7A10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1.3.3 </a:t>
            </a:r>
            <a:r>
              <a:rPr lang="ko-KR" altLang="en-US" dirty="0"/>
              <a:t>제품 특장점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0F3C34-3A4D-4C80-B217-BB9828275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소프트웨어는 사용자 및 관리 </a:t>
            </a:r>
            <a:r>
              <a:rPr lang="en-US" altLang="ko-KR" dirty="0"/>
              <a:t>/ </a:t>
            </a:r>
            <a:r>
              <a:rPr lang="ko-KR" altLang="en-US" dirty="0"/>
              <a:t>운영자의 편의성 극대화</a:t>
            </a:r>
            <a:r>
              <a:rPr lang="en-US" altLang="ko-KR" dirty="0"/>
              <a:t>, </a:t>
            </a:r>
            <a:r>
              <a:rPr lang="ko-KR" altLang="en-US" dirty="0"/>
              <a:t>고성능 </a:t>
            </a:r>
            <a:r>
              <a:rPr lang="en-US" altLang="ko-KR" dirty="0"/>
              <a:t>/ </a:t>
            </a:r>
            <a:r>
              <a:rPr lang="ko-KR" altLang="en-US" dirty="0"/>
              <a:t>고가용성 확보 및 안정성이 뛰어나며 급변하는 </a:t>
            </a:r>
            <a:r>
              <a:rPr lang="en-US" altLang="ko-KR" dirty="0"/>
              <a:t>IT </a:t>
            </a:r>
            <a:r>
              <a:rPr lang="ko-KR" altLang="en-US" dirty="0"/>
              <a:t>환경과 다양한 고객 요구 사항의 변화를 만족시키는 확장성과 유연성을 갖추고 있습니다</a:t>
            </a:r>
            <a:r>
              <a:rPr lang="en-US" altLang="ko-KR" dirty="0"/>
              <a:t>.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400BEAE-9B53-448B-AF67-6BCA9EB48A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제안사 현황</a:t>
            </a:r>
          </a:p>
        </p:txBody>
      </p:sp>
      <p:sp>
        <p:nvSpPr>
          <p:cNvPr id="11" name="모서리가 둥근 직사각형 96">
            <a:extLst>
              <a:ext uri="{FF2B5EF4-FFF2-40B4-BE49-F238E27FC236}">
                <a16:creationId xmlns:a16="http://schemas.microsoft.com/office/drawing/2014/main" id="{DFCF072D-4886-4DF5-8A29-04BF32928ED1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빔 소프트웨어 특장점</a:t>
            </a:r>
          </a:p>
        </p:txBody>
      </p:sp>
      <p:grpSp>
        <p:nvGrpSpPr>
          <p:cNvPr id="35" name="그룹 3">
            <a:extLst>
              <a:ext uri="{FF2B5EF4-FFF2-40B4-BE49-F238E27FC236}">
                <a16:creationId xmlns:a16="http://schemas.microsoft.com/office/drawing/2014/main" id="{95F27E26-3928-4958-92BC-F2741AC30CA4}"/>
              </a:ext>
            </a:extLst>
          </p:cNvPr>
          <p:cNvGrpSpPr>
            <a:grpSpLocks/>
          </p:cNvGrpSpPr>
          <p:nvPr/>
        </p:nvGrpSpPr>
        <p:grpSpPr bwMode="auto">
          <a:xfrm>
            <a:off x="262745" y="2268505"/>
            <a:ext cx="9347234" cy="1781370"/>
            <a:chOff x="1545771" y="1859398"/>
            <a:chExt cx="6814457" cy="1740342"/>
          </a:xfrm>
        </p:grpSpPr>
        <p:pic>
          <p:nvPicPr>
            <p:cNvPr id="36" name="Picture 2">
              <a:extLst>
                <a:ext uri="{FF2B5EF4-FFF2-40B4-BE49-F238E27FC236}">
                  <a16:creationId xmlns:a16="http://schemas.microsoft.com/office/drawing/2014/main" id="{747E145A-C588-4048-8BE6-D674ABE51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7437" y="1859398"/>
              <a:ext cx="6787355" cy="1533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">
              <a:extLst>
                <a:ext uri="{FF2B5EF4-FFF2-40B4-BE49-F238E27FC236}">
                  <a16:creationId xmlns:a16="http://schemas.microsoft.com/office/drawing/2014/main" id="{321785F0-5509-4DA7-A6EF-9710EC7B9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628" y="1880021"/>
              <a:ext cx="2610565" cy="478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1">
              <a:extLst>
                <a:ext uri="{FF2B5EF4-FFF2-40B4-BE49-F238E27FC236}">
                  <a16:creationId xmlns:a16="http://schemas.microsoft.com/office/drawing/2014/main" id="{0489CD05-0EF5-4C12-8161-407F5E02028C}"/>
                </a:ext>
              </a:extLst>
            </p:cNvPr>
            <p:cNvSpPr/>
            <p:nvPr/>
          </p:nvSpPr>
          <p:spPr bwMode="auto">
            <a:xfrm>
              <a:off x="1545771" y="2484462"/>
              <a:ext cx="6814457" cy="111527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Ins="45720" bIns="91440" anchor="b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/>
              <a:endParaRPr lang="en-US" altLang="ko-KR" sz="2400" b="1"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EAE034B-CB8D-443C-96BD-A80FE79583B1}"/>
                </a:ext>
              </a:extLst>
            </p:cNvPr>
            <p:cNvSpPr txBox="1"/>
            <p:nvPr/>
          </p:nvSpPr>
          <p:spPr>
            <a:xfrm>
              <a:off x="1621210" y="3178456"/>
              <a:ext cx="1238959" cy="2525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200" b="1" kern="0" dirty="0">
                  <a:solidFill>
                    <a:srgbClr val="000000"/>
                  </a:solidFill>
                  <a:latin typeface="+mn-ea"/>
                </a:rPr>
                <a:t>고속 복구</a:t>
              </a:r>
              <a:endParaRPr lang="en-US" sz="1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DD425A0-1CBA-4C6D-9F4C-E74771562DFA}"/>
                </a:ext>
              </a:extLst>
            </p:cNvPr>
            <p:cNvSpPr txBox="1"/>
            <p:nvPr/>
          </p:nvSpPr>
          <p:spPr>
            <a:xfrm>
              <a:off x="3282610" y="3203839"/>
              <a:ext cx="840761" cy="3247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200" b="1" kern="0" dirty="0">
                  <a:solidFill>
                    <a:srgbClr val="000000"/>
                  </a:solidFill>
                  <a:latin typeface="+mn-ea"/>
                </a:rPr>
                <a:t>데이터 </a:t>
              </a:r>
              <a:b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kern="0" dirty="0">
                  <a:solidFill>
                    <a:srgbClr val="000000"/>
                  </a:solidFill>
                  <a:latin typeface="+mn-ea"/>
                </a:rPr>
                <a:t>손실 방지</a:t>
              </a:r>
              <a:endParaRPr lang="en-US" sz="1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B924AC-B716-4AA7-8CC1-BF03BD78DF4C}"/>
                </a:ext>
              </a:extLst>
            </p:cNvPr>
            <p:cNvSpPr txBox="1"/>
            <p:nvPr/>
          </p:nvSpPr>
          <p:spPr>
            <a:xfrm>
              <a:off x="4398477" y="3203839"/>
              <a:ext cx="1159968" cy="3247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200" b="1" kern="0" dirty="0">
                  <a:solidFill>
                    <a:srgbClr val="000000"/>
                  </a:solidFill>
                  <a:latin typeface="+mn-ea"/>
                </a:rPr>
                <a:t>복구 </a:t>
              </a:r>
              <a:b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kern="0" dirty="0" err="1">
                  <a:solidFill>
                    <a:srgbClr val="000000"/>
                  </a:solidFill>
                  <a:latin typeface="+mn-ea"/>
                </a:rPr>
                <a:t>검증성</a:t>
              </a:r>
              <a:endParaRPr lang="en-US" sz="1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85AB16-2021-477F-99EE-FB5876D61AAF}"/>
                </a:ext>
              </a:extLst>
            </p:cNvPr>
            <p:cNvSpPr txBox="1"/>
            <p:nvPr/>
          </p:nvSpPr>
          <p:spPr>
            <a:xfrm>
              <a:off x="5854416" y="3199078"/>
              <a:ext cx="854827" cy="3247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200" b="1" kern="0" dirty="0">
                  <a:solidFill>
                    <a:srgbClr val="000000"/>
                  </a:solidFill>
                  <a:latin typeface="+mn-ea"/>
                </a:rPr>
                <a:t>데이터의 </a:t>
              </a:r>
              <a:b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kern="0" dirty="0">
                  <a:solidFill>
                    <a:srgbClr val="000000"/>
                  </a:solidFill>
                  <a:latin typeface="+mn-ea"/>
                </a:rPr>
                <a:t>즉시 활용</a:t>
              </a:r>
              <a:endParaRPr lang="en-US" sz="1200" b="1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2FBF8C-2ECA-446C-BA1B-2B5B4F169967}"/>
                </a:ext>
              </a:extLst>
            </p:cNvPr>
            <p:cNvSpPr txBox="1"/>
            <p:nvPr/>
          </p:nvSpPr>
          <p:spPr>
            <a:xfrm>
              <a:off x="7208805" y="3197493"/>
              <a:ext cx="855909" cy="32474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200" b="1" kern="0" dirty="0">
                  <a:solidFill>
                    <a:srgbClr val="000000"/>
                  </a:solidFill>
                  <a:latin typeface="+mn-ea"/>
                </a:rPr>
                <a:t>완벽한</a:t>
              </a:r>
              <a:br>
                <a:rPr lang="en-US" altLang="ko-KR" sz="1200" b="1" kern="0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kern="0" dirty="0">
                  <a:solidFill>
                    <a:srgbClr val="000000"/>
                  </a:solidFill>
                  <a:latin typeface="+mn-ea"/>
                </a:rPr>
                <a:t>가시성</a:t>
              </a:r>
              <a:endParaRPr lang="ru-RU" sz="1200" b="1" kern="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44" name="Picture 15">
              <a:extLst>
                <a:ext uri="{FF2B5EF4-FFF2-40B4-BE49-F238E27FC236}">
                  <a16:creationId xmlns:a16="http://schemas.microsoft.com/office/drawing/2014/main" id="{06AD7E8A-0DE9-4E91-9F06-747063EC27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303" y="2408516"/>
              <a:ext cx="1025348" cy="900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Picture 16">
              <a:extLst>
                <a:ext uri="{FF2B5EF4-FFF2-40B4-BE49-F238E27FC236}">
                  <a16:creationId xmlns:a16="http://schemas.microsoft.com/office/drawing/2014/main" id="{2F77D1FE-ACB7-4326-8B34-9257BB083A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532" y="2455133"/>
              <a:ext cx="886249" cy="778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7">
              <a:extLst>
                <a:ext uri="{FF2B5EF4-FFF2-40B4-BE49-F238E27FC236}">
                  <a16:creationId xmlns:a16="http://schemas.microsoft.com/office/drawing/2014/main" id="{82B289F7-9B91-4895-A6FF-1D59F33EE0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041" y="2447726"/>
              <a:ext cx="969714" cy="85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" name="Picture 18">
              <a:extLst>
                <a:ext uri="{FF2B5EF4-FFF2-40B4-BE49-F238E27FC236}">
                  <a16:creationId xmlns:a16="http://schemas.microsoft.com/office/drawing/2014/main" id="{CBC72C64-A3EB-494E-AA68-1A8FE12EE4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8033" y="2447725"/>
              <a:ext cx="996590" cy="84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" name="Picture 19">
              <a:extLst>
                <a:ext uri="{FF2B5EF4-FFF2-40B4-BE49-F238E27FC236}">
                  <a16:creationId xmlns:a16="http://schemas.microsoft.com/office/drawing/2014/main" id="{A46492A2-13A8-4CB4-9385-F177BFF3B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760" y="2401116"/>
              <a:ext cx="1066889" cy="936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86EAB36-0B51-465F-A79C-8D600A77780A}"/>
              </a:ext>
            </a:extLst>
          </p:cNvPr>
          <p:cNvGrpSpPr/>
          <p:nvPr/>
        </p:nvGrpSpPr>
        <p:grpSpPr>
          <a:xfrm>
            <a:off x="262745" y="4029238"/>
            <a:ext cx="9406717" cy="2495387"/>
            <a:chOff x="530544" y="3535855"/>
            <a:chExt cx="6304033" cy="1630541"/>
          </a:xfrm>
        </p:grpSpPr>
        <p:sp>
          <p:nvSpPr>
            <p:cNvPr id="77" name="한쪽 모서리가 둥근 사각형 69">
              <a:extLst>
                <a:ext uri="{FF2B5EF4-FFF2-40B4-BE49-F238E27FC236}">
                  <a16:creationId xmlns:a16="http://schemas.microsoft.com/office/drawing/2014/main" id="{925A1BCB-609C-46B6-8EA2-0F5681D09DCC}"/>
                </a:ext>
              </a:extLst>
            </p:cNvPr>
            <p:cNvSpPr/>
            <p:nvPr/>
          </p:nvSpPr>
          <p:spPr>
            <a:xfrm>
              <a:off x="530544" y="3535855"/>
              <a:ext cx="6264170" cy="281267"/>
            </a:xfrm>
            <a:prstGeom prst="round1Rect">
              <a:avLst>
                <a:gd name="adj" fmla="val 0"/>
              </a:avLst>
            </a:prstGeom>
            <a:solidFill>
              <a:srgbClr val="00B336"/>
            </a:solidFill>
            <a:ln w="12700" cap="flat" cmpd="sng" algn="ctr">
              <a:noFill/>
              <a:prstDash val="solid"/>
            </a:ln>
            <a:effectLst/>
          </p:spPr>
          <p:txBody>
            <a:bodyPr lIns="0" rIns="0" anchor="ctr">
              <a:scene3d>
                <a:camera prst="orthographicFront"/>
                <a:lightRig rig="threePt" dir="t"/>
              </a:scene3d>
              <a:sp3d>
                <a:bevelT w="0"/>
                <a:bevelB w="0" h="0"/>
              </a:sp3d>
            </a:bodyPr>
            <a:lstStyle/>
            <a:p>
              <a:pPr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78" name="Rectangle 11">
              <a:extLst>
                <a:ext uri="{FF2B5EF4-FFF2-40B4-BE49-F238E27FC236}">
                  <a16:creationId xmlns:a16="http://schemas.microsoft.com/office/drawing/2014/main" id="{31633614-E80E-4DCB-99E8-4537CC2F1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891" y="3587314"/>
              <a:ext cx="1910071" cy="1608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  <a:contourClr>
                  <a:schemeClr val="bg1"/>
                </a:contourClr>
              </a:sp3d>
            </a:bodyPr>
            <a:lstStyle/>
            <a:p>
              <a:pPr marL="0" lvl="1" indent="-180975" algn="ctr" defTabSz="93598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1600" b="1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</a:rPr>
                <a:t>편의성</a:t>
              </a:r>
            </a:p>
          </p:txBody>
        </p:sp>
        <p:sp>
          <p:nvSpPr>
            <p:cNvPr id="79" name="직각 삼각형 27">
              <a:extLst>
                <a:ext uri="{FF2B5EF4-FFF2-40B4-BE49-F238E27FC236}">
                  <a16:creationId xmlns:a16="http://schemas.microsoft.com/office/drawing/2014/main" id="{27360483-8668-4107-B2AB-1AEB6F0486A7}"/>
                </a:ext>
              </a:extLst>
            </p:cNvPr>
            <p:cNvSpPr/>
            <p:nvPr/>
          </p:nvSpPr>
          <p:spPr>
            <a:xfrm flipV="1">
              <a:off x="725704" y="3580885"/>
              <a:ext cx="853202" cy="344932"/>
            </a:xfrm>
            <a:prstGeom prst="rtTriangle">
              <a:avLst/>
            </a:prstGeom>
            <a:gradFill flip="none" rotWithShape="1">
              <a:gsLst>
                <a:gs pos="0">
                  <a:sysClr val="window" lastClr="FFFFFF">
                    <a:alpha val="27000"/>
                  </a:sysClr>
                </a:gs>
                <a:gs pos="100000">
                  <a:srgbClr val="FFFFFF">
                    <a:alpha val="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1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0" name="Rectangle 11">
              <a:extLst>
                <a:ext uri="{FF2B5EF4-FFF2-40B4-BE49-F238E27FC236}">
                  <a16:creationId xmlns:a16="http://schemas.microsoft.com/office/drawing/2014/main" id="{0E9DA844-E7FE-4452-B440-EE6C463A8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657" y="3594922"/>
              <a:ext cx="2216056" cy="1608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  <a:contourClr>
                  <a:schemeClr val="bg1"/>
                </a:contourClr>
              </a:sp3d>
            </a:bodyPr>
            <a:lstStyle/>
            <a:p>
              <a:pPr marL="0" lvl="1" indent="-180975" algn="ctr" defTabSz="93598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1600" b="1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</a:rPr>
                <a:t>안정성</a:t>
              </a:r>
              <a:r>
                <a:rPr lang="en-US" altLang="ko-KR" sz="1600" b="1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</a:rPr>
                <a:t>/</a:t>
              </a:r>
              <a:r>
                <a:rPr lang="ko-KR" altLang="en-US" sz="1600" b="1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</a:rPr>
                <a:t>확장성</a:t>
              </a:r>
            </a:p>
          </p:txBody>
        </p:sp>
        <p:sp>
          <p:nvSpPr>
            <p:cNvPr id="81" name="Rectangle 11">
              <a:extLst>
                <a:ext uri="{FF2B5EF4-FFF2-40B4-BE49-F238E27FC236}">
                  <a16:creationId xmlns:a16="http://schemas.microsoft.com/office/drawing/2014/main" id="{3DB0891F-A6DC-4C0E-BC68-348EBF876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2267" y="3594121"/>
              <a:ext cx="2117228" cy="16088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/>
                <a:contourClr>
                  <a:schemeClr val="bg1"/>
                </a:contourClr>
              </a:sp3d>
            </a:bodyPr>
            <a:lstStyle/>
            <a:p>
              <a:pPr marL="0" lvl="1" indent="-180975" algn="ctr" defTabSz="935980" eaLnBrk="1" hangingPunct="1">
                <a:spcBef>
                  <a:spcPts val="0"/>
                </a:spcBef>
                <a:spcAft>
                  <a:spcPts val="240"/>
                </a:spcAft>
                <a:defRPr/>
              </a:pPr>
              <a:r>
                <a:rPr lang="ko-KR" altLang="en-US" sz="1600" b="1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</a:rPr>
                <a:t>고성능 </a:t>
              </a:r>
              <a:r>
                <a:rPr lang="en-US" altLang="ko-KR" sz="1600" b="1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</a:rPr>
                <a:t>/ </a:t>
              </a:r>
              <a:r>
                <a:rPr lang="ko-KR" altLang="en-US" sz="1600" b="1" kern="0" spc="-50" dirty="0">
                  <a:gradFill>
                    <a:gsLst>
                      <a:gs pos="100000">
                        <a:prstClr val="white"/>
                      </a:gs>
                      <a:gs pos="0">
                        <a:prstClr val="white"/>
                      </a:gs>
                    </a:gsLst>
                    <a:lin ang="5400000" scaled="1"/>
                  </a:gradFill>
                  <a:latin typeface="+mn-ea"/>
                </a:rPr>
                <a:t>고가용성</a:t>
              </a:r>
            </a:p>
          </p:txBody>
        </p:sp>
        <p:cxnSp>
          <p:nvCxnSpPr>
            <p:cNvPr id="82" name="직선 연결선 87">
              <a:extLst>
                <a:ext uri="{FF2B5EF4-FFF2-40B4-BE49-F238E27FC236}">
                  <a16:creationId xmlns:a16="http://schemas.microsoft.com/office/drawing/2014/main" id="{47BD4AF8-1177-478E-93AD-C30E3B2F35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09062" y="5160703"/>
              <a:ext cx="6125515" cy="0"/>
            </a:xfrm>
            <a:prstGeom prst="line">
              <a:avLst/>
            </a:prstGeom>
            <a:noFill/>
            <a:ln w="25400" algn="ctr">
              <a:solidFill>
                <a:srgbClr val="1737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D23C007-C1E9-48ED-93C3-032764A321B9}"/>
                </a:ext>
              </a:extLst>
            </p:cNvPr>
            <p:cNvSpPr txBox="1"/>
            <p:nvPr/>
          </p:nvSpPr>
          <p:spPr>
            <a:xfrm>
              <a:off x="562074" y="3829488"/>
              <a:ext cx="2003030" cy="1336908"/>
            </a:xfrm>
            <a:prstGeom prst="rect">
              <a:avLst/>
            </a:prstGeom>
            <a:noFill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2pPr marL="165100" marR="0" lvl="1" indent="-165100" fontAlgn="auto" latinLnBrk="0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Blip>
                  <a:blip r:embed="rId9"/>
                </a:buBlip>
                <a:tabLst/>
                <a:defRPr kumimoji="1" sz="1400" kern="0" spc="-50"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</a:lstStyle>
            <a:p>
              <a:pPr lvl="1" defTabSz="957838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최적의 </a:t>
              </a:r>
              <a:r>
                <a:rPr lang="en-US" altLang="ko-KR" sz="1050" dirty="0">
                  <a:latin typeface="+mn-ea"/>
                  <a:ea typeface="+mn-ea"/>
                </a:rPr>
                <a:t>SW </a:t>
              </a:r>
              <a:r>
                <a:rPr lang="ko-KR" altLang="en-US" sz="1050" dirty="0">
                  <a:latin typeface="+mn-ea"/>
                  <a:ea typeface="+mn-ea"/>
                </a:rPr>
                <a:t>및</a:t>
              </a:r>
              <a:r>
                <a:rPr lang="en-US" altLang="ko-KR" sz="1050" dirty="0">
                  <a:latin typeface="+mn-ea"/>
                  <a:ea typeface="+mn-ea"/>
                </a:rPr>
                <a:t> HW </a:t>
              </a:r>
              <a:r>
                <a:rPr lang="ko-KR" altLang="en-US" sz="1050" dirty="0">
                  <a:latin typeface="+mn-ea"/>
                  <a:ea typeface="+mn-ea"/>
                </a:rPr>
                <a:t>제공으로 운영 및 관리 부문의 편의성 증대</a:t>
              </a: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단일 </a:t>
              </a:r>
              <a:r>
                <a:rPr lang="en-US" altLang="ko-KR" sz="1050" dirty="0">
                  <a:latin typeface="+mn-ea"/>
                  <a:ea typeface="+mn-ea"/>
                </a:rPr>
                <a:t>GUI</a:t>
              </a:r>
              <a:r>
                <a:rPr lang="ko-KR" altLang="en-US" sz="1050" dirty="0">
                  <a:latin typeface="+mn-ea"/>
                  <a:ea typeface="+mn-ea"/>
                </a:rPr>
                <a:t>를 통한 물리</a:t>
              </a:r>
              <a:r>
                <a:rPr lang="en-US" altLang="ko-KR" sz="1050" dirty="0">
                  <a:latin typeface="+mn-ea"/>
                  <a:ea typeface="+mn-ea"/>
                </a:rPr>
                <a:t>, </a:t>
              </a:r>
              <a:r>
                <a:rPr lang="ko-KR" altLang="en-US" sz="1050" dirty="0">
                  <a:latin typeface="+mn-ea"/>
                  <a:ea typeface="+mn-ea"/>
                </a:rPr>
                <a:t>퍼블릭 </a:t>
              </a:r>
              <a:r>
                <a:rPr lang="en-US" altLang="ko-KR" sz="1050" dirty="0">
                  <a:latin typeface="+mn-ea"/>
                  <a:ea typeface="+mn-ea"/>
                </a:rPr>
                <a:t>/ </a:t>
              </a:r>
              <a:r>
                <a:rPr lang="ko-KR" altLang="en-US" sz="1050" dirty="0" err="1">
                  <a:latin typeface="+mn-ea"/>
                  <a:ea typeface="+mn-ea"/>
                </a:rPr>
                <a:t>프라이빗</a:t>
              </a:r>
              <a:r>
                <a:rPr lang="ko-KR" altLang="en-US" sz="1050" dirty="0">
                  <a:latin typeface="+mn-ea"/>
                  <a:ea typeface="+mn-ea"/>
                </a:rPr>
                <a:t> 클라우드 환경의 </a:t>
              </a:r>
              <a:r>
                <a:rPr lang="en-US" altLang="ko-KR" sz="1050" dirty="0">
                  <a:latin typeface="+mn-ea"/>
                  <a:ea typeface="+mn-ea"/>
                </a:rPr>
                <a:t>OS ,/ </a:t>
              </a:r>
              <a:r>
                <a:rPr lang="ko-KR" altLang="en-US" sz="1050" dirty="0">
                  <a:latin typeface="+mn-ea"/>
                  <a:ea typeface="+mn-ea"/>
                </a:rPr>
                <a:t>데이터 통합 관리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법규 준수 및 주 센터 </a:t>
              </a:r>
              <a:r>
                <a:rPr lang="en-US" altLang="ko-KR" sz="1050" dirty="0">
                  <a:latin typeface="+mn-ea"/>
                  <a:ea typeface="+mn-ea"/>
                </a:rPr>
                <a:t>/ </a:t>
              </a:r>
              <a:r>
                <a:rPr lang="ko-KR" altLang="en-US" sz="1050" dirty="0">
                  <a:latin typeface="+mn-ea"/>
                  <a:ea typeface="+mn-ea"/>
                </a:rPr>
                <a:t>원격지 백업 환경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손쉬운 데이터 마이그레이션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대시보드 기반의 가상화</a:t>
              </a:r>
              <a:r>
                <a:rPr lang="en-US" altLang="ko-KR" sz="1050" dirty="0">
                  <a:latin typeface="+mn-ea"/>
                  <a:ea typeface="+mn-ea"/>
                </a:rPr>
                <a:t>/</a:t>
              </a:r>
              <a:r>
                <a:rPr lang="ko-KR" altLang="en-US" sz="1050" dirty="0">
                  <a:latin typeface="+mn-ea"/>
                  <a:ea typeface="+mn-ea"/>
                </a:rPr>
                <a:t>백업 모니터링 및 고급 리포팅</a:t>
              </a:r>
              <a:endParaRPr lang="en-US" altLang="ko-KR" sz="1050" dirty="0">
                <a:latin typeface="+mn-ea"/>
                <a:ea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798AEB1-0146-4290-B76A-7E3A3ED69E9D}"/>
                </a:ext>
              </a:extLst>
            </p:cNvPr>
            <p:cNvSpPr txBox="1"/>
            <p:nvPr/>
          </p:nvSpPr>
          <p:spPr>
            <a:xfrm>
              <a:off x="4713847" y="3823930"/>
              <a:ext cx="2080867" cy="1320043"/>
            </a:xfrm>
            <a:prstGeom prst="rect">
              <a:avLst/>
            </a:prstGeom>
            <a:noFill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2pPr marL="165100" marR="0" lvl="1" indent="-165100" fontAlgn="auto" latinLnBrk="0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Blip>
                  <a:blip r:embed="rId9"/>
                </a:buBlip>
                <a:tabLst/>
                <a:defRPr kumimoji="1" sz="1400" kern="0" spc="-50"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</a:lstStyle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사용자 실수로 인한 데이터 손실 방지 및 신속한 복구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 err="1">
                  <a:latin typeface="+mn-ea"/>
                  <a:ea typeface="+mn-ea"/>
                </a:rPr>
                <a:t>랜섬웨어</a:t>
              </a:r>
              <a:r>
                <a:rPr lang="en-US" altLang="ko-KR" sz="1050" dirty="0">
                  <a:latin typeface="+mn-ea"/>
                  <a:ea typeface="+mn-ea"/>
                </a:rPr>
                <a:t>, </a:t>
              </a:r>
              <a:r>
                <a:rPr lang="ko-KR" altLang="en-US" sz="1050" dirty="0">
                  <a:latin typeface="+mn-ea"/>
                  <a:ea typeface="+mn-ea"/>
                </a:rPr>
                <a:t>바이러스</a:t>
              </a:r>
              <a:r>
                <a:rPr lang="en-US" altLang="ko-KR" sz="1050" dirty="0">
                  <a:latin typeface="+mn-ea"/>
                  <a:ea typeface="+mn-ea"/>
                </a:rPr>
                <a:t>, </a:t>
              </a:r>
              <a:r>
                <a:rPr lang="ko-KR" altLang="en-US" sz="1050" dirty="0" err="1">
                  <a:latin typeface="+mn-ea"/>
                  <a:ea typeface="+mn-ea"/>
                </a:rPr>
                <a:t>멀웨어</a:t>
              </a:r>
              <a:r>
                <a:rPr lang="ko-KR" altLang="en-US" sz="1050" dirty="0">
                  <a:latin typeface="+mn-ea"/>
                  <a:ea typeface="+mn-ea"/>
                </a:rPr>
                <a:t> 검증 후 신속한 복원 </a:t>
              </a: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원하는 시점의 특정 파일을 언제든지 복원 가능</a:t>
              </a: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다양한 </a:t>
              </a:r>
              <a:r>
                <a:rPr lang="en-US" altLang="ko-KR" sz="1050" dirty="0">
                  <a:latin typeface="+mn-ea"/>
                  <a:ea typeface="+mn-ea"/>
                </a:rPr>
                <a:t>OS </a:t>
              </a:r>
              <a:r>
                <a:rPr lang="ko-KR" altLang="en-US" sz="1050" dirty="0">
                  <a:latin typeface="+mn-ea"/>
                  <a:ea typeface="+mn-ea"/>
                </a:rPr>
                <a:t>및 데이터베이스 복원 기능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altLang="ko-KR" sz="1050" dirty="0">
                  <a:latin typeface="+mn-ea"/>
                  <a:ea typeface="+mn-ea"/>
                </a:rPr>
                <a:t>3 </a:t>
              </a:r>
              <a:r>
                <a:rPr lang="ko-KR" altLang="en-US" sz="1050" dirty="0" err="1">
                  <a:latin typeface="+mn-ea"/>
                  <a:ea typeface="+mn-ea"/>
                </a:rPr>
                <a:t>티어</a:t>
              </a:r>
              <a:r>
                <a:rPr lang="ko-KR" altLang="en-US" sz="1050" dirty="0">
                  <a:latin typeface="+mn-ea"/>
                  <a:ea typeface="+mn-ea"/>
                </a:rPr>
                <a:t> 구조로 백업 인프라 무한 확장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데이터 증가에 따른 유연하고 다양한 스케일</a:t>
              </a:r>
              <a:r>
                <a:rPr lang="en-US" altLang="ko-KR" sz="1050" dirty="0">
                  <a:latin typeface="+mn-ea"/>
                  <a:ea typeface="+mn-ea"/>
                </a:rPr>
                <a:t>-</a:t>
              </a:r>
              <a:r>
                <a:rPr lang="ko-KR" altLang="en-US" sz="1050" dirty="0">
                  <a:latin typeface="+mn-ea"/>
                  <a:ea typeface="+mn-ea"/>
                </a:rPr>
                <a:t>아웃 방식의 백업 장치 확장 </a:t>
              </a:r>
              <a:r>
                <a:rPr lang="en-US" altLang="ko-KR" sz="1050" dirty="0">
                  <a:latin typeface="+mn-ea"/>
                  <a:ea typeface="+mn-ea"/>
                </a:rPr>
                <a:t>(</a:t>
              </a:r>
              <a:r>
                <a:rPr lang="ko-KR" altLang="en-US" sz="1050" dirty="0">
                  <a:latin typeface="+mn-ea"/>
                  <a:ea typeface="+mn-ea"/>
                </a:rPr>
                <a:t>별도 라이선스 비용 없음</a:t>
              </a:r>
              <a:r>
                <a:rPr lang="en-US" altLang="ko-KR" sz="1050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0E2848B-6CE5-41A1-B61F-47BE510346BD}"/>
                </a:ext>
              </a:extLst>
            </p:cNvPr>
            <p:cNvSpPr txBox="1"/>
            <p:nvPr/>
          </p:nvSpPr>
          <p:spPr>
            <a:xfrm>
              <a:off x="2646803" y="3823931"/>
              <a:ext cx="1976735" cy="1342465"/>
            </a:xfrm>
            <a:prstGeom prst="rect">
              <a:avLst/>
            </a:prstGeom>
            <a:noFill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2pPr marL="165100" marR="0" lvl="1" indent="-165100" fontAlgn="auto" latinLnBrk="0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Blip>
                  <a:blip r:embed="rId9"/>
                </a:buBlip>
                <a:tabLst/>
                <a:defRPr kumimoji="1" sz="1400" kern="0" spc="-50"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</a:lstStyle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단일 작업으로 </a:t>
              </a:r>
              <a:r>
                <a:rPr lang="en-US" altLang="ko-KR" sz="1050" dirty="0">
                  <a:latin typeface="+mn-ea"/>
                  <a:ea typeface="+mn-ea"/>
                </a:rPr>
                <a:t>OS, </a:t>
              </a:r>
              <a:r>
                <a:rPr lang="ko-KR" altLang="en-US" sz="1050" dirty="0">
                  <a:latin typeface="+mn-ea"/>
                  <a:ea typeface="+mn-ea"/>
                </a:rPr>
                <a:t>데이터 이미지 고속 백업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이미지 기반의 블록 레벨 및 중복제거 백업을 통한 </a:t>
              </a:r>
              <a:r>
                <a:rPr lang="en-US" altLang="ko-KR" sz="1050" dirty="0">
                  <a:latin typeface="+mn-ea"/>
                  <a:ea typeface="+mn-ea"/>
                </a:rPr>
                <a:t> </a:t>
              </a:r>
              <a:r>
                <a:rPr lang="ko-KR" altLang="en-US" sz="1050" dirty="0">
                  <a:latin typeface="+mn-ea"/>
                  <a:ea typeface="+mn-ea"/>
                </a:rPr>
                <a:t>백업 스토리지 효율성 극대화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백업 데이터로 즉시 복구 기능을 통한 데이터 즉시 활용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atin typeface="+mn-ea"/>
                  <a:ea typeface="+mn-ea"/>
                </a:rPr>
                <a:t>초기 전체 백업 후 영구 </a:t>
              </a:r>
              <a:r>
                <a:rPr lang="ko-KR" altLang="en-US" sz="1050" dirty="0" err="1">
                  <a:latin typeface="+mn-ea"/>
                  <a:ea typeface="+mn-ea"/>
                </a:rPr>
                <a:t>증분</a:t>
              </a:r>
              <a:r>
                <a:rPr lang="ko-KR" altLang="en-US" sz="1050" dirty="0">
                  <a:latin typeface="+mn-ea"/>
                  <a:ea typeface="+mn-ea"/>
                </a:rPr>
                <a:t> 백업을 통한 백업 시간 절감</a:t>
              </a:r>
              <a:endParaRPr lang="en-US" altLang="ko-KR" sz="1050" dirty="0">
                <a:latin typeface="+mn-ea"/>
                <a:ea typeface="+mn-ea"/>
              </a:endParaRPr>
            </a:p>
            <a:p>
              <a:pPr lvl="1" defTabSz="957838" eaLnBrk="1" hangingPunct="1">
                <a:spcBef>
                  <a:spcPts val="0"/>
                </a:spcBef>
                <a:spcAft>
                  <a:spcPts val="600"/>
                </a:spcAft>
                <a:buClr>
                  <a:srgbClr val="404040"/>
                </a:buClr>
                <a:buFont typeface="Arial" panose="020B0604020202020204" pitchFamily="34" charset="0"/>
                <a:buChar char="•"/>
                <a:defRPr/>
              </a:pPr>
              <a:r>
                <a:rPr lang="en-US" altLang="ko-KR" sz="1050" dirty="0">
                  <a:latin typeface="+mn-ea"/>
                  <a:ea typeface="+mn-ea"/>
                </a:rPr>
                <a:t>VMware</a:t>
              </a:r>
              <a:r>
                <a:rPr lang="ko-KR" altLang="en-US" sz="1050" dirty="0">
                  <a:latin typeface="+mn-ea"/>
                  <a:ea typeface="+mn-ea"/>
                </a:rPr>
                <a:t>의 </a:t>
              </a:r>
              <a:r>
                <a:rPr lang="en-US" altLang="ko-KR" sz="1050" dirty="0">
                  <a:latin typeface="+mn-ea"/>
                  <a:ea typeface="+mn-ea"/>
                </a:rPr>
                <a:t>Near CDP</a:t>
              </a:r>
              <a:r>
                <a:rPr lang="ko-KR" altLang="en-US" sz="1050" dirty="0">
                  <a:latin typeface="+mn-ea"/>
                  <a:ea typeface="+mn-ea"/>
                </a:rPr>
                <a:t>를 통한 고가용성 확보</a:t>
              </a:r>
              <a:endParaRPr lang="en-US" altLang="ko-KR" sz="1050" dirty="0">
                <a:latin typeface="+mn-ea"/>
                <a:ea typeface="+mn-ea"/>
              </a:endParaRPr>
            </a:p>
          </p:txBody>
        </p:sp>
        <p:grpSp>
          <p:nvGrpSpPr>
            <p:cNvPr id="86" name="그룹 82">
              <a:extLst>
                <a:ext uri="{FF2B5EF4-FFF2-40B4-BE49-F238E27FC236}">
                  <a16:creationId xmlns:a16="http://schemas.microsoft.com/office/drawing/2014/main" id="{B5D1EFD8-CB83-4F1D-8F43-E17EE51094C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586141" y="3576581"/>
              <a:ext cx="29287" cy="1392822"/>
              <a:chOff x="7875752" y="4640633"/>
              <a:chExt cx="12575" cy="1367929"/>
            </a:xfrm>
          </p:grpSpPr>
          <p:sp>
            <p:nvSpPr>
              <p:cNvPr id="87" name="모서리가 둥근 직사각형 73">
                <a:extLst>
                  <a:ext uri="{FF2B5EF4-FFF2-40B4-BE49-F238E27FC236}">
                    <a16:creationId xmlns:a16="http://schemas.microsoft.com/office/drawing/2014/main" id="{354CBD86-5E6F-42B5-9E68-CF667C3163FF}"/>
                  </a:ext>
                </a:extLst>
              </p:cNvPr>
              <p:cNvSpPr/>
              <p:nvPr/>
            </p:nvSpPr>
            <p:spPr>
              <a:xfrm>
                <a:off x="7876971" y="5036295"/>
                <a:ext cx="11356" cy="972267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800" kern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8" name="모서리가 둥근 직사각형 74">
                <a:extLst>
                  <a:ext uri="{FF2B5EF4-FFF2-40B4-BE49-F238E27FC236}">
                    <a16:creationId xmlns:a16="http://schemas.microsoft.com/office/drawing/2014/main" id="{5C0F10C8-5BC6-415A-87DA-A253CB1C094A}"/>
                  </a:ext>
                </a:extLst>
              </p:cNvPr>
              <p:cNvSpPr/>
              <p:nvPr/>
            </p:nvSpPr>
            <p:spPr>
              <a:xfrm>
                <a:off x="7875752" y="4640633"/>
                <a:ext cx="11357" cy="328110"/>
              </a:xfrm>
              <a:prstGeom prst="roundRect">
                <a:avLst/>
              </a:prstGeom>
              <a:solidFill>
                <a:srgbClr val="FBFBF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800" kern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grpSp>
          <p:nvGrpSpPr>
            <p:cNvPr id="89" name="그룹 82">
              <a:extLst>
                <a:ext uri="{FF2B5EF4-FFF2-40B4-BE49-F238E27FC236}">
                  <a16:creationId xmlns:a16="http://schemas.microsoft.com/office/drawing/2014/main" id="{BFDFDD89-4BCE-447E-A8CD-D8C5A015895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653671" y="3576581"/>
              <a:ext cx="37785" cy="1392822"/>
              <a:chOff x="7870885" y="4640633"/>
              <a:chExt cx="16224" cy="1367929"/>
            </a:xfrm>
          </p:grpSpPr>
          <p:sp>
            <p:nvSpPr>
              <p:cNvPr id="90" name="모서리가 둥근 직사각형 73">
                <a:extLst>
                  <a:ext uri="{FF2B5EF4-FFF2-40B4-BE49-F238E27FC236}">
                    <a16:creationId xmlns:a16="http://schemas.microsoft.com/office/drawing/2014/main" id="{43A1B395-F0B8-4290-8550-0C6BD408E705}"/>
                  </a:ext>
                </a:extLst>
              </p:cNvPr>
              <p:cNvSpPr/>
              <p:nvPr/>
            </p:nvSpPr>
            <p:spPr>
              <a:xfrm>
                <a:off x="7870885" y="5036295"/>
                <a:ext cx="11356" cy="972267"/>
              </a:xfrm>
              <a:prstGeom prst="roundRect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800" kern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91" name="모서리가 둥근 직사각형 74">
                <a:extLst>
                  <a:ext uri="{FF2B5EF4-FFF2-40B4-BE49-F238E27FC236}">
                    <a16:creationId xmlns:a16="http://schemas.microsoft.com/office/drawing/2014/main" id="{A98E37D9-F730-444E-A036-BCED15916F43}"/>
                  </a:ext>
                </a:extLst>
              </p:cNvPr>
              <p:cNvSpPr/>
              <p:nvPr/>
            </p:nvSpPr>
            <p:spPr>
              <a:xfrm>
                <a:off x="7875752" y="4640633"/>
                <a:ext cx="11357" cy="328110"/>
              </a:xfrm>
              <a:prstGeom prst="roundRect">
                <a:avLst/>
              </a:prstGeom>
              <a:solidFill>
                <a:srgbClr val="FBFBFB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2800" kern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9152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62E3-F9C5-44EF-AA5C-17CB7A10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1.3.4 </a:t>
            </a:r>
            <a:r>
              <a:rPr lang="ko-KR" altLang="en-US" dirty="0"/>
              <a:t>빔 소프트웨어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0F3C34-3A4D-4C80-B217-BB9828275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소프트웨어는 하이브리드 클라우드 백업 </a:t>
            </a:r>
            <a:r>
              <a:rPr lang="en-US" altLang="ko-KR" dirty="0"/>
              <a:t>1</a:t>
            </a:r>
            <a:r>
              <a:rPr lang="ko-KR" altLang="en-US" dirty="0"/>
              <a:t>위 기업으로써 전세계 </a:t>
            </a:r>
            <a:r>
              <a:rPr lang="en-US" altLang="ko-KR" dirty="0"/>
              <a:t>375,000</a:t>
            </a:r>
            <a:r>
              <a:rPr lang="ko-KR" altLang="en-US" dirty="0"/>
              <a:t>개 이상의 고객을 통해 검증된 기술력과 최고의 가성비를 제공합니다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400BEAE-9B53-448B-AF67-6BCA9EB48A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제안사 현황</a:t>
            </a:r>
          </a:p>
        </p:txBody>
      </p:sp>
      <p:sp>
        <p:nvSpPr>
          <p:cNvPr id="5" name="텍스트 개체 틀 7">
            <a:extLst>
              <a:ext uri="{FF2B5EF4-FFF2-40B4-BE49-F238E27FC236}">
                <a16:creationId xmlns:a16="http://schemas.microsoft.com/office/drawing/2014/main" id="{87A3A113-73DC-4A97-8E64-CB21F6669C15}"/>
              </a:ext>
            </a:extLst>
          </p:cNvPr>
          <p:cNvSpPr txBox="1">
            <a:spLocks/>
          </p:cNvSpPr>
          <p:nvPr/>
        </p:nvSpPr>
        <p:spPr>
          <a:xfrm>
            <a:off x="388345" y="6123803"/>
            <a:ext cx="9117106" cy="363096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IDC Report: Veeam is #1 in EMEA by revenue and unmatched 20.8% market share and YoY growth, </a:t>
            </a:r>
            <a:r>
              <a:rPr lang="en-US" altLang="ko-KR" dirty="0">
                <a:hlinkClick r:id="rId2"/>
              </a:rPr>
              <a:t>https://www.veeam.com/wp-idc-semiannual-software-tracker-report-emea.html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Veeam Achieves Market-Leading Revenue Growth in 2H 2017, </a:t>
            </a:r>
            <a:r>
              <a:rPr lang="en-US" altLang="ko-KR" dirty="0">
                <a:hlinkClick r:id="rId3"/>
              </a:rPr>
              <a:t>https://www.veeam.com/executive-blog/idc-report-2017-market-share-growth.html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26B303-CA8E-4536-89D9-AADDEDCC221D}"/>
              </a:ext>
            </a:extLst>
          </p:cNvPr>
          <p:cNvSpPr txBox="1"/>
          <p:nvPr/>
        </p:nvSpPr>
        <p:spPr>
          <a:xfrm>
            <a:off x="637879" y="2582585"/>
            <a:ext cx="3939988" cy="1552245"/>
          </a:xfrm>
          <a:prstGeom prst="rect">
            <a:avLst/>
          </a:prstGeom>
          <a:noFill/>
        </p:spPr>
        <p:txBody>
          <a:bodyPr wrap="square" lIns="27000" tIns="27000" rIns="27000" bIns="27000" rtlCol="0" anchor="t" anchorCtr="0">
            <a:spAutoFit/>
          </a:bodyPr>
          <a:lstStyle>
            <a:defPPr>
              <a:defRPr lang="ko-KR"/>
            </a:defPPr>
            <a:lvl1pPr marL="285750" lvl="0" indent="-285750" latinLnBrk="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defRPr sz="1400" b="1"/>
            </a:lvl1pPr>
          </a:lstStyle>
          <a:p>
            <a:pPr>
              <a:lnSpc>
                <a:spcPct val="120000"/>
              </a:lnSpc>
              <a:spcAft>
                <a:spcPts val="750"/>
              </a:spcAft>
            </a:pPr>
            <a:r>
              <a:rPr lang="ko-KR" altLang="ko-KR" sz="1200" dirty="0">
                <a:latin typeface="+mn-ea"/>
                <a:cs typeface="Arial" panose="020B0604020202020204" pitchFamily="34" charset="0"/>
              </a:rPr>
              <a:t>글로벌 </a:t>
            </a:r>
            <a:r>
              <a:rPr lang="ko-KR" altLang="ko-KR" sz="1200" dirty="0" err="1">
                <a:latin typeface="+mn-ea"/>
                <a:cs typeface="Arial" panose="020B0604020202020204" pitchFamily="34" charset="0"/>
              </a:rPr>
              <a:t>프라이빗</a:t>
            </a:r>
            <a:r>
              <a:rPr lang="ko-KR" altLang="ko-KR" sz="1200" dirty="0">
                <a:latin typeface="+mn-ea"/>
                <a:cs typeface="Arial" panose="020B0604020202020204" pitchFamily="34" charset="0"/>
              </a:rPr>
              <a:t> 클라우드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가상환경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)</a:t>
            </a:r>
            <a:r>
              <a:rPr lang="ko-KR" altLang="ko-KR" sz="1200" dirty="0">
                <a:latin typeface="+mn-ea"/>
                <a:cs typeface="Arial" panose="020B0604020202020204" pitchFamily="34" charset="0"/>
              </a:rPr>
              <a:t> 백업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 1</a:t>
            </a:r>
            <a:r>
              <a:rPr lang="ko-KR" altLang="ko-KR" sz="1200" dirty="0">
                <a:latin typeface="+mn-ea"/>
                <a:cs typeface="Arial" panose="020B0604020202020204" pitchFamily="34" charset="0"/>
              </a:rPr>
              <a:t>위</a:t>
            </a:r>
            <a:endParaRPr lang="ko-KR" altLang="ko-KR" sz="1200" baseline="30000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750"/>
              </a:spcAft>
            </a:pPr>
            <a:r>
              <a:rPr lang="ko-KR" altLang="ko-KR" sz="1200" dirty="0">
                <a:latin typeface="+mn-ea"/>
                <a:cs typeface="Arial" panose="020B0604020202020204" pitchFamily="34" charset="0"/>
              </a:rPr>
              <a:t>글로벌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 AWS </a:t>
            </a:r>
            <a:r>
              <a:rPr lang="ko-KR" altLang="ko-KR" sz="1200" dirty="0" err="1">
                <a:latin typeface="+mn-ea"/>
                <a:cs typeface="Arial" panose="020B0604020202020204" pitchFamily="34" charset="0"/>
              </a:rPr>
              <a:t>퍼블릭</a:t>
            </a:r>
            <a:r>
              <a:rPr lang="ko-KR" altLang="ko-KR" sz="1200" dirty="0">
                <a:latin typeface="+mn-ea"/>
                <a:cs typeface="Arial" panose="020B0604020202020204" pitchFamily="34" charset="0"/>
              </a:rPr>
              <a:t> 클라우드 백업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시장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 1</a:t>
            </a:r>
            <a:r>
              <a:rPr lang="ko-KR" altLang="ko-KR" sz="1200" dirty="0">
                <a:latin typeface="+mn-ea"/>
                <a:cs typeface="Arial" panose="020B0604020202020204" pitchFamily="34" charset="0"/>
              </a:rPr>
              <a:t>위</a:t>
            </a:r>
            <a:endParaRPr lang="ko-KR" altLang="ko-KR" sz="1200" baseline="30000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Aft>
                <a:spcPts val="750"/>
              </a:spcAft>
            </a:pPr>
            <a:r>
              <a:rPr lang="ko-KR" altLang="ko-KR" sz="1200" dirty="0">
                <a:latin typeface="+mn-ea"/>
                <a:cs typeface="Arial" panose="020B0604020202020204" pitchFamily="34" charset="0"/>
              </a:rPr>
              <a:t>유럽 전체 백업시장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 1</a:t>
            </a:r>
            <a:r>
              <a:rPr lang="ko-KR" altLang="ko-KR" sz="1200" dirty="0">
                <a:latin typeface="+mn-ea"/>
                <a:cs typeface="Arial" panose="020B0604020202020204" pitchFamily="34" charset="0"/>
              </a:rPr>
              <a:t>위</a:t>
            </a:r>
            <a:r>
              <a:rPr lang="en-US" altLang="ko-KR" sz="1200" baseline="30000" dirty="0">
                <a:latin typeface="+mn-ea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20000"/>
              </a:lnSpc>
              <a:spcAft>
                <a:spcPts val="750"/>
              </a:spcAft>
            </a:pPr>
            <a:r>
              <a:rPr lang="ko-KR" altLang="ko-KR" sz="1200" dirty="0">
                <a:latin typeface="+mn-ea"/>
                <a:cs typeface="Arial" panose="020B0604020202020204" pitchFamily="34" charset="0"/>
              </a:rPr>
              <a:t>글로벌 전체 백업시장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빅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4</a:t>
            </a:r>
            <a:r>
              <a:rPr lang="en-US" altLang="ko-KR" sz="1200" baseline="30000" dirty="0">
                <a:latin typeface="+mn-ea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20000"/>
              </a:lnSpc>
              <a:spcAft>
                <a:spcPts val="750"/>
              </a:spcAft>
            </a:pPr>
            <a:r>
              <a:rPr lang="ko-KR" altLang="en-US" sz="1200" dirty="0">
                <a:latin typeface="+mn-ea"/>
                <a:cs typeface="Arial" panose="020B0604020202020204" pitchFamily="34" charset="0"/>
              </a:rPr>
              <a:t>포브스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500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대 기업의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75%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가 빔 소프트웨어 사용</a:t>
            </a:r>
            <a:endParaRPr lang="ko-KR" altLang="ko-KR" sz="12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D34DDB-E2E9-4D8D-908F-D9F144070280}"/>
              </a:ext>
            </a:extLst>
          </p:cNvPr>
          <p:cNvSpPr txBox="1"/>
          <p:nvPr/>
        </p:nvSpPr>
        <p:spPr>
          <a:xfrm>
            <a:off x="5255977" y="2591175"/>
            <a:ext cx="4464050" cy="2421009"/>
          </a:xfrm>
          <a:prstGeom prst="rect">
            <a:avLst/>
          </a:prstGeom>
          <a:noFill/>
        </p:spPr>
        <p:txBody>
          <a:bodyPr wrap="square" lIns="27000" tIns="27000" rIns="27000" bIns="27000" rtlCol="0" anchor="t" anchorCtr="0">
            <a:spAutoFit/>
          </a:bodyPr>
          <a:lstStyle>
            <a:defPPr>
              <a:defRPr lang="ko-KR"/>
            </a:defPPr>
            <a:lvl1pPr marL="285750" lvl="0" indent="-285750" latinLnBrk="0">
              <a:lnSpc>
                <a:spcPct val="150000"/>
              </a:lnSpc>
              <a:spcAft>
                <a:spcPts val="1200"/>
              </a:spcAft>
              <a:buFont typeface="Wingdings" panose="05000000000000000000" pitchFamily="2" charset="2"/>
              <a:buChar char="§"/>
              <a:defRPr sz="1400" b="1"/>
            </a:lvl1pPr>
          </a:lstStyle>
          <a:p>
            <a:pPr marL="133350" indent="-133350">
              <a:lnSpc>
                <a:spcPct val="120000"/>
              </a:lnSpc>
              <a:spcAft>
                <a:spcPts val="750"/>
              </a:spcAft>
            </a:pPr>
            <a:r>
              <a:rPr lang="en-US" altLang="ko-KR" sz="1200" dirty="0">
                <a:latin typeface="+mn-ea"/>
                <a:cs typeface="Arial" panose="020B0604020202020204" pitchFamily="34" charset="0"/>
              </a:rPr>
              <a:t>VMware, Nutanix 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에이전트리스 백업 및 복구</a:t>
            </a:r>
            <a:endParaRPr lang="en-US" altLang="ko-KR" sz="1200" dirty="0">
              <a:latin typeface="+mn-ea"/>
              <a:cs typeface="Arial" panose="020B0604020202020204" pitchFamily="34" charset="0"/>
            </a:endParaRPr>
          </a:p>
          <a:p>
            <a:pPr marL="133350" indent="-133350">
              <a:lnSpc>
                <a:spcPct val="120000"/>
              </a:lnSpc>
              <a:spcAft>
                <a:spcPts val="750"/>
              </a:spcAft>
            </a:pPr>
            <a:r>
              <a:rPr lang="en-US" altLang="ko-KR" sz="1200" dirty="0">
                <a:latin typeface="+mn-ea"/>
                <a:cs typeface="Arial" panose="020B0604020202020204" pitchFamily="34" charset="0"/>
              </a:rPr>
              <a:t>VMware, Nutanix VM </a:t>
            </a:r>
            <a:r>
              <a:rPr lang="ko-KR" altLang="en-US" sz="1200" dirty="0" err="1">
                <a:latin typeface="+mn-ea"/>
                <a:cs typeface="Arial" panose="020B0604020202020204" pitchFamily="34" charset="0"/>
              </a:rPr>
              <a:t>장애시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백업본으로 즉시 서비스</a:t>
            </a:r>
            <a:endParaRPr lang="en-US" altLang="ko-KR" sz="1200" dirty="0">
              <a:latin typeface="+mn-ea"/>
              <a:cs typeface="Arial" panose="020B0604020202020204" pitchFamily="34" charset="0"/>
            </a:endParaRPr>
          </a:p>
          <a:p>
            <a:pPr marL="133350" indent="-133350">
              <a:lnSpc>
                <a:spcPct val="120000"/>
              </a:lnSpc>
              <a:spcAft>
                <a:spcPts val="750"/>
              </a:spcAft>
            </a:pPr>
            <a:r>
              <a:rPr lang="en-US" altLang="ko-KR" sz="1200" dirty="0">
                <a:latin typeface="+mn-ea"/>
                <a:cs typeface="Arial" panose="020B0604020202020204" pitchFamily="34" charset="0"/>
              </a:rPr>
              <a:t>VMware, Nutanix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 에이전트리스 어플리케이션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/DB 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시점 복구</a:t>
            </a:r>
            <a:endParaRPr lang="en-US" altLang="ko-KR" sz="1200" dirty="0">
              <a:latin typeface="+mn-ea"/>
              <a:cs typeface="Arial" panose="020B0604020202020204" pitchFamily="34" charset="0"/>
            </a:endParaRPr>
          </a:p>
          <a:p>
            <a:pPr marL="133350" indent="-133350">
              <a:lnSpc>
                <a:spcPct val="120000"/>
              </a:lnSpc>
              <a:spcAft>
                <a:spcPts val="750"/>
              </a:spcAft>
            </a:pPr>
            <a:r>
              <a:rPr lang="en-US" altLang="ko-KR" sz="1200" dirty="0">
                <a:latin typeface="+mn-ea"/>
                <a:cs typeface="Arial" panose="020B0604020202020204" pitchFamily="34" charset="0"/>
              </a:rPr>
              <a:t>x86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 서버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데스크톱의 단일 에이전트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DB, OS, File 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백업 및 복구</a:t>
            </a:r>
            <a:endParaRPr lang="en-US" altLang="ko-KR" sz="1200" dirty="0">
              <a:latin typeface="+mn-ea"/>
              <a:cs typeface="Arial" panose="020B0604020202020204" pitchFamily="34" charset="0"/>
            </a:endParaRPr>
          </a:p>
          <a:p>
            <a:pPr marL="133350" indent="-133350">
              <a:lnSpc>
                <a:spcPct val="120000"/>
              </a:lnSpc>
              <a:spcAft>
                <a:spcPts val="750"/>
              </a:spcAft>
            </a:pPr>
            <a:r>
              <a:rPr lang="en-US" altLang="ko-KR" sz="1200" dirty="0">
                <a:latin typeface="+mn-ea"/>
                <a:cs typeface="Arial" panose="020B0604020202020204" pitchFamily="34" charset="0"/>
              </a:rPr>
              <a:t>x86 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서버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데스크톱 장애 시 백업본으로 즉시 서비스</a:t>
            </a:r>
            <a:endParaRPr lang="en-US" altLang="ko-KR" sz="1200" dirty="0">
              <a:latin typeface="+mn-ea"/>
              <a:cs typeface="Arial" panose="020B0604020202020204" pitchFamily="34" charset="0"/>
            </a:endParaRPr>
          </a:p>
          <a:p>
            <a:pPr marL="133350" indent="-133350">
              <a:lnSpc>
                <a:spcPct val="120000"/>
              </a:lnSpc>
              <a:spcAft>
                <a:spcPts val="750"/>
              </a:spcAft>
            </a:pPr>
            <a:r>
              <a:rPr lang="ko-KR" altLang="en-US" sz="1200" dirty="0">
                <a:latin typeface="+mn-ea"/>
                <a:cs typeface="Arial" panose="020B0604020202020204" pitchFamily="34" charset="0"/>
              </a:rPr>
              <a:t>가상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물리 환경 모니터링 및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GUI 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리포팅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, Veeam One</a:t>
            </a:r>
          </a:p>
          <a:p>
            <a:pPr marL="133350" indent="-133350">
              <a:lnSpc>
                <a:spcPct val="120000"/>
              </a:lnSpc>
              <a:spcAft>
                <a:spcPts val="750"/>
              </a:spcAft>
            </a:pPr>
            <a:r>
              <a:rPr lang="en-US" altLang="ko-KR" sz="1200" dirty="0">
                <a:latin typeface="+mn-ea"/>
                <a:cs typeface="Arial" panose="020B0604020202020204" pitchFamily="34" charset="0"/>
              </a:rPr>
              <a:t>AWS, Azure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로의 클라우드 마이그레이션 및 </a:t>
            </a:r>
            <a:r>
              <a:rPr lang="en-US" altLang="ko-KR" sz="1200" dirty="0">
                <a:latin typeface="+mn-ea"/>
                <a:cs typeface="Arial" panose="020B0604020202020204" pitchFamily="34" charset="0"/>
              </a:rPr>
              <a:t>DR </a:t>
            </a:r>
            <a:r>
              <a:rPr lang="ko-KR" altLang="en-US" sz="1200" dirty="0">
                <a:latin typeface="+mn-ea"/>
                <a:cs typeface="Arial" panose="020B0604020202020204" pitchFamily="34" charset="0"/>
              </a:rPr>
              <a:t>자동화</a:t>
            </a:r>
            <a:endParaRPr lang="en-US" altLang="ko-KR" sz="1200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2" name="모서리가 둥근 직사각형 96">
            <a:extLst>
              <a:ext uri="{FF2B5EF4-FFF2-40B4-BE49-F238E27FC236}">
                <a16:creationId xmlns:a16="http://schemas.microsoft.com/office/drawing/2014/main" id="{BA01E18C-3F01-4301-8648-67AE9E54040C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빔 소프트웨어 주요 하이라이트</a:t>
            </a:r>
            <a:endParaRPr lang="ko-KR" alt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모서리가 둥근 직사각형 96">
            <a:extLst>
              <a:ext uri="{FF2B5EF4-FFF2-40B4-BE49-F238E27FC236}">
                <a16:creationId xmlns:a16="http://schemas.microsoft.com/office/drawing/2014/main" id="{2C5FBD85-E887-4EA8-AE20-89D2FC32CECE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제품 주요 기능</a:t>
            </a:r>
            <a:endParaRPr lang="ko-KR" altLang="en-US" sz="14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616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62E3-F9C5-44EF-AA5C-17CB7A105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1.4.1 </a:t>
            </a:r>
            <a:r>
              <a:rPr lang="ko-KR" altLang="en-US" dirty="0"/>
              <a:t>빔 소프트웨어 재무제표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0F3C34-3A4D-4C80-B217-BB9828275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소프트웨어는 연간 </a:t>
            </a:r>
            <a:r>
              <a:rPr lang="ko-KR" altLang="en-US" dirty="0" err="1"/>
              <a:t>성장율</a:t>
            </a:r>
            <a:r>
              <a:rPr lang="ko-KR" altLang="en-US" dirty="0"/>
              <a:t> </a:t>
            </a:r>
            <a:r>
              <a:rPr lang="en-US" altLang="ko-KR" dirty="0"/>
              <a:t>36%</a:t>
            </a:r>
            <a:r>
              <a:rPr lang="ko-KR" altLang="en-US" dirty="0"/>
              <a:t>의 성장율로 백업 산업에서 가장 빠르게 성장하고 있는 벤더입니다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400BEAE-9B53-448B-AF67-6BCA9EB48A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최근 년도 결산 재무제표 요약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65FF32-7927-48AE-ABF1-6E5F191177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9" y="1788610"/>
            <a:ext cx="2038863" cy="603504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5F789E8-9A59-4F9C-8BCE-1D983C881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6791"/>
              </p:ext>
            </p:extLst>
          </p:nvPr>
        </p:nvGraphicFramePr>
        <p:xfrm>
          <a:off x="310395" y="2472293"/>
          <a:ext cx="4636503" cy="31667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142">
                  <a:extLst>
                    <a:ext uri="{9D8B030D-6E8A-4147-A177-3AD203B41FA5}">
                      <a16:colId xmlns:a16="http://schemas.microsoft.com/office/drawing/2014/main" val="527082488"/>
                    </a:ext>
                  </a:extLst>
                </a:gridCol>
                <a:gridCol w="237577">
                  <a:extLst>
                    <a:ext uri="{9D8B030D-6E8A-4147-A177-3AD203B41FA5}">
                      <a16:colId xmlns:a16="http://schemas.microsoft.com/office/drawing/2014/main" val="1448538079"/>
                    </a:ext>
                  </a:extLst>
                </a:gridCol>
                <a:gridCol w="3217784">
                  <a:extLst>
                    <a:ext uri="{9D8B030D-6E8A-4147-A177-3AD203B41FA5}">
                      <a16:colId xmlns:a16="http://schemas.microsoft.com/office/drawing/2014/main" val="495488268"/>
                    </a:ext>
                  </a:extLst>
                </a:gridCol>
              </a:tblGrid>
              <a:tr h="364684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기업명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빔 소프트웨어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(Veeam Software)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073316"/>
                  </a:ext>
                </a:extLst>
              </a:tr>
              <a:tr h="364684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매출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$ 1B USD (2019)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0077000"/>
                  </a:ext>
                </a:extLst>
              </a:tr>
              <a:tr h="688518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매출순위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프라이빗 클라우드 백업 글로벌 시장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위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</a:p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유럽시장 점유율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위</a:t>
                      </a:r>
                      <a:r>
                        <a:rPr lang="en-US" altLang="ko-KR" sz="1200" b="1" baseline="30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글로벌 시장 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위</a:t>
                      </a:r>
                      <a:r>
                        <a:rPr lang="en-US" altLang="ko-KR" sz="1200" b="1" baseline="30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200" b="1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6560677"/>
                  </a:ext>
                </a:extLst>
              </a:tr>
              <a:tr h="364684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본사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바르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스위스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0828197"/>
                  </a:ext>
                </a:extLst>
              </a:tr>
              <a:tr h="654847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사업분야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가상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x86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서버 그리고 클라우드 환경의 백업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복구 및 데이터 관리 소프트웨어 제조와 공급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554670"/>
                  </a:ext>
                </a:extLst>
              </a:tr>
              <a:tr h="364684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고객사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전세계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375,000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개 이상</a:t>
                      </a:r>
                      <a:endParaRPr lang="ko-KR" altLang="en-US" sz="1200" b="1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454715"/>
                  </a:ext>
                </a:extLst>
              </a:tr>
              <a:tr h="364684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임직원수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: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4,200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명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이상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235889"/>
                  </a:ext>
                </a:extLst>
              </a:tr>
            </a:tbl>
          </a:graphicData>
        </a:graphic>
      </p:graphicFrame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AA28ABA4-8542-4747-A9CD-656B30ADD501}"/>
              </a:ext>
            </a:extLst>
          </p:cNvPr>
          <p:cNvSpPr txBox="1">
            <a:spLocks/>
          </p:cNvSpPr>
          <p:nvPr/>
        </p:nvSpPr>
        <p:spPr>
          <a:xfrm>
            <a:off x="161925" y="5951371"/>
            <a:ext cx="8640000" cy="531725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altLang="ko-KR" sz="700" b="0" dirty="0">
                <a:solidFill>
                  <a:schemeClr val="tx1"/>
                </a:solidFill>
              </a:rPr>
              <a:t>IDC Report: Veeam is #1 in EMEA by revenue and unmatched 20.8% market share and YoY growth, </a:t>
            </a:r>
            <a:r>
              <a:rPr lang="en-US" altLang="ko-KR" sz="7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https://www.veeam.com/wp-idc-semiannual-software-tracker-report-emea.html</a:t>
            </a:r>
            <a:endParaRPr lang="en-US" altLang="ko-KR" sz="700" b="0" dirty="0">
              <a:solidFill>
                <a:schemeClr val="tx1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ko-KR" sz="700" b="0" dirty="0">
                <a:solidFill>
                  <a:schemeClr val="tx1"/>
                </a:solidFill>
              </a:rPr>
              <a:t>Veeam Achieves Market-Leading Revenue Growth in 2H 2017, </a:t>
            </a:r>
            <a:r>
              <a:rPr lang="en-US" altLang="ko-KR" sz="700" b="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https://www.veeam.com/executive-blog/idc-report-2017-market-share-growth.html</a:t>
            </a:r>
            <a:endParaRPr lang="en-US" altLang="ko-KR" sz="700" b="0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1228EB5-5237-4A6B-A311-94C529AD031E}"/>
              </a:ext>
            </a:extLst>
          </p:cNvPr>
          <p:cNvGrpSpPr/>
          <p:nvPr/>
        </p:nvGrpSpPr>
        <p:grpSpPr>
          <a:xfrm>
            <a:off x="5255978" y="2392114"/>
            <a:ext cx="4201788" cy="3327143"/>
            <a:chOff x="6824133" y="1279910"/>
            <a:chExt cx="4665134" cy="4375824"/>
          </a:xfrm>
        </p:grpSpPr>
        <p:sp>
          <p:nvSpPr>
            <p:cNvPr id="30" name="사각형: 둥근 한쪽 모서리 29">
              <a:extLst>
                <a:ext uri="{FF2B5EF4-FFF2-40B4-BE49-F238E27FC236}">
                  <a16:creationId xmlns:a16="http://schemas.microsoft.com/office/drawing/2014/main" id="{4D409061-AAD8-408C-A0AD-31250FD246BB}"/>
                </a:ext>
              </a:extLst>
            </p:cNvPr>
            <p:cNvSpPr/>
            <p:nvPr/>
          </p:nvSpPr>
          <p:spPr>
            <a:xfrm>
              <a:off x="6824133" y="1279910"/>
              <a:ext cx="4665134" cy="4375824"/>
            </a:xfrm>
            <a:prstGeom prst="round1Rect">
              <a:avLst>
                <a:gd name="adj" fmla="val 5754"/>
              </a:avLst>
            </a:prstGeom>
            <a:solidFill>
              <a:srgbClr val="FFFFFF"/>
            </a:solidFill>
            <a:ln w="25400" cap="flat" cmpd="sng" algn="ctr">
              <a:solidFill>
                <a:srgbClr val="FFFFFF">
                  <a:lumMod val="50000"/>
                </a:srgbClr>
              </a:solidFill>
              <a:prstDash val="dash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0506827-AE8E-4B2F-821A-111C3B9ABF6B}"/>
                </a:ext>
              </a:extLst>
            </p:cNvPr>
            <p:cNvSpPr/>
            <p:nvPr/>
          </p:nvSpPr>
          <p:spPr>
            <a:xfrm>
              <a:off x="7239269" y="3588467"/>
              <a:ext cx="618867" cy="1440000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760BEFE-DB4C-442F-A348-C3F7395D552F}"/>
                </a:ext>
              </a:extLst>
            </p:cNvPr>
            <p:cNvSpPr/>
            <p:nvPr/>
          </p:nvSpPr>
          <p:spPr>
            <a:xfrm>
              <a:off x="8028710" y="3228467"/>
              <a:ext cx="618867" cy="1800000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621D19C-A1DC-4425-908F-4C4F5D04A4A8}"/>
                </a:ext>
              </a:extLst>
            </p:cNvPr>
            <p:cNvSpPr/>
            <p:nvPr/>
          </p:nvSpPr>
          <p:spPr>
            <a:xfrm>
              <a:off x="8818151" y="2436467"/>
              <a:ext cx="618867" cy="2592000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$827M USD</a:t>
              </a:r>
              <a:endPara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DEF18A9-8A77-45A5-A9FB-13F1C948068D}"/>
                </a:ext>
              </a:extLst>
            </p:cNvPr>
            <p:cNvSpPr/>
            <p:nvPr/>
          </p:nvSpPr>
          <p:spPr>
            <a:xfrm>
              <a:off x="9607592" y="1788467"/>
              <a:ext cx="618867" cy="3240000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$963M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USD</a:t>
              </a:r>
              <a:endPara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29BC99-94BF-47BC-9F47-26CF84D310FF}"/>
                </a:ext>
              </a:extLst>
            </p:cNvPr>
            <p:cNvSpPr txBox="1"/>
            <p:nvPr/>
          </p:nvSpPr>
          <p:spPr>
            <a:xfrm>
              <a:off x="7239269" y="5064781"/>
              <a:ext cx="618867" cy="2177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2015</a:t>
              </a:r>
              <a:endPara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836FF62-4DC6-40CD-A5A2-A6646C1FD94C}"/>
                </a:ext>
              </a:extLst>
            </p:cNvPr>
            <p:cNvSpPr txBox="1"/>
            <p:nvPr/>
          </p:nvSpPr>
          <p:spPr>
            <a:xfrm>
              <a:off x="8032355" y="5064781"/>
              <a:ext cx="618867" cy="2177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2016</a:t>
              </a:r>
              <a:endPara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F56916-F806-4465-A4C2-42E81A024564}"/>
                </a:ext>
              </a:extLst>
            </p:cNvPr>
            <p:cNvSpPr txBox="1"/>
            <p:nvPr/>
          </p:nvSpPr>
          <p:spPr>
            <a:xfrm>
              <a:off x="9618528" y="5064781"/>
              <a:ext cx="618867" cy="2177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2018</a:t>
              </a:r>
              <a:endPara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863193C-B02C-442C-8EBE-8CDAA672A564}"/>
                </a:ext>
              </a:extLst>
            </p:cNvPr>
            <p:cNvSpPr txBox="1"/>
            <p:nvPr/>
          </p:nvSpPr>
          <p:spPr>
            <a:xfrm>
              <a:off x="8825440" y="5064781"/>
              <a:ext cx="618867" cy="2177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2017</a:t>
              </a:r>
              <a:endPara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E400B8-24C9-4EBF-BA14-75921D49AD8B}"/>
                </a:ext>
              </a:extLst>
            </p:cNvPr>
            <p:cNvSpPr txBox="1"/>
            <p:nvPr/>
          </p:nvSpPr>
          <p:spPr>
            <a:xfrm>
              <a:off x="10411614" y="5064781"/>
              <a:ext cx="618867" cy="21776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2019</a:t>
              </a:r>
              <a:endPara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CA0B02-6F9B-4039-A058-52DC33D38C4A}"/>
                </a:ext>
              </a:extLst>
            </p:cNvPr>
            <p:cNvSpPr txBox="1"/>
            <p:nvPr/>
          </p:nvSpPr>
          <p:spPr>
            <a:xfrm>
              <a:off x="7789333" y="5335340"/>
              <a:ext cx="2607699" cy="22812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빔 소프트웨어 매출 </a:t>
              </a:r>
              <a:r>
                <a:rPr kumimoji="0" lang="ko-KR" altLang="en-US" sz="11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성장율</a:t>
              </a:r>
              <a:endPara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4F01DB5-9CF5-40B7-95FD-73B72D14F120}"/>
                </a:ext>
              </a:extLst>
            </p:cNvPr>
            <p:cNvSpPr/>
            <p:nvPr/>
          </p:nvSpPr>
          <p:spPr>
            <a:xfrm>
              <a:off x="10411614" y="1428467"/>
              <a:ext cx="618867" cy="3600000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$1B+</a:t>
              </a:r>
            </a:p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USD</a:t>
              </a:r>
              <a:endParaRPr kumimoji="0" lang="ko-KR" altLang="en-US" sz="105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F38DC2E-766B-4D22-9A18-D354B71DF745}"/>
                </a:ext>
              </a:extLst>
            </p:cNvPr>
            <p:cNvCxnSpPr/>
            <p:nvPr/>
          </p:nvCxnSpPr>
          <p:spPr>
            <a:xfrm flipV="1">
              <a:off x="7416000" y="1645920"/>
              <a:ext cx="2202527" cy="1582547"/>
            </a:xfrm>
            <a:prstGeom prst="straightConnector1">
              <a:avLst/>
            </a:prstGeom>
            <a:noFill/>
            <a:ln w="76200" cap="flat" cmpd="sng" algn="ctr">
              <a:solidFill>
                <a:srgbClr val="00B336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814C274-3970-4638-9B81-D8209AA76D34}"/>
                </a:ext>
              </a:extLst>
            </p:cNvPr>
            <p:cNvSpPr txBox="1"/>
            <p:nvPr/>
          </p:nvSpPr>
          <p:spPr>
            <a:xfrm rot="19715538">
              <a:off x="7268037" y="2161865"/>
              <a:ext cx="1916894" cy="2488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rPr>
                <a:t>고속성장 기업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609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1.4.2 OO</a:t>
            </a:r>
            <a:r>
              <a:rPr lang="ko-KR" altLang="en-US" dirty="0"/>
              <a:t>제안사</a:t>
            </a:r>
            <a:r>
              <a:rPr lang="en-US" altLang="ko-KR" dirty="0"/>
              <a:t>OO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제안사</a:t>
            </a:r>
            <a:r>
              <a:rPr lang="en-US" altLang="ko-KR" dirty="0"/>
              <a:t>) </a:t>
            </a:r>
            <a:r>
              <a:rPr lang="ko-KR" altLang="en-US" dirty="0"/>
              <a:t>재무제표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2C0204-64F8-4FA7-A7D5-F900C9481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㈜</a:t>
            </a:r>
            <a:r>
              <a:rPr lang="en-US" altLang="ko-KR" dirty="0"/>
              <a:t>OO</a:t>
            </a:r>
            <a:r>
              <a:rPr lang="ko-KR" altLang="en-US" dirty="0"/>
              <a:t>제안사</a:t>
            </a:r>
            <a:r>
              <a:rPr lang="en-US" altLang="ko-KR" dirty="0"/>
              <a:t>OO</a:t>
            </a:r>
            <a:r>
              <a:rPr lang="ko-KR" altLang="en-US" dirty="0"/>
              <a:t>은 서버</a:t>
            </a:r>
            <a:r>
              <a:rPr lang="en-US" altLang="ko-KR" dirty="0"/>
              <a:t>, </a:t>
            </a:r>
            <a:r>
              <a:rPr lang="ko-KR" altLang="en-US" dirty="0"/>
              <a:t>스토리지</a:t>
            </a:r>
            <a:r>
              <a:rPr lang="en-US" altLang="ko-KR" dirty="0"/>
              <a:t>, </a:t>
            </a:r>
            <a:r>
              <a:rPr lang="ko-KR" altLang="en-US" dirty="0"/>
              <a:t>백업 전문업체이며  엔지니어 및 자격보유업체 입니다</a:t>
            </a:r>
            <a:r>
              <a:rPr lang="en-US" altLang="ko-KR" dirty="0"/>
              <a:t>.  </a:t>
            </a:r>
            <a:r>
              <a:rPr lang="ko-KR" altLang="en-US" dirty="0"/>
              <a:t>국내 </a:t>
            </a:r>
            <a:r>
              <a:rPr lang="en-US" altLang="ko-KR" dirty="0"/>
              <a:t>30</a:t>
            </a:r>
            <a:r>
              <a:rPr lang="ko-KR" altLang="en-US" dirty="0"/>
              <a:t>개 이상의 고객</a:t>
            </a:r>
            <a:r>
              <a:rPr lang="en-US" altLang="ko-KR" dirty="0"/>
              <a:t>(</a:t>
            </a:r>
            <a:r>
              <a:rPr lang="ko-KR" altLang="en-US" dirty="0"/>
              <a:t>공공기관</a:t>
            </a:r>
            <a:r>
              <a:rPr lang="en-US" altLang="ko-KR" dirty="0"/>
              <a:t>, </a:t>
            </a:r>
            <a:r>
              <a:rPr lang="ko-KR" altLang="en-US" dirty="0"/>
              <a:t>제조</a:t>
            </a:r>
            <a:r>
              <a:rPr lang="en-US" altLang="ko-KR" dirty="0"/>
              <a:t>, </a:t>
            </a:r>
            <a:r>
              <a:rPr lang="ko-KR" altLang="en-US" dirty="0"/>
              <a:t>엔터프라이즈 업체 등</a:t>
            </a:r>
            <a:r>
              <a:rPr lang="en-US" altLang="ko-KR" dirty="0"/>
              <a:t>)</a:t>
            </a:r>
            <a:r>
              <a:rPr lang="ko-KR" altLang="en-US" dirty="0"/>
              <a:t>과 비즈니스를 수행하며 매년 약 </a:t>
            </a:r>
            <a:r>
              <a:rPr lang="en-US" altLang="ko-KR" dirty="0"/>
              <a:t>OOOO </a:t>
            </a:r>
            <a:r>
              <a:rPr lang="ko-KR" altLang="en-US" dirty="0"/>
              <a:t>이상의 매출 성장하고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최근 년도 결산 재무제표 요약</a:t>
            </a:r>
          </a:p>
        </p:txBody>
      </p:sp>
    </p:spTree>
    <p:extLst>
      <p:ext uri="{BB962C8B-B14F-4D97-AF65-F5344CB8AC3E}">
        <p14:creationId xmlns:p14="http://schemas.microsoft.com/office/powerpoint/2010/main" val="688036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1.5.1 </a:t>
            </a:r>
            <a:r>
              <a:rPr lang="ko-KR" altLang="en-US" dirty="0"/>
              <a:t>사업수행 실적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2C0204-64F8-4FA7-A7D5-F900C9481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㈜</a:t>
            </a:r>
            <a:r>
              <a:rPr lang="en-US" altLang="ko-KR" dirty="0"/>
              <a:t>OO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1.5 </a:t>
            </a:r>
            <a:r>
              <a:rPr lang="ko-KR" altLang="en-US" dirty="0">
                <a:latin typeface="+mn-ea"/>
              </a:rPr>
              <a:t>본 사업과 유사한 사업 수행실적</a:t>
            </a:r>
          </a:p>
        </p:txBody>
      </p:sp>
    </p:spTree>
    <p:extLst>
      <p:ext uri="{BB962C8B-B14F-4D97-AF65-F5344CB8AC3E}">
        <p14:creationId xmlns:p14="http://schemas.microsoft.com/office/powerpoint/2010/main" val="3287753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1.5.2 </a:t>
            </a:r>
            <a:r>
              <a:rPr lang="ko-KR" altLang="en-US" dirty="0"/>
              <a:t>국내 레퍼런스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2C0204-64F8-4FA7-A7D5-F900C9481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전세계적으로 </a:t>
            </a:r>
            <a:r>
              <a:rPr lang="en-US" altLang="ko-KR" dirty="0"/>
              <a:t>375,000 </a:t>
            </a:r>
            <a:r>
              <a:rPr lang="ko-KR" altLang="en-US" dirty="0"/>
              <a:t>이상의 고객사에서 사용되고 있으며 국내에서도 공공</a:t>
            </a:r>
            <a:r>
              <a:rPr lang="en-US" altLang="ko-KR" dirty="0"/>
              <a:t>, </a:t>
            </a:r>
            <a:r>
              <a:rPr lang="ko-KR" altLang="en-US" dirty="0"/>
              <a:t>제조</a:t>
            </a:r>
            <a:r>
              <a:rPr lang="en-US" altLang="ko-KR" dirty="0"/>
              <a:t>, </a:t>
            </a:r>
            <a:r>
              <a:rPr lang="ko-KR" altLang="en-US" dirty="0"/>
              <a:t>금융 등 </a:t>
            </a:r>
            <a:r>
              <a:rPr lang="en-US" altLang="ko-KR" dirty="0"/>
              <a:t>250+ </a:t>
            </a:r>
            <a:r>
              <a:rPr lang="ko-KR" altLang="en-US" dirty="0"/>
              <a:t>이상의 다양한 고객사에 납품</a:t>
            </a:r>
            <a:r>
              <a:rPr lang="en-US" altLang="ko-KR" dirty="0"/>
              <a:t>,</a:t>
            </a:r>
            <a:r>
              <a:rPr lang="ko-KR" altLang="en-US" dirty="0"/>
              <a:t> 검증된 솔루션입니다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ko-KR" altLang="en-US" dirty="0"/>
              <a:t>본 사업과 유사한 사업 수행실적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44D17E-270E-4B1B-B548-03C2F7C7F082}"/>
              </a:ext>
            </a:extLst>
          </p:cNvPr>
          <p:cNvGrpSpPr/>
          <p:nvPr/>
        </p:nvGrpSpPr>
        <p:grpSpPr>
          <a:xfrm>
            <a:off x="262746" y="2203637"/>
            <a:ext cx="9380954" cy="4276163"/>
            <a:chOff x="521890" y="1588969"/>
            <a:chExt cx="11071459" cy="464794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D87AA4F-790F-4B70-A9D3-62B0FA073D3B}"/>
                </a:ext>
              </a:extLst>
            </p:cNvPr>
            <p:cNvSpPr/>
            <p:nvPr/>
          </p:nvSpPr>
          <p:spPr>
            <a:xfrm>
              <a:off x="8929331" y="2008626"/>
              <a:ext cx="2658938" cy="42282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3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D311519-8EBC-43B0-9461-3646CCB9B7A3}"/>
                </a:ext>
              </a:extLst>
            </p:cNvPr>
            <p:cNvSpPr/>
            <p:nvPr/>
          </p:nvSpPr>
          <p:spPr>
            <a:xfrm>
              <a:off x="6123217" y="2004229"/>
              <a:ext cx="2658938" cy="42282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3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8E477951-EF5D-45B9-9CBB-2AA7E4A4FED8}"/>
                </a:ext>
              </a:extLst>
            </p:cNvPr>
            <p:cNvSpPr/>
            <p:nvPr/>
          </p:nvSpPr>
          <p:spPr>
            <a:xfrm>
              <a:off x="3340749" y="1998452"/>
              <a:ext cx="2658938" cy="422828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3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CBF1453-4448-48E7-9D8A-E607946AE1FF}"/>
                </a:ext>
              </a:extLst>
            </p:cNvPr>
            <p:cNvSpPr/>
            <p:nvPr/>
          </p:nvSpPr>
          <p:spPr>
            <a:xfrm>
              <a:off x="530463" y="1998106"/>
              <a:ext cx="2658938" cy="4228288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35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456587F-2BF8-4CC1-ACC8-B03121C6A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130" y="4835833"/>
              <a:ext cx="777340" cy="47999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ECD08BB-3381-475C-909B-C10DF361D0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480"/>
            <a:stretch/>
          </p:blipFill>
          <p:spPr>
            <a:xfrm>
              <a:off x="5536974" y="5344516"/>
              <a:ext cx="438738" cy="405427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3962B69-A33B-4A79-9B68-72EDB3433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152" y="4341530"/>
              <a:ext cx="1095397" cy="72893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578215F-B8DF-47F4-BA6B-15EA2907B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59337" y="4848829"/>
              <a:ext cx="1622092" cy="39023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056EF48-69F7-4CE4-B245-40518023A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091" y="4023787"/>
              <a:ext cx="964028" cy="64054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356AE2D-D081-42B7-BC46-C235A16E2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105" y="4546817"/>
              <a:ext cx="536185" cy="4040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8B83B9F-DDFE-4394-8505-2F86060F4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" r="4068"/>
            <a:stretch/>
          </p:blipFill>
          <p:spPr>
            <a:xfrm>
              <a:off x="10455028" y="3333506"/>
              <a:ext cx="1086173" cy="52852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3A2DA2C1-0A9D-4312-A07E-D26815624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4160" y="5354026"/>
              <a:ext cx="476907" cy="330283"/>
            </a:xfrm>
            <a:prstGeom prst="rect">
              <a:avLst/>
            </a:prstGeom>
          </p:spPr>
        </p:pic>
        <p:pic>
          <p:nvPicPr>
            <p:cNvPr id="19" name="Picture 66">
              <a:extLst>
                <a:ext uri="{FF2B5EF4-FFF2-40B4-BE49-F238E27FC236}">
                  <a16:creationId xmlns:a16="http://schemas.microsoft.com/office/drawing/2014/main" id="{53CEB373-3A16-4682-BB51-7C665A28A5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1" t="55270" r="39310" b="15985"/>
            <a:stretch>
              <a:fillRect/>
            </a:stretch>
          </p:blipFill>
          <p:spPr bwMode="auto">
            <a:xfrm>
              <a:off x="4331001" y="5483780"/>
              <a:ext cx="599942" cy="237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6298CA95-9B27-4386-8C6D-75B047146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72107" y="5471100"/>
              <a:ext cx="898477" cy="27769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583BCEB-6B3C-4179-B58D-E2FDCC16F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05068" y="3135774"/>
              <a:ext cx="1034655" cy="31124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97869BD-316B-4FF5-8C12-619DDDF68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358049" y="3459870"/>
              <a:ext cx="1198739" cy="31046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535839C-DA21-4DA1-AF38-346E0B0BB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910235" y="3784203"/>
              <a:ext cx="724345" cy="464754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7EB84FA-3CE7-4A5F-BF3C-3425AD81D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491"/>
            <a:stretch/>
          </p:blipFill>
          <p:spPr>
            <a:xfrm>
              <a:off x="6138766" y="5974046"/>
              <a:ext cx="1452177" cy="23841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586D5388-D71E-4981-BCC0-3CD5CF9DF5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27" r="15003"/>
            <a:stretch/>
          </p:blipFill>
          <p:spPr>
            <a:xfrm>
              <a:off x="7515555" y="2773549"/>
              <a:ext cx="1225178" cy="358677"/>
            </a:xfrm>
            <a:prstGeom prst="rect">
              <a:avLst/>
            </a:prstGeom>
          </p:spPr>
        </p:pic>
        <p:pic>
          <p:nvPicPr>
            <p:cNvPr id="26" name="Picture 4" descr="한국재정정보원">
              <a:extLst>
                <a:ext uri="{FF2B5EF4-FFF2-40B4-BE49-F238E27FC236}">
                  <a16:creationId xmlns:a16="http://schemas.microsoft.com/office/drawing/2014/main" id="{FF516DB6-DEDF-40B9-A720-ABC26CB81E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477" y="2493555"/>
              <a:ext cx="1090338" cy="304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CDCC97B-E6C6-422A-939B-F0E473331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7619" y="3679071"/>
              <a:ext cx="939893" cy="642127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6F91F28-9FC1-42B4-ADD0-25DABF906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78" y="4087324"/>
              <a:ext cx="1241323" cy="705219"/>
            </a:xfrm>
            <a:prstGeom prst="rect">
              <a:avLst/>
            </a:prstGeom>
          </p:spPr>
        </p:pic>
        <p:pic>
          <p:nvPicPr>
            <p:cNvPr id="29" name="Picture 2" descr="한국투자캐피탈">
              <a:extLst>
                <a:ext uri="{FF2B5EF4-FFF2-40B4-BE49-F238E27FC236}">
                  <a16:creationId xmlns:a16="http://schemas.microsoft.com/office/drawing/2014/main" id="{30362CAB-3E76-4E23-8DC9-02458D41D3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100" y="3875183"/>
              <a:ext cx="1581307" cy="205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A5B4697-4782-4F1C-A824-B5594FBFC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947" y="2486826"/>
              <a:ext cx="817142" cy="81714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30F8D5B1-B2F4-4D25-8EF9-63E3675AA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3" t="19475" r="9012" b="28530"/>
            <a:stretch/>
          </p:blipFill>
          <p:spPr>
            <a:xfrm>
              <a:off x="9070285" y="4566730"/>
              <a:ext cx="1861191" cy="38206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CE0744E-64CF-4C96-96DA-240685492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1244" y="4975422"/>
              <a:ext cx="1494049" cy="42423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F3232C8-A882-4F6A-86C7-4AC4A38B8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8556" y="4142389"/>
              <a:ext cx="1383333" cy="4908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C9BCA5C-C960-4DAB-A8CF-FED035574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346420" y="4272427"/>
              <a:ext cx="1202739" cy="307928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5734FB54-F3B3-4A07-95DC-8E7B1BF43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029" y="2871658"/>
              <a:ext cx="598563" cy="55244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FC07B27-90B8-4EF1-A1CD-E12517B2F7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4"/>
            <a:stretch/>
          </p:blipFill>
          <p:spPr>
            <a:xfrm>
              <a:off x="8974205" y="2902256"/>
              <a:ext cx="1526202" cy="443309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C548818D-128E-4A6E-90A1-F3164F279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974205" y="2450591"/>
              <a:ext cx="1433655" cy="508977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B0B7468C-3D75-463D-8C58-CBA1F0414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7410" y="3345309"/>
              <a:ext cx="1390188" cy="436513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2717E46-0360-4B4C-B9F6-62E3BB43EA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80" r="5086"/>
            <a:stretch/>
          </p:blipFill>
          <p:spPr>
            <a:xfrm>
              <a:off x="8958556" y="5854454"/>
              <a:ext cx="1323201" cy="362128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1538036-265E-4FB7-AF1D-48486DE48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8" t="19474" r="14728" b="22639"/>
            <a:stretch/>
          </p:blipFill>
          <p:spPr>
            <a:xfrm>
              <a:off x="10783616" y="5278590"/>
              <a:ext cx="665783" cy="470201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D96DA48F-EE69-4310-B057-F62D2BDC85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50" r="36361" b="50073"/>
            <a:stretch/>
          </p:blipFill>
          <p:spPr>
            <a:xfrm>
              <a:off x="586159" y="3118805"/>
              <a:ext cx="1489004" cy="304388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AFDBA1A-D1BA-4EB1-BC5A-7F65B721E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740877" y="3464558"/>
              <a:ext cx="959933" cy="256674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8546051A-F948-4322-9711-3F9C90F53968}"/>
                </a:ext>
              </a:extLst>
            </p:cNvPr>
            <p:cNvSpPr/>
            <p:nvPr/>
          </p:nvSpPr>
          <p:spPr>
            <a:xfrm>
              <a:off x="8925174" y="1603025"/>
              <a:ext cx="2668175" cy="399444"/>
            </a:xfrm>
            <a:prstGeom prst="rect">
              <a:avLst/>
            </a:prstGeom>
            <a:solidFill>
              <a:srgbClr val="00B336"/>
            </a:soli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lvl="0" algn="ctr" latinLnBrk="0"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</a:rPr>
                <a:t>교육</a:t>
              </a:r>
              <a:r>
                <a:rPr lang="en-US" altLang="ko-KR" sz="1100" b="1" kern="0" dirty="0">
                  <a:solidFill>
                    <a:prstClr val="white"/>
                  </a:solidFill>
                </a:rPr>
                <a:t>, </a:t>
              </a:r>
              <a:r>
                <a:rPr lang="ko-KR" altLang="en-US" sz="1100" b="1" kern="0" dirty="0">
                  <a:solidFill>
                    <a:prstClr val="white"/>
                  </a:solidFill>
                </a:rPr>
                <a:t>병원</a:t>
              </a:r>
              <a:endParaRPr lang="en-US" altLang="ko-KR" sz="1100" b="1" kern="0" dirty="0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DEF5D08-7A6A-4FF9-8320-E9B27F2B950C}"/>
                </a:ext>
              </a:extLst>
            </p:cNvPr>
            <p:cNvSpPr/>
            <p:nvPr/>
          </p:nvSpPr>
          <p:spPr>
            <a:xfrm>
              <a:off x="6123215" y="1596857"/>
              <a:ext cx="2658940" cy="399444"/>
            </a:xfrm>
            <a:prstGeom prst="rect">
              <a:avLst/>
            </a:prstGeom>
            <a:solidFill>
              <a:srgbClr val="00B336"/>
            </a:soli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공공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53C4C9AB-C13F-4CCB-BC62-46DF8F936028}"/>
                </a:ext>
              </a:extLst>
            </p:cNvPr>
            <p:cNvSpPr/>
            <p:nvPr/>
          </p:nvSpPr>
          <p:spPr>
            <a:xfrm>
              <a:off x="3331793" y="1588969"/>
              <a:ext cx="2667325" cy="399444"/>
            </a:xfrm>
            <a:prstGeom prst="rect">
              <a:avLst/>
            </a:prstGeom>
            <a:solidFill>
              <a:srgbClr val="00B336"/>
            </a:soli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제조</a:t>
              </a:r>
              <a:r>
                <a:rPr lang="en-US" altLang="ko-KR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,</a:t>
              </a:r>
              <a:r>
                <a:rPr lang="ko-KR" altLang="en-US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유통</a:t>
              </a:r>
              <a:r>
                <a:rPr lang="en-US" altLang="ko-KR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,</a:t>
              </a:r>
              <a:r>
                <a:rPr lang="ko-KR" altLang="en-US" sz="1100" b="1" kern="0" dirty="0">
                  <a:solidFill>
                    <a:prstClr val="white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제약</a:t>
              </a:r>
              <a:endPara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2EDD3774-69AF-48EB-8121-FFDE5395F787}"/>
                </a:ext>
              </a:extLst>
            </p:cNvPr>
            <p:cNvSpPr/>
            <p:nvPr/>
          </p:nvSpPr>
          <p:spPr>
            <a:xfrm>
              <a:off x="521890" y="1588969"/>
              <a:ext cx="2667325" cy="399444"/>
            </a:xfrm>
            <a:prstGeom prst="rect">
              <a:avLst/>
            </a:prstGeom>
            <a:solidFill>
              <a:srgbClr val="00B336"/>
            </a:solidFill>
            <a:ln w="635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lvl="0" algn="ctr" latinLnBrk="0"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</a:rPr>
                <a:t>금융</a:t>
              </a:r>
              <a:r>
                <a:rPr lang="en-US" altLang="ko-KR" sz="1100" b="1" kern="0" dirty="0">
                  <a:solidFill>
                    <a:prstClr val="white"/>
                  </a:solidFill>
                </a:rPr>
                <a:t>, </a:t>
              </a:r>
              <a:r>
                <a:rPr lang="ko-KR" altLang="en-US" sz="1100" b="1" kern="0" dirty="0">
                  <a:solidFill>
                    <a:prstClr val="white"/>
                  </a:solidFill>
                </a:rPr>
                <a:t>통신</a:t>
              </a:r>
              <a:r>
                <a:rPr lang="en-US" altLang="ko-KR" sz="1100" b="1" kern="0" dirty="0">
                  <a:solidFill>
                    <a:prstClr val="white"/>
                  </a:solidFill>
                </a:rPr>
                <a:t>, </a:t>
              </a:r>
              <a:r>
                <a:rPr lang="ko-KR" altLang="en-US" sz="1100" b="1" kern="0" dirty="0">
                  <a:solidFill>
                    <a:prstClr val="white"/>
                  </a:solidFill>
                </a:rPr>
                <a:t>하이테크</a:t>
              </a:r>
              <a:endParaRPr lang="en-US" altLang="ko-KR" sz="1100" b="1" kern="0" dirty="0">
                <a:solidFill>
                  <a:prstClr val="white"/>
                </a:solidFill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25352BD-2072-48E0-A178-047ED8243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10531795" y="2494400"/>
              <a:ext cx="1012418" cy="377258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91892696-5162-48DB-9F00-63E6EC0B8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1058894" y="2914200"/>
              <a:ext cx="482308" cy="44886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57D07D9B-37F4-487A-B481-F9C72072F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9074419" y="5408769"/>
              <a:ext cx="1611721" cy="441516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BA55A4C-0763-4D76-AD7C-A07352F9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9041788" y="2069268"/>
              <a:ext cx="1266017" cy="411669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4279838-558E-4126-B8B8-BD5A04F627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/>
            <a:srcRect l="2123" r="3313"/>
            <a:stretch/>
          </p:blipFill>
          <p:spPr>
            <a:xfrm>
              <a:off x="10338463" y="3839913"/>
              <a:ext cx="1202739" cy="37519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4B84648-F69C-4E5B-AA9F-3BF82ED25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8935" y="5143751"/>
              <a:ext cx="1027775" cy="685043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DD32BD9D-9F61-44F9-A14E-AC45BA01B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2232823" y="5723922"/>
              <a:ext cx="828225" cy="445871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12AA234E-E94A-47BC-9812-27D0A3BB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59" y="4732954"/>
              <a:ext cx="1407030" cy="743081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EA83CAF-4465-4A1D-BCDD-7C8A03634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2299589" y="2094664"/>
              <a:ext cx="770834" cy="536926"/>
            </a:xfrm>
            <a:prstGeom prst="rect">
              <a:avLst/>
            </a:prstGeom>
          </p:spPr>
        </p:pic>
        <p:pic>
          <p:nvPicPr>
            <p:cNvPr id="56" name="Picture 2" descr="File:KT Logo.svg">
              <a:extLst>
                <a:ext uri="{FF2B5EF4-FFF2-40B4-BE49-F238E27FC236}">
                  <a16:creationId xmlns:a16="http://schemas.microsoft.com/office/drawing/2014/main" id="{EE2806EA-A956-4666-A954-7458B49CE4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021" y="3154682"/>
              <a:ext cx="266924" cy="237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959FBFB-4058-4D50-AD90-1EC9583B5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1437058" y="5873158"/>
              <a:ext cx="593065" cy="325279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F9FD25C-1B0E-4139-A85E-1C53B2A2D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602813" y="2746519"/>
              <a:ext cx="1396953" cy="308419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EF25818D-5956-4724-9AF3-24D9FCF09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553136" y="3156319"/>
              <a:ext cx="532149" cy="29529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A957B21-0D41-440C-94E8-E4874A04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029973" y="3469678"/>
              <a:ext cx="1114277" cy="327729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DD4E19D1-036B-43BE-87B3-0F34E9D59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657341" y="3496044"/>
              <a:ext cx="1297480" cy="266150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17BE3097-8986-4608-9F79-A589C29E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549233" y="2025217"/>
              <a:ext cx="704523" cy="628200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AB8E830-0969-494C-B1F1-C6D82282D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975049" y="4545031"/>
              <a:ext cx="1097277" cy="460689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84F7C238-5268-4BCA-9B1B-EAFEE8D84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1837560" y="4206515"/>
              <a:ext cx="1247725" cy="30918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214E44A6-9532-4427-88F0-5F7059AAA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87" y="5315005"/>
              <a:ext cx="1063059" cy="47219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14B8E15C-4984-457C-8EA3-7815042AB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660798" y="5873158"/>
              <a:ext cx="674316" cy="353291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C51261E-66FB-4553-A222-CD6E892B9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9337" y="4549713"/>
              <a:ext cx="1203576" cy="793331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70F8E240-AD81-47B6-A5C1-D258F3C1B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8216564" y="4839296"/>
              <a:ext cx="493652" cy="447869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2C292CDB-96F0-4076-944B-D5504B024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4842" y="4216166"/>
              <a:ext cx="916134" cy="322645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E449CBF-0438-457B-B4D4-5EDEC0D4A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7463908" y="3153752"/>
              <a:ext cx="1252287" cy="276123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46497108-51BF-47EC-8ACA-4B5755240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6181812" y="4475723"/>
              <a:ext cx="1165953" cy="313372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E10C8B0D-1E8E-448C-A1FF-76B891223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6203705" y="5108592"/>
              <a:ext cx="1251425" cy="254709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088F1A56-EFCA-4050-8C6E-3DDD1BCE7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7392615" y="2448006"/>
              <a:ext cx="1308195" cy="371075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2AA955AA-4725-4D4A-BF3C-2063B6CD9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7654676" y="5347902"/>
              <a:ext cx="970751" cy="21642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C78E8A76-BF11-44E7-987B-D442172C6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6171388" y="4165745"/>
              <a:ext cx="1303738" cy="243488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7B1B4282-1997-4D31-8731-169587B7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7375090" y="4570883"/>
              <a:ext cx="1283188" cy="278815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A29F7FEA-56B5-47C9-84ED-B9ADED30C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6185413" y="2090339"/>
              <a:ext cx="826244" cy="301266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5B7742E3-46EC-4EA9-BA1C-2DE794803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052" y="2053787"/>
              <a:ext cx="518226" cy="487085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AC5A127-E7C7-4705-977B-82953DEC6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769" y="2104740"/>
              <a:ext cx="705351" cy="276002"/>
            </a:xfrm>
            <a:prstGeom prst="rect">
              <a:avLst/>
            </a:prstGeom>
          </p:spPr>
        </p:pic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3EB7BD6F-D81A-4873-A437-8BA3FD1A5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189" y="2826447"/>
              <a:ext cx="1123819" cy="280925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2037444-B42C-4E43-B887-B3848E482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725" y="3201861"/>
              <a:ext cx="1083872" cy="161109"/>
            </a:xfrm>
            <a:prstGeom prst="rect">
              <a:avLst/>
            </a:prstGeom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D71C5195-150B-46FA-9303-C939AFCA9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725" y="3492505"/>
              <a:ext cx="1397454" cy="279084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4CC3BDB9-FB0E-47AE-9163-F613D5070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901973" y="4577868"/>
              <a:ext cx="951172" cy="306843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1C253958-D06A-4CB0-9170-B33151BEF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1345932" y="2049809"/>
              <a:ext cx="772123" cy="605302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9B001FB7-91D9-4382-A156-848DD8749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3423" y="4658088"/>
              <a:ext cx="620502" cy="620502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B64FDDCF-7DC0-4A19-AC9F-90DA0862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0721" y="2061366"/>
              <a:ext cx="1074137" cy="408172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759D98E8-612C-4CA2-A5DD-477CE55E3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9979" y="3768884"/>
              <a:ext cx="1331778" cy="347040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525B37E5-86DA-45E3-8BA3-348A84805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473" y="5873159"/>
              <a:ext cx="1213626" cy="272397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8F2818A-181E-4D57-B04E-629E62FF9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257" y="4948788"/>
              <a:ext cx="1017647" cy="402369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E163C1DE-27F7-43DA-A9FC-C769FCCD4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6158820" y="3800215"/>
              <a:ext cx="1579842" cy="407255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4FC3F39B-B99C-434E-A131-A9152FCE0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6361052" y="5381451"/>
              <a:ext cx="1097883" cy="257667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4A14CD17-3436-4274-878A-57C8D7733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7706415" y="5974046"/>
              <a:ext cx="936682" cy="177070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2D56EAD8-ED5C-4068-9570-41F303486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7874669" y="5597184"/>
              <a:ext cx="841132" cy="313408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069B3A0-0F5D-4FAA-8B92-B3C883733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7048491" y="5664620"/>
              <a:ext cx="663125" cy="268072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508DFC18-33D7-45EB-A7EE-FB3C6D2D1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6138766" y="5626127"/>
              <a:ext cx="810425" cy="319236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5A915124-A4B6-4D9B-8114-A1DBFE86C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7" t="25014" r="12867" b="17157"/>
            <a:stretch/>
          </p:blipFill>
          <p:spPr>
            <a:xfrm>
              <a:off x="3449892" y="5773781"/>
              <a:ext cx="677998" cy="220173"/>
            </a:xfrm>
            <a:prstGeom prst="rect">
              <a:avLst/>
            </a:prstGeom>
          </p:spPr>
        </p:pic>
        <p:pic>
          <p:nvPicPr>
            <p:cNvPr id="97" name="Picture 2" descr="한독 영문 국문 CI">
              <a:extLst>
                <a:ext uri="{FF2B5EF4-FFF2-40B4-BE49-F238E27FC236}">
                  <a16:creationId xmlns:a16="http://schemas.microsoft.com/office/drawing/2014/main" id="{4F0DD4E7-BA09-4E75-969B-B599124442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9" t="8315" r="43338"/>
            <a:stretch/>
          </p:blipFill>
          <p:spPr bwMode="auto">
            <a:xfrm>
              <a:off x="4322205" y="5729013"/>
              <a:ext cx="806995" cy="314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SAMSUNG BIOLOGICS">
              <a:extLst>
                <a:ext uri="{FF2B5EF4-FFF2-40B4-BE49-F238E27FC236}">
                  <a16:creationId xmlns:a16="http://schemas.microsoft.com/office/drawing/2014/main" id="{7C67C01E-14B7-4C79-9AD2-68FA3DE28D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0591" y="2773202"/>
              <a:ext cx="767801" cy="27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D297ECF3-3CC4-4DE3-B807-E06BEFE77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5383918" y="3152420"/>
              <a:ext cx="555934" cy="304210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1FFA8D38-A826-4DB2-815D-E220F0C8F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4375205" y="2415411"/>
              <a:ext cx="1458387" cy="321040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17B4E6D-937C-43BC-A173-9A082FFDD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3394786" y="4156590"/>
              <a:ext cx="738164" cy="374940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E855F23C-495C-446E-A935-EB9B1E7A7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4422684" y="2782273"/>
              <a:ext cx="869003" cy="290122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157E6A80-D1EF-437C-9C1C-987A14DC8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4312966" y="5210804"/>
              <a:ext cx="746963" cy="265164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80306636-7333-4D83-A73F-D2D021598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3367968" y="3827217"/>
              <a:ext cx="1030945" cy="294749"/>
            </a:xfrm>
            <a:prstGeom prst="rect">
              <a:avLst/>
            </a:prstGeom>
          </p:spPr>
        </p:pic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C5E661B9-9C66-40DA-9ED6-FE054CEA2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4558798" y="3457323"/>
              <a:ext cx="861721" cy="345573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3CF717E6-755F-4679-893A-847D3C7D1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4405949" y="3077703"/>
              <a:ext cx="951378" cy="307450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FDB0266D-20EA-4E19-B1E8-18E5CDC72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5280330" y="3839237"/>
              <a:ext cx="668676" cy="289618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CD04DDEF-B02E-4BE6-B8F7-E6746271B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3430181" y="2057065"/>
              <a:ext cx="799115" cy="596351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16A1E5B3-1492-456A-8358-7517C3862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4368702" y="2041052"/>
              <a:ext cx="1518158" cy="353109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37793595-DCB7-4F7E-8844-4B0873533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5477949" y="3495579"/>
              <a:ext cx="451755" cy="217959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A2BDA3E8-2B23-4B56-8E06-2174BD775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/>
            <a:stretch>
              <a:fillRect/>
            </a:stretch>
          </p:blipFill>
          <p:spPr>
            <a:xfrm>
              <a:off x="3383994" y="5198645"/>
              <a:ext cx="809794" cy="264063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8A3DFF85-1E72-4BE8-96B1-2F0A97F1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/>
            <a:stretch>
              <a:fillRect/>
            </a:stretch>
          </p:blipFill>
          <p:spPr>
            <a:xfrm>
              <a:off x="5436725" y="5796999"/>
              <a:ext cx="477309" cy="376427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7B2992DE-F056-4CC0-9DDE-505EDCCAF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076" y="3840367"/>
              <a:ext cx="972897" cy="263232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DDAB7E33-E196-4238-9717-DDF8DE148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652" y="6012385"/>
              <a:ext cx="906547" cy="177300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802BBD50-68C1-4198-B7D4-7C090F014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1649" y="4541962"/>
              <a:ext cx="659897" cy="355517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67E2781E-9D94-4A64-8802-337077478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7793" y="4921055"/>
              <a:ext cx="882059" cy="371975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8D297C7A-2625-4623-B12F-8209FE46F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216" y="2744296"/>
              <a:ext cx="438874" cy="274073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837E0A71-EB3A-4E32-A592-4B538C4CE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9801" y="5994176"/>
              <a:ext cx="808135" cy="210899"/>
            </a:xfrm>
            <a:prstGeom prst="rect">
              <a:avLst/>
            </a:prstGeom>
          </p:spPr>
        </p:pic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594A73EF-7B8A-4ADF-A38F-0236822FD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4237428" y="4178845"/>
              <a:ext cx="741603" cy="311290"/>
            </a:xfrm>
            <a:prstGeom prst="rect">
              <a:avLst/>
            </a:prstGeom>
          </p:spPr>
        </p:pic>
      </p:grpSp>
      <p:sp>
        <p:nvSpPr>
          <p:cNvPr id="121" name="모서리가 둥근 직사각형 96">
            <a:extLst>
              <a:ext uri="{FF2B5EF4-FFF2-40B4-BE49-F238E27FC236}">
                <a16:creationId xmlns:a16="http://schemas.microsoft.com/office/drawing/2014/main" id="{6A9C91DD-7994-4569-BD1F-BCFD1E6F434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국내 레퍼런스</a:t>
            </a:r>
          </a:p>
        </p:txBody>
      </p:sp>
    </p:spTree>
    <p:extLst>
      <p:ext uri="{BB962C8B-B14F-4D97-AF65-F5344CB8AC3E}">
        <p14:creationId xmlns:p14="http://schemas.microsoft.com/office/powerpoint/2010/main" val="2030775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1.5.2 </a:t>
            </a:r>
            <a:r>
              <a:rPr lang="ko-KR" altLang="en-US" dirty="0"/>
              <a:t>국내 레퍼런스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A2C0204-64F8-4FA7-A7D5-F900C9481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전세계적으로 </a:t>
            </a:r>
            <a:r>
              <a:rPr lang="en-US" altLang="ko-KR" dirty="0"/>
              <a:t>375,000 </a:t>
            </a:r>
            <a:r>
              <a:rPr lang="ko-KR" altLang="en-US" dirty="0"/>
              <a:t>이상의 고객사에서 사용되고 있으며 국내에서도 공공</a:t>
            </a:r>
            <a:r>
              <a:rPr lang="en-US" altLang="ko-KR" dirty="0"/>
              <a:t>, </a:t>
            </a:r>
            <a:r>
              <a:rPr lang="ko-KR" altLang="en-US" dirty="0"/>
              <a:t>제조</a:t>
            </a:r>
            <a:r>
              <a:rPr lang="en-US" altLang="ko-KR" dirty="0"/>
              <a:t>, </a:t>
            </a:r>
            <a:r>
              <a:rPr lang="ko-KR" altLang="en-US" dirty="0"/>
              <a:t>금융 등 </a:t>
            </a:r>
            <a:r>
              <a:rPr lang="en-US" altLang="ko-KR" dirty="0"/>
              <a:t>250+ </a:t>
            </a:r>
            <a:r>
              <a:rPr lang="ko-KR" altLang="en-US" dirty="0"/>
              <a:t>이상의 다양한 고객사에 납품</a:t>
            </a:r>
            <a:r>
              <a:rPr lang="en-US" altLang="ko-KR" dirty="0"/>
              <a:t>,</a:t>
            </a:r>
            <a:r>
              <a:rPr lang="ko-KR" altLang="en-US" dirty="0"/>
              <a:t> 검증된 솔루션입니다</a:t>
            </a:r>
            <a:r>
              <a:rPr lang="en-US" altLang="ko-KR" dirty="0"/>
              <a:t>. </a:t>
            </a:r>
            <a:r>
              <a:rPr lang="ko-KR" altLang="en-US" dirty="0"/>
              <a:t>최근 </a:t>
            </a:r>
            <a:r>
              <a:rPr lang="en-US" altLang="ko-KR" dirty="0"/>
              <a:t>3</a:t>
            </a:r>
            <a:r>
              <a:rPr lang="ko-KR" altLang="en-US" dirty="0"/>
              <a:t>년 이내 최대 </a:t>
            </a:r>
            <a:r>
              <a:rPr lang="en-US" altLang="ko-KR" dirty="0"/>
              <a:t>2,000</a:t>
            </a:r>
            <a:r>
              <a:rPr lang="ko-KR" altLang="en-US" dirty="0"/>
              <a:t>대 이상의 </a:t>
            </a:r>
            <a:r>
              <a:rPr lang="en-US" altLang="ko-KR" dirty="0"/>
              <a:t>K</a:t>
            </a:r>
            <a:r>
              <a:rPr lang="ko-KR" altLang="en-US" dirty="0"/>
              <a:t>금융 차세대 사업과 약 </a:t>
            </a:r>
            <a:r>
              <a:rPr lang="en-US" altLang="ko-KR" dirty="0"/>
              <a:t>1,500</a:t>
            </a:r>
            <a:r>
              <a:rPr lang="ko-KR" altLang="en-US" dirty="0"/>
              <a:t>대의 </a:t>
            </a:r>
            <a:r>
              <a:rPr lang="en-US" altLang="ko-KR" dirty="0"/>
              <a:t>E</a:t>
            </a:r>
            <a:r>
              <a:rPr lang="ko-KR" altLang="en-US" dirty="0"/>
              <a:t>그룹사의 단일 통합 백업 서비스를 성공적으로 구축 및 안정적인 운영을 하고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1.5 </a:t>
            </a:r>
            <a:r>
              <a:rPr lang="ko-KR" altLang="en-US" dirty="0"/>
              <a:t>본 사업과 유사한 사업 수행실적</a:t>
            </a:r>
          </a:p>
        </p:txBody>
      </p:sp>
      <p:sp>
        <p:nvSpPr>
          <p:cNvPr id="121" name="모서리가 둥근 직사각형 96">
            <a:extLst>
              <a:ext uri="{FF2B5EF4-FFF2-40B4-BE49-F238E27FC236}">
                <a16:creationId xmlns:a16="http://schemas.microsoft.com/office/drawing/2014/main" id="{6A9C91DD-7994-4569-BD1F-BCFD1E6F434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국내 레퍼런스</a:t>
            </a:r>
          </a:p>
        </p:txBody>
      </p:sp>
      <p:graphicFrame>
        <p:nvGraphicFramePr>
          <p:cNvPr id="120" name="표 119">
            <a:extLst>
              <a:ext uri="{FF2B5EF4-FFF2-40B4-BE49-F238E27FC236}">
                <a16:creationId xmlns:a16="http://schemas.microsoft.com/office/drawing/2014/main" id="{9F38FB1E-7C3D-4FCE-961B-5A6BFFA529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40024"/>
              </p:ext>
            </p:extLst>
          </p:nvPr>
        </p:nvGraphicFramePr>
        <p:xfrm>
          <a:off x="262746" y="2214372"/>
          <a:ext cx="9371792" cy="4240215"/>
        </p:xfrm>
        <a:graphic>
          <a:graphicData uri="http://schemas.openxmlformats.org/drawingml/2006/table">
            <a:tbl>
              <a:tblPr/>
              <a:tblGrid>
                <a:gridCol w="2342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2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9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29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83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금융</a:t>
                      </a:r>
                      <a:r>
                        <a:rPr lang="en-US" altLang="ko-KR" sz="105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5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IT</a:t>
                      </a:r>
                      <a:r>
                        <a:rPr lang="ko-KR" altLang="en-US" sz="105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통신</a:t>
                      </a: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제조</a:t>
                      </a:r>
                      <a:r>
                        <a:rPr kumimoji="1" lang="en-US" altLang="ko-KR" sz="105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5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유통</a:t>
                      </a:r>
                      <a:endParaRPr kumimoji="1" lang="en-US" altLang="ko-KR" sz="105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학교</a:t>
                      </a: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병원</a:t>
                      </a: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바이오</a:t>
                      </a:r>
                      <a:endParaRPr kumimoji="1" lang="en-US" altLang="ko-KR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12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공공</a:t>
                      </a: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878"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KB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국민은행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스탠다드뱅크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모아 저축 은행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동양 생명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한국인프라자산운용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불교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TV, </a:t>
                      </a:r>
                    </a:p>
                    <a:p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투자 캐피탈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신한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DS, SCI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평가정보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롯데멤버스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교보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리얼코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이랜드 시스템즈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한진 정보 시스템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한솔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PNS, KT AOS, KT, KT IS, </a:t>
                      </a:r>
                      <a:r>
                        <a:rPr lang="en-US" altLang="ko-KR" sz="1000" dirty="0" err="1">
                          <a:latin typeface="+mn-ea"/>
                          <a:ea typeface="+mn-ea"/>
                        </a:rPr>
                        <a:t>NCSoft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메이플트리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코리아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메니지먼트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넥슨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웹 투어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더존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SAS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소프트웨어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ABS, AK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홀딩스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필라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테크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쿠팡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프론 테오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그라비티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현대오토에버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넥슨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-GT,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쿠콘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컨텐츠 브리지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다래파크텍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DMP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파트너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EA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효성 정보 시스템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효성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TNS,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이노베이션 아카데미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테크비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Technicolor,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한국뷰로베리타스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화승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네트웍스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MBK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파트너스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외 다수</a:t>
                      </a:r>
                    </a:p>
                  </a:txBody>
                  <a:tcPr marL="75600" marR="75600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동서 식품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GS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칼텍스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LG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화학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GS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에너지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GS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글로벌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NSOK, </a:t>
                      </a:r>
                    </a:p>
                    <a:p>
                      <a:pPr algn="l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한화 정밀 기계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삼성 전기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삼성 바이오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로직스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삼성 디스플레이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삼성 전자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삼성 엔지니어링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신라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스테이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에어 퍼스트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엠코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암웨이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대덕전자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아사아블로이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엔트런스시스템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CLK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주식회사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동우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화인켐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팜스코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한국제지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하림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팜스코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HSD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엔진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현대 중공업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인그리디언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LG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패션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코라오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그룹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, LS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글로벌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로레알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매일 유업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모건 신소재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세종 산업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노벨리스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고려 아연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OCI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주식회사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렉트라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프로미넌트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algn="l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르노 삼성 자동차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한국전광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 </a:t>
                      </a:r>
                    </a:p>
                    <a:p>
                      <a:pPr algn="l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서울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피드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컨라이버스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lvl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스파이렉스사코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게이트고메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코리아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시몬스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한솔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테크닉스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ITW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전문 필름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algn="l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선인자동차 그 외 다수</a:t>
                      </a: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김포 대학교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성균관대학교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동국대학교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고려 대학교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덜위치칼리지서울영국학교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경희대학교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숙명 여자 대학교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성공회대학교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경찰 대학교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휏불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트리니티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대학교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한양 사이버 대학교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충남 대학교 병원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SM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기독교 병원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바른생각병원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한독제약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건양대학교 병원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국립 암 센터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부산 대학교 양산 병원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새움병원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세브란스 병원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바른 병원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상계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백병원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err="1">
                          <a:latin typeface="+mn-ea"/>
                          <a:ea typeface="+mn-ea"/>
                        </a:rPr>
                        <a:t>ATGen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주식회사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한미 약품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한국벡크만쿨터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일동 제약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환인제약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이글 버그만 코리아 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외 다수</a:t>
                      </a: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한솔 교육 공사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교통 연구원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전자 통신 기술 연구소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안양 시청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부산시청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부산 교통 공사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철원군청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경주 시청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홍천군청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인천 국제 공항 공사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KOTRA,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한국자산관리공사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통계청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한전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KDN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주식회사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가스 공사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항공 우주 산업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공항 공사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동서 발전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전자 기술 연구원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환경 공사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교육부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</a:t>
                      </a:r>
                      <a:br>
                        <a:rPr lang="en-US" altLang="ko-KR" sz="1000" dirty="0">
                          <a:latin typeface="+mn-ea"/>
                          <a:ea typeface="+mn-ea"/>
                        </a:rPr>
                      </a:b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소방 공무원 신용 조합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주택 금융 공사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인터넷 진흥원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성남 시청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음악 저작권 협회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국세청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철도 시설 공단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해양 공학 연구원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조선 해양 공학 연구소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한국 기술 금융 공사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전문건설공제조합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국회 예산 사무소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국가 정보 학회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전국문화원연합회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세계 김치 연구소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marL="0" marR="0" indent="0" algn="l" defTabSz="68601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ETRI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그 외 다수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76202" marR="76202" marT="18000" marB="180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8096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311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솔루션</a:t>
            </a:r>
            <a:r>
              <a:rPr lang="en-US" altLang="ko-KR" dirty="0"/>
              <a:t> </a:t>
            </a:r>
            <a:r>
              <a:rPr lang="ko-KR" altLang="en-US" dirty="0"/>
              <a:t>및 장비 제안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2AADC57-D29A-41D0-9AFD-521A1F739431}"/>
              </a:ext>
            </a:extLst>
          </p:cNvPr>
          <p:cNvGrpSpPr/>
          <p:nvPr/>
        </p:nvGrpSpPr>
        <p:grpSpPr>
          <a:xfrm>
            <a:off x="952869" y="2917306"/>
            <a:ext cx="7238263" cy="1023388"/>
            <a:chOff x="440270" y="2422154"/>
            <a:chExt cx="7238263" cy="102338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39DF5CC-98F8-4214-92B2-FFC8BF97ACF0}"/>
                </a:ext>
              </a:extLst>
            </p:cNvPr>
            <p:cNvGrpSpPr/>
            <p:nvPr/>
          </p:nvGrpSpPr>
          <p:grpSpPr>
            <a:xfrm>
              <a:off x="3255434" y="2437542"/>
              <a:ext cx="4423099" cy="1008000"/>
              <a:chOff x="3255434" y="2490120"/>
              <a:chExt cx="4423099" cy="100800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5BE8476-DDF2-4234-AF4E-C3F25C5AA8BC}"/>
                  </a:ext>
                </a:extLst>
              </p:cNvPr>
              <p:cNvSpPr txBox="1"/>
              <p:nvPr/>
            </p:nvSpPr>
            <p:spPr>
              <a:xfrm>
                <a:off x="3445466" y="2490120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2.1 </a:t>
                </a:r>
                <a:r>
                  <a:rPr lang="ko-KR" altLang="en-US" sz="1200" b="1" dirty="0"/>
                  <a:t>제안 제품 소개</a:t>
                </a:r>
                <a:endParaRPr lang="en-US" altLang="ko-KR" sz="1200" b="1" dirty="0"/>
              </a:p>
              <a:p>
                <a:pPr defTabSz="269875" latinLnBrk="0">
                  <a:spcAft>
                    <a:spcPts val="200"/>
                  </a:spcAft>
                </a:pPr>
                <a:r>
                  <a:rPr lang="en-US" altLang="ko-KR" sz="1200" b="1" dirty="0"/>
                  <a:t>2.2 </a:t>
                </a:r>
                <a:r>
                  <a:rPr lang="ko-KR" altLang="en-US" sz="1200" b="1" dirty="0"/>
                  <a:t>제안 제품 기능 및 규격</a:t>
                </a:r>
                <a:endParaRPr lang="en-US" altLang="ko-KR" sz="1200" b="1" dirty="0"/>
              </a:p>
              <a:p>
                <a:pPr defTabSz="269875" latinLnBrk="0">
                  <a:spcAft>
                    <a:spcPts val="200"/>
                  </a:spcAft>
                </a:pPr>
                <a:r>
                  <a:rPr lang="en-US" altLang="ko-KR" sz="1200" b="1" dirty="0"/>
                  <a:t>2.3 </a:t>
                </a:r>
                <a:r>
                  <a:rPr lang="ko-KR" altLang="en-US" sz="1200" b="1" dirty="0"/>
                  <a:t>구축방안</a:t>
                </a:r>
                <a:endParaRPr lang="en-US" altLang="ko-KR" sz="1200" b="1" dirty="0"/>
              </a:p>
              <a:p>
                <a:pPr defTabSz="269875" latinLnBrk="0">
                  <a:spcAft>
                    <a:spcPts val="200"/>
                  </a:spcAft>
                </a:pPr>
                <a:r>
                  <a:rPr lang="en-US" altLang="ko-KR" sz="1200" b="1" dirty="0"/>
                  <a:t>2.4 </a:t>
                </a:r>
                <a:r>
                  <a:rPr lang="ko-KR" altLang="en-US" sz="1200" b="1" dirty="0"/>
                  <a:t>타사 대비 특장점</a:t>
                </a:r>
                <a:endParaRPr lang="en-US" altLang="ko-KR" sz="1200" b="1" dirty="0"/>
              </a:p>
            </p:txBody>
          </p: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7E84B97E-0F94-48B1-AEF8-86ACB15B44E3}"/>
                  </a:ext>
                </a:extLst>
              </p:cNvPr>
              <p:cNvCxnSpPr/>
              <p:nvPr/>
            </p:nvCxnSpPr>
            <p:spPr>
              <a:xfrm>
                <a:off x="3255434" y="2490120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5280BC-1961-4A7E-BE0A-7114C9A16580}"/>
                </a:ext>
              </a:extLst>
            </p:cNvPr>
            <p:cNvSpPr txBox="1"/>
            <p:nvPr/>
          </p:nvSpPr>
          <p:spPr>
            <a:xfrm>
              <a:off x="440270" y="2422154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2. </a:t>
              </a:r>
              <a:r>
                <a:rPr lang="ko-KR" altLang="en-US" sz="1600" b="1" dirty="0"/>
                <a:t>솔루션 및 장비 제안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6702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빔 소프트웨어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제안 제품 소개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D0043B2-97C7-4D29-8DDF-77445096B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63956"/>
              </p:ext>
            </p:extLst>
          </p:nvPr>
        </p:nvGraphicFramePr>
        <p:xfrm>
          <a:off x="499197" y="3962400"/>
          <a:ext cx="8788238" cy="2533152"/>
        </p:xfrm>
        <a:graphic>
          <a:graphicData uri="http://schemas.openxmlformats.org/drawingml/2006/table">
            <a:tbl>
              <a:tblPr firstRow="1" bandRow="1"/>
              <a:tblGrid>
                <a:gridCol w="1430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68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50" b="1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1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사    양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0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편의성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일관성 있는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GUI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를 통한 손쉬운 데이터 백업 및 복구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하나의 콘솔에서 관리하므로 중앙 통합 관리가 용이하며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Wizard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기반의 하드웨어 구성을 지원한다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손쉬운 실시간 통합 모니터링 제공하며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다양한 형태의 리포트를 제공한다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01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확장성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3Tier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기반의 아키텍처로 구성되어 있으며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플랫폼 별 설치 절차 및 업그레이드 절차 관리 콘솔이 동일하다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46261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성능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소프트웨어 중복 제거 기능을 이용한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35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배 빠른 백업 및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Instant Recovery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기능을 이용한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400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배 빠른 복구 성능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디스크를 통한 다양한 백업 및 복구 지원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(Disk Staging, Synthetic, PTL, VTL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46261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자동화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자동화된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DR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솔루션의 역할 수행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백업정보데이터인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Catalog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정보의 이중화 관리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5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SureBackup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SureReplica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기능을 이용한 자동 검증 기능 지원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11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신뢰성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성공적인 적용사례와 외부기관 평가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글로벌 시장 점유율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위 제품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E2F40BFD-B494-473A-96B4-7767BCB5722C}"/>
              </a:ext>
            </a:extLst>
          </p:cNvPr>
          <p:cNvGrpSpPr/>
          <p:nvPr/>
        </p:nvGrpSpPr>
        <p:grpSpPr>
          <a:xfrm>
            <a:off x="499197" y="1704451"/>
            <a:ext cx="8857131" cy="1666968"/>
            <a:chOff x="618565" y="1672949"/>
            <a:chExt cx="8857131" cy="157756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2A5FA9A-2D8F-4CEC-A57B-BC3D2BC24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47" y="1951552"/>
              <a:ext cx="1273271" cy="1273271"/>
            </a:xfrm>
            <a:prstGeom prst="rect">
              <a:avLst/>
            </a:prstGeom>
          </p:spPr>
        </p:pic>
        <p:sp>
          <p:nvSpPr>
            <p:cNvPr id="8" name="AutoShape 1590">
              <a:extLst>
                <a:ext uri="{FF2B5EF4-FFF2-40B4-BE49-F238E27FC236}">
                  <a16:creationId xmlns:a16="http://schemas.microsoft.com/office/drawing/2014/main" id="{546E3183-0D58-4DC6-A775-55639221D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565" y="1808217"/>
              <a:ext cx="2017060" cy="1417338"/>
            </a:xfrm>
            <a:prstGeom prst="roundRect">
              <a:avLst>
                <a:gd name="adj" fmla="val 1317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-6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" name="AutoShape 665">
              <a:extLst>
                <a:ext uri="{FF2B5EF4-FFF2-40B4-BE49-F238E27FC236}">
                  <a16:creationId xmlns:a16="http://schemas.microsoft.com/office/drawing/2014/main" id="{113AAF05-D7D8-4E99-855F-AE82BDCC4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219" y="1721682"/>
              <a:ext cx="889357" cy="285575"/>
            </a:xfrm>
            <a:prstGeom prst="roundRect">
              <a:avLst>
                <a:gd name="adj" fmla="val 10296"/>
              </a:avLst>
            </a:prstGeom>
            <a:solidFill>
              <a:srgbClr val="00B336"/>
            </a:solidFill>
            <a:ln w="9525" algn="ctr">
              <a:solidFill>
                <a:srgbClr val="81A5C9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txBody>
            <a:bodyPr wrap="square" lIns="0" tIns="31649" rIns="0" bIns="31649" anchor="ctr"/>
            <a:lstStyle/>
            <a:p>
              <a:pPr algn="ctr" defTabSz="685800">
                <a:spcBef>
                  <a:spcPct val="0"/>
                </a:spcBef>
              </a:pPr>
              <a:r>
                <a:rPr lang="ko-KR" altLang="en-US" sz="1100" b="1" spc="-69" dirty="0">
                  <a:solidFill>
                    <a:schemeClr val="bg1"/>
                  </a:solidFill>
                  <a:latin typeface="+mn-ea"/>
                </a:rPr>
                <a:t>제품명</a:t>
              </a:r>
              <a:endParaRPr lang="en-US" altLang="ko-KR" sz="1100" b="1" spc="-69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Text Box 82">
              <a:extLst>
                <a:ext uri="{FF2B5EF4-FFF2-40B4-BE49-F238E27FC236}">
                  <a16:creationId xmlns:a16="http://schemas.microsoft.com/office/drawing/2014/main" id="{CD39EAB0-D763-4A02-B196-B74E3EB8F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108" y="1755668"/>
              <a:ext cx="3790792" cy="223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24923" tIns="24923" rIns="24923" bIns="24923" anchor="ctr">
              <a:spAutoFit/>
            </a:bodyPr>
            <a:lstStyle/>
            <a:p>
              <a:pPr marL="59347" indent="-59347" defTabSz="745140" fontAlgn="ctr" latinLnBrk="0">
                <a:lnSpc>
                  <a:spcPct val="11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Veeam Availability Suite</a:t>
              </a:r>
            </a:p>
          </p:txBody>
        </p:sp>
        <p:sp>
          <p:nvSpPr>
            <p:cNvPr id="11" name="AutoShape 665">
              <a:extLst>
                <a:ext uri="{FF2B5EF4-FFF2-40B4-BE49-F238E27FC236}">
                  <a16:creationId xmlns:a16="http://schemas.microsoft.com/office/drawing/2014/main" id="{549A1A9E-3654-4A54-A7E4-67E20263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219" y="2111291"/>
              <a:ext cx="889357" cy="244446"/>
            </a:xfrm>
            <a:prstGeom prst="roundRect">
              <a:avLst>
                <a:gd name="adj" fmla="val 10296"/>
              </a:avLst>
            </a:prstGeom>
            <a:solidFill>
              <a:srgbClr val="00B336"/>
            </a:solidFill>
            <a:ln w="9525" algn="ctr">
              <a:solidFill>
                <a:srgbClr val="81A5C9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txBody>
            <a:bodyPr wrap="square" lIns="0" tIns="31649" rIns="0" bIns="31649" anchor="ctr"/>
            <a:lstStyle/>
            <a:p>
              <a:pPr algn="ctr" defTabSz="685800">
                <a:spcBef>
                  <a:spcPct val="0"/>
                </a:spcBef>
              </a:pPr>
              <a:r>
                <a:rPr lang="ko-KR" altLang="en-US" sz="1100" b="1" spc="-69" dirty="0">
                  <a:solidFill>
                    <a:schemeClr val="bg1"/>
                  </a:solidFill>
                  <a:latin typeface="+mn-ea"/>
                </a:rPr>
                <a:t>용    도</a:t>
              </a:r>
              <a:endParaRPr lang="en-US" altLang="ko-KR" sz="1100" b="1" spc="-69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 Box 82">
              <a:extLst>
                <a:ext uri="{FF2B5EF4-FFF2-40B4-BE49-F238E27FC236}">
                  <a16:creationId xmlns:a16="http://schemas.microsoft.com/office/drawing/2014/main" id="{0BB9C036-7C91-4661-8ABB-6DA47EF067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108" y="2130077"/>
              <a:ext cx="3790792" cy="223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24923" tIns="24923" rIns="24923" bIns="24923" anchor="ctr">
              <a:spAutoFit/>
            </a:bodyPr>
            <a:lstStyle/>
            <a:p>
              <a:pPr marL="59347" indent="-59347" defTabSz="745140" fontAlgn="ctr" latinLnBrk="0">
                <a:lnSpc>
                  <a:spcPct val="11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데이터 가용성 플랫폼</a:t>
              </a:r>
            </a:p>
          </p:txBody>
        </p:sp>
        <p:sp>
          <p:nvSpPr>
            <p:cNvPr id="13" name="AutoShape 665">
              <a:extLst>
                <a:ext uri="{FF2B5EF4-FFF2-40B4-BE49-F238E27FC236}">
                  <a16:creationId xmlns:a16="http://schemas.microsoft.com/office/drawing/2014/main" id="{8B09749E-76C9-4193-A36F-0CE2A16F7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219" y="2459773"/>
              <a:ext cx="889357" cy="747422"/>
            </a:xfrm>
            <a:prstGeom prst="roundRect">
              <a:avLst>
                <a:gd name="adj" fmla="val 5034"/>
              </a:avLst>
            </a:prstGeom>
            <a:solidFill>
              <a:srgbClr val="00B336"/>
            </a:solidFill>
            <a:ln w="9525" algn="ctr">
              <a:solidFill>
                <a:srgbClr val="81A5C9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txBody>
            <a:bodyPr wrap="square" lIns="0" tIns="31649" rIns="0" bIns="31649" anchor="ctr"/>
            <a:lstStyle/>
            <a:p>
              <a:pPr algn="ctr" defTabSz="685800">
                <a:spcBef>
                  <a:spcPct val="0"/>
                </a:spcBef>
              </a:pPr>
              <a:r>
                <a:rPr lang="ko-KR" altLang="en-US" sz="1100" b="1" spc="-69" dirty="0">
                  <a:solidFill>
                    <a:schemeClr val="bg1"/>
                  </a:solidFill>
                  <a:latin typeface="+mn-ea"/>
                </a:rPr>
                <a:t>제품개요</a:t>
              </a:r>
              <a:endParaRPr lang="en-US" altLang="ko-KR" sz="1100" b="1" spc="-69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Text Box 82">
              <a:extLst>
                <a:ext uri="{FF2B5EF4-FFF2-40B4-BE49-F238E27FC236}">
                  <a16:creationId xmlns:a16="http://schemas.microsoft.com/office/drawing/2014/main" id="{B2601F04-6389-437F-90CB-F01036CD4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108" y="2416453"/>
              <a:ext cx="5496588" cy="834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24923" tIns="24923" rIns="24923" bIns="24923" anchor="ctr">
              <a:spAutoFit/>
            </a:bodyPr>
            <a:lstStyle/>
            <a:p>
              <a:pPr marL="59347" indent="-59347" defTabSz="745140" fontAlgn="ctr" latinLnBrk="0">
                <a:spcBef>
                  <a:spcPts val="415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VMware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S/W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부분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1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위 제품으로서 제품의 우수성과 성능이 검증된 제품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59347" indent="-59347" defTabSz="745140" fontAlgn="ctr" latinLnBrk="0">
                <a:spcBef>
                  <a:spcPts val="415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모든 백업 및 복구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복제 작업이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Agent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구성 없이 진행되는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Agent-less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방식 제공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59347" indent="-59347" defTabSz="745140" fontAlgn="ctr" latinLnBrk="0">
                <a:spcBef>
                  <a:spcPts val="415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 및 복제 이미지를 이용한 즉각적인 복구 기능을 제공합니다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 (RTO, </a:t>
              </a: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RPO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15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분 이내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)</a:t>
              </a:r>
            </a:p>
            <a:p>
              <a:pPr marL="59347" indent="-59347" defTabSz="745140" fontAlgn="ctr" latinLnBrk="0">
                <a:spcBef>
                  <a:spcPts val="415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 및 복제 데이터에 대한 자동화 검증 및 테스트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장애처리 등의 용도로 활용이 가능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0F9352-2DF3-41A6-8420-B922C005B131}"/>
                </a:ext>
              </a:extLst>
            </p:cNvPr>
            <p:cNvSpPr/>
            <p:nvPr/>
          </p:nvSpPr>
          <p:spPr>
            <a:xfrm>
              <a:off x="883013" y="1672949"/>
              <a:ext cx="1495918" cy="24946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제품구성</a:t>
              </a:r>
            </a:p>
          </p:txBody>
        </p:sp>
      </p:grpSp>
      <p:sp>
        <p:nvSpPr>
          <p:cNvPr id="25" name="모서리가 둥근 직사각형 96">
            <a:extLst>
              <a:ext uri="{FF2B5EF4-FFF2-40B4-BE49-F238E27FC236}">
                <a16:creationId xmlns:a16="http://schemas.microsoft.com/office/drawing/2014/main" id="{A79D65BE-FAC3-40B5-AC32-363F3FD8D12B}"/>
              </a:ext>
            </a:extLst>
          </p:cNvPr>
          <p:cNvSpPr/>
          <p:nvPr/>
        </p:nvSpPr>
        <p:spPr>
          <a:xfrm>
            <a:off x="262746" y="1281761"/>
            <a:ext cx="9024689" cy="328502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제안 제품 개요</a:t>
            </a:r>
          </a:p>
        </p:txBody>
      </p:sp>
      <p:sp>
        <p:nvSpPr>
          <p:cNvPr id="28" name="모서리가 둥근 직사각형 96">
            <a:extLst>
              <a:ext uri="{FF2B5EF4-FFF2-40B4-BE49-F238E27FC236}">
                <a16:creationId xmlns:a16="http://schemas.microsoft.com/office/drawing/2014/main" id="{243C3D20-FA73-447A-814B-1B9928AA71AA}"/>
              </a:ext>
            </a:extLst>
          </p:cNvPr>
          <p:cNvSpPr/>
          <p:nvPr/>
        </p:nvSpPr>
        <p:spPr>
          <a:xfrm>
            <a:off x="262746" y="3529399"/>
            <a:ext cx="9024689" cy="343503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제안 제품 특장점</a:t>
            </a:r>
          </a:p>
        </p:txBody>
      </p:sp>
    </p:spTree>
    <p:extLst>
      <p:ext uri="{BB962C8B-B14F-4D97-AF65-F5344CB8AC3E}">
        <p14:creationId xmlns:p14="http://schemas.microsoft.com/office/powerpoint/2010/main" val="3192206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일반 부문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7D5588-3FAF-4CC8-A5EA-B654F68A3410}"/>
              </a:ext>
            </a:extLst>
          </p:cNvPr>
          <p:cNvGrpSpPr/>
          <p:nvPr/>
        </p:nvGrpSpPr>
        <p:grpSpPr>
          <a:xfrm>
            <a:off x="1333870" y="2914764"/>
            <a:ext cx="7238263" cy="1025930"/>
            <a:chOff x="440270" y="2907070"/>
            <a:chExt cx="7238263" cy="102593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55141EA-06D8-49B6-9659-15E0C1A7531D}"/>
                </a:ext>
              </a:extLst>
            </p:cNvPr>
            <p:cNvGrpSpPr/>
            <p:nvPr/>
          </p:nvGrpSpPr>
          <p:grpSpPr>
            <a:xfrm>
              <a:off x="3255434" y="2907070"/>
              <a:ext cx="4423099" cy="1025930"/>
              <a:chOff x="3255434" y="1304873"/>
              <a:chExt cx="4423099" cy="102593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24F42D-8EA6-484B-8E2E-8D8BFCFEDCB9}"/>
                  </a:ext>
                </a:extLst>
              </p:cNvPr>
              <p:cNvSpPr txBox="1"/>
              <p:nvPr/>
            </p:nvSpPr>
            <p:spPr>
              <a:xfrm>
                <a:off x="3445466" y="1304873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1.1 </a:t>
                </a:r>
                <a:r>
                  <a:rPr lang="ko-KR" altLang="en-US" sz="1200" b="1" dirty="0"/>
                  <a:t>제안 개요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1.2 </a:t>
                </a:r>
                <a:r>
                  <a:rPr lang="ko-KR" altLang="en-US" sz="1200" b="1" dirty="0"/>
                  <a:t>제안</a:t>
                </a:r>
                <a:r>
                  <a:rPr lang="en-US" altLang="ko-KR" sz="1200" b="1" dirty="0"/>
                  <a:t> </a:t>
                </a:r>
                <a:r>
                  <a:rPr lang="ko-KR" altLang="en-US" sz="1200" b="1" dirty="0"/>
                  <a:t>특징 및 기대 효과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1.3 </a:t>
                </a:r>
                <a:r>
                  <a:rPr lang="ko-KR" altLang="en-US" sz="1200" b="1" dirty="0"/>
                  <a:t>제안사 현황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1.4 </a:t>
                </a:r>
                <a:r>
                  <a:rPr lang="ko-KR" altLang="en-US" sz="1200" b="1" dirty="0"/>
                  <a:t>최근 년도 결산 재무제표 요약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1.5 </a:t>
                </a:r>
                <a:r>
                  <a:rPr lang="ko-KR" altLang="en-US" sz="1200" b="1" dirty="0"/>
                  <a:t>본 사업과 유사한 사업 수행실적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E899D1A-5049-4345-9243-1B24A4D1D8F9}"/>
                  </a:ext>
                </a:extLst>
              </p:cNvPr>
              <p:cNvCxnSpPr/>
              <p:nvPr/>
            </p:nvCxnSpPr>
            <p:spPr>
              <a:xfrm>
                <a:off x="3255434" y="1322803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D52920-F536-4737-BC68-70E0406E8D5E}"/>
                </a:ext>
              </a:extLst>
            </p:cNvPr>
            <p:cNvSpPr txBox="1"/>
            <p:nvPr/>
          </p:nvSpPr>
          <p:spPr>
            <a:xfrm>
              <a:off x="440270" y="2909612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1. </a:t>
              </a:r>
              <a:r>
                <a:rPr lang="ko-KR" altLang="en-US" sz="1600" b="1" dirty="0"/>
                <a:t>일반 부문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224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빔 소프트웨어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제안 제품 소개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D0043B2-97C7-4D29-8DDF-77445096B14D}"/>
              </a:ext>
            </a:extLst>
          </p:cNvPr>
          <p:cNvGraphicFramePr>
            <a:graphicFrameLocks noGrp="1"/>
          </p:cNvGraphicFramePr>
          <p:nvPr/>
        </p:nvGraphicFramePr>
        <p:xfrm>
          <a:off x="499197" y="3962400"/>
          <a:ext cx="8788238" cy="2533152"/>
        </p:xfrm>
        <a:graphic>
          <a:graphicData uri="http://schemas.openxmlformats.org/drawingml/2006/table">
            <a:tbl>
              <a:tblPr firstRow="1" bandRow="1"/>
              <a:tblGrid>
                <a:gridCol w="1430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57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068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50" b="1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1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사    양</a:t>
                      </a:r>
                    </a:p>
                  </a:txBody>
                  <a:tcPr marL="90000" marR="90000"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0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편의성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일관성 있는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GUI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를 통한 손쉬운 데이터 백업 및 복구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하나의 콘솔에서 관리하므로 중앙 통합 관리가 용이하며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Wizard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기반의 하드웨어 구성을 지원한다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손쉬운 실시간 통합 모니터링 제공하며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다양한 형태의 리포트를 제공한다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01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확장성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3Tier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기반의 아키텍처로 구성되어 있으며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플랫폼 별 설치 절차 및 업그레이드 절차 관리 콘솔이 동일하다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46261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성능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소프트웨어 중복 제거 기능을 이용한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35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배 빠른 백업 및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Instant Recovery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기능을 이용한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400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배 빠른 복구 성능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디스크를 통한 다양한 백업 및 복구 지원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(Disk Staging, Synthetic, PTL, VTL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46261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자동화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자동화된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DR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솔루션의 역할 수행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백업정보데이터인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Catalog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정보의 이중화 관리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5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SureBackup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SureReplica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기능을 이용한 자동 검증 기능 지원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11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신뢰성</a:t>
                      </a:r>
                    </a:p>
                  </a:txBody>
                  <a:tcPr marT="21600" marB="216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성공적인 적용사례와 외부기관 평가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글로벌 시장 점유율 </a:t>
                      </a:r>
                      <a:r>
                        <a:rPr lang="en-US" altLang="ko-KR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위 제품</a:t>
                      </a:r>
                    </a:p>
                  </a:txBody>
                  <a:tcPr marT="21600" marB="21600" anchor="ctr">
                    <a:lnL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E2F40BFD-B494-473A-96B4-7767BCB5722C}"/>
              </a:ext>
            </a:extLst>
          </p:cNvPr>
          <p:cNvGrpSpPr/>
          <p:nvPr/>
        </p:nvGrpSpPr>
        <p:grpSpPr>
          <a:xfrm>
            <a:off x="499197" y="1704451"/>
            <a:ext cx="8857131" cy="1666968"/>
            <a:chOff x="618565" y="1672949"/>
            <a:chExt cx="8857131" cy="1577567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2A5FA9A-2D8F-4CEC-A57B-BC3D2BC24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047" y="1951552"/>
              <a:ext cx="1273271" cy="1273271"/>
            </a:xfrm>
            <a:prstGeom prst="rect">
              <a:avLst/>
            </a:prstGeom>
          </p:spPr>
        </p:pic>
        <p:sp>
          <p:nvSpPr>
            <p:cNvPr id="8" name="AutoShape 1590">
              <a:extLst>
                <a:ext uri="{FF2B5EF4-FFF2-40B4-BE49-F238E27FC236}">
                  <a16:creationId xmlns:a16="http://schemas.microsoft.com/office/drawing/2014/main" id="{546E3183-0D58-4DC6-A775-55639221D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565" y="1808217"/>
              <a:ext cx="2017060" cy="1417338"/>
            </a:xfrm>
            <a:prstGeom prst="roundRect">
              <a:avLst>
                <a:gd name="adj" fmla="val 1317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-6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9" name="AutoShape 665">
              <a:extLst>
                <a:ext uri="{FF2B5EF4-FFF2-40B4-BE49-F238E27FC236}">
                  <a16:creationId xmlns:a16="http://schemas.microsoft.com/office/drawing/2014/main" id="{113AAF05-D7D8-4E99-855F-AE82BDCC4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219" y="1721682"/>
              <a:ext cx="889357" cy="285575"/>
            </a:xfrm>
            <a:prstGeom prst="roundRect">
              <a:avLst>
                <a:gd name="adj" fmla="val 10296"/>
              </a:avLst>
            </a:prstGeom>
            <a:solidFill>
              <a:srgbClr val="00B336"/>
            </a:solidFill>
            <a:ln w="9525" algn="ctr">
              <a:solidFill>
                <a:srgbClr val="81A5C9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txBody>
            <a:bodyPr wrap="square" lIns="0" tIns="31649" rIns="0" bIns="31649" anchor="ctr"/>
            <a:lstStyle/>
            <a:p>
              <a:pPr algn="ctr" defTabSz="685800">
                <a:spcBef>
                  <a:spcPct val="0"/>
                </a:spcBef>
              </a:pPr>
              <a:r>
                <a:rPr lang="ko-KR" altLang="en-US" sz="1100" b="1" spc="-69" dirty="0">
                  <a:solidFill>
                    <a:schemeClr val="bg1"/>
                  </a:solidFill>
                  <a:latin typeface="+mn-ea"/>
                </a:rPr>
                <a:t>제품명</a:t>
              </a:r>
              <a:endParaRPr lang="en-US" altLang="ko-KR" sz="1100" b="1" spc="-69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" name="Text Box 82">
              <a:extLst>
                <a:ext uri="{FF2B5EF4-FFF2-40B4-BE49-F238E27FC236}">
                  <a16:creationId xmlns:a16="http://schemas.microsoft.com/office/drawing/2014/main" id="{CD39EAB0-D763-4A02-B196-B74E3EB8FD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108" y="1755668"/>
              <a:ext cx="3790792" cy="223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24923" tIns="24923" rIns="24923" bIns="24923" anchor="ctr">
              <a:spAutoFit/>
            </a:bodyPr>
            <a:lstStyle/>
            <a:p>
              <a:pPr marL="59347" indent="-59347" defTabSz="745140" fontAlgn="ctr" latinLnBrk="0">
                <a:lnSpc>
                  <a:spcPct val="11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Veeam Availability Suite</a:t>
              </a:r>
            </a:p>
          </p:txBody>
        </p:sp>
        <p:sp>
          <p:nvSpPr>
            <p:cNvPr id="11" name="AutoShape 665">
              <a:extLst>
                <a:ext uri="{FF2B5EF4-FFF2-40B4-BE49-F238E27FC236}">
                  <a16:creationId xmlns:a16="http://schemas.microsoft.com/office/drawing/2014/main" id="{549A1A9E-3654-4A54-A7E4-67E20263D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219" y="2111291"/>
              <a:ext cx="889357" cy="244446"/>
            </a:xfrm>
            <a:prstGeom prst="roundRect">
              <a:avLst>
                <a:gd name="adj" fmla="val 10296"/>
              </a:avLst>
            </a:prstGeom>
            <a:solidFill>
              <a:srgbClr val="00B336"/>
            </a:solidFill>
            <a:ln w="9525" algn="ctr">
              <a:solidFill>
                <a:srgbClr val="81A5C9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txBody>
            <a:bodyPr wrap="square" lIns="0" tIns="31649" rIns="0" bIns="31649" anchor="ctr"/>
            <a:lstStyle/>
            <a:p>
              <a:pPr algn="ctr" defTabSz="685800">
                <a:spcBef>
                  <a:spcPct val="0"/>
                </a:spcBef>
              </a:pPr>
              <a:r>
                <a:rPr lang="ko-KR" altLang="en-US" sz="1100" b="1" spc="-69" dirty="0">
                  <a:solidFill>
                    <a:schemeClr val="bg1"/>
                  </a:solidFill>
                  <a:latin typeface="+mn-ea"/>
                </a:rPr>
                <a:t>용    도</a:t>
              </a:r>
              <a:endParaRPr lang="en-US" altLang="ko-KR" sz="1100" b="1" spc="-69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 Box 82">
              <a:extLst>
                <a:ext uri="{FF2B5EF4-FFF2-40B4-BE49-F238E27FC236}">
                  <a16:creationId xmlns:a16="http://schemas.microsoft.com/office/drawing/2014/main" id="{0BB9C036-7C91-4661-8ABB-6DA47EF067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108" y="2130077"/>
              <a:ext cx="3790792" cy="223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24923" tIns="24923" rIns="24923" bIns="24923" anchor="ctr">
              <a:spAutoFit/>
            </a:bodyPr>
            <a:lstStyle/>
            <a:p>
              <a:pPr marL="59347" indent="-59347" defTabSz="745140" fontAlgn="ctr" latinLnBrk="0">
                <a:lnSpc>
                  <a:spcPct val="11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데이터 가용성 플랫폼</a:t>
              </a:r>
            </a:p>
          </p:txBody>
        </p:sp>
        <p:sp>
          <p:nvSpPr>
            <p:cNvPr id="13" name="AutoShape 665">
              <a:extLst>
                <a:ext uri="{FF2B5EF4-FFF2-40B4-BE49-F238E27FC236}">
                  <a16:creationId xmlns:a16="http://schemas.microsoft.com/office/drawing/2014/main" id="{8B09749E-76C9-4193-A36F-0CE2A16F7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2219" y="2459773"/>
              <a:ext cx="889357" cy="747422"/>
            </a:xfrm>
            <a:prstGeom prst="roundRect">
              <a:avLst>
                <a:gd name="adj" fmla="val 5034"/>
              </a:avLst>
            </a:prstGeom>
            <a:solidFill>
              <a:srgbClr val="00B336"/>
            </a:solidFill>
            <a:ln w="9525" algn="ctr">
              <a:solidFill>
                <a:srgbClr val="81A5C9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31000"/>
                </a:prstClr>
              </a:outerShdw>
            </a:effectLst>
          </p:spPr>
          <p:txBody>
            <a:bodyPr wrap="square" lIns="0" tIns="31649" rIns="0" bIns="31649" anchor="ctr"/>
            <a:lstStyle/>
            <a:p>
              <a:pPr algn="ctr" defTabSz="685800">
                <a:spcBef>
                  <a:spcPct val="0"/>
                </a:spcBef>
              </a:pPr>
              <a:r>
                <a:rPr lang="ko-KR" altLang="en-US" sz="1100" b="1" spc="-69" dirty="0">
                  <a:solidFill>
                    <a:schemeClr val="bg1"/>
                  </a:solidFill>
                  <a:latin typeface="+mn-ea"/>
                </a:rPr>
                <a:t>제품개요</a:t>
              </a:r>
              <a:endParaRPr lang="en-US" altLang="ko-KR" sz="1100" b="1" spc="-69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Text Box 82">
              <a:extLst>
                <a:ext uri="{FF2B5EF4-FFF2-40B4-BE49-F238E27FC236}">
                  <a16:creationId xmlns:a16="http://schemas.microsoft.com/office/drawing/2014/main" id="{B2601F04-6389-437F-90CB-F01036CD4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9108" y="2416453"/>
              <a:ext cx="5496588" cy="834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24923" tIns="24923" rIns="24923" bIns="24923" anchor="ctr">
              <a:spAutoFit/>
            </a:bodyPr>
            <a:lstStyle/>
            <a:p>
              <a:pPr marL="59347" indent="-59347" defTabSz="745140" fontAlgn="ctr" latinLnBrk="0">
                <a:spcBef>
                  <a:spcPts val="415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VMware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S/W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부분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1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위 제품으로서 제품의 우수성과 성능이 검증된 제품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59347" indent="-59347" defTabSz="745140" fontAlgn="ctr" latinLnBrk="0">
                <a:spcBef>
                  <a:spcPts val="415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모든 백업 및 복구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복제 작업이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Agent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구성 없이 진행되는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Agent-less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방식 제공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59347" indent="-59347" defTabSz="745140" fontAlgn="ctr" latinLnBrk="0">
                <a:spcBef>
                  <a:spcPts val="415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 및 복제 이미지를 이용한 즉각적인 복구 기능을 제공합니다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. (RTO, </a:t>
              </a: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RPO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15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분 이내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)</a:t>
              </a:r>
            </a:p>
            <a:p>
              <a:pPr marL="59347" indent="-59347" defTabSz="745140" fontAlgn="ctr" latinLnBrk="0">
                <a:spcBef>
                  <a:spcPts val="415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 및 복제 데이터에 대한 자동화 검증 및 테스트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장애처리 등의 용도로 활용이 가능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90F9352-2DF3-41A6-8420-B922C005B131}"/>
                </a:ext>
              </a:extLst>
            </p:cNvPr>
            <p:cNvSpPr/>
            <p:nvPr/>
          </p:nvSpPr>
          <p:spPr>
            <a:xfrm>
              <a:off x="883013" y="1672949"/>
              <a:ext cx="1495918" cy="24946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제품구성</a:t>
              </a:r>
            </a:p>
          </p:txBody>
        </p:sp>
      </p:grpSp>
      <p:sp>
        <p:nvSpPr>
          <p:cNvPr id="25" name="모서리가 둥근 직사각형 96">
            <a:extLst>
              <a:ext uri="{FF2B5EF4-FFF2-40B4-BE49-F238E27FC236}">
                <a16:creationId xmlns:a16="http://schemas.microsoft.com/office/drawing/2014/main" id="{A79D65BE-FAC3-40B5-AC32-363F3FD8D12B}"/>
              </a:ext>
            </a:extLst>
          </p:cNvPr>
          <p:cNvSpPr/>
          <p:nvPr/>
        </p:nvSpPr>
        <p:spPr>
          <a:xfrm>
            <a:off x="262746" y="1281761"/>
            <a:ext cx="9024689" cy="328502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제안 제품 개요</a:t>
            </a:r>
          </a:p>
        </p:txBody>
      </p:sp>
      <p:sp>
        <p:nvSpPr>
          <p:cNvPr id="28" name="모서리가 둥근 직사각형 96">
            <a:extLst>
              <a:ext uri="{FF2B5EF4-FFF2-40B4-BE49-F238E27FC236}">
                <a16:creationId xmlns:a16="http://schemas.microsoft.com/office/drawing/2014/main" id="{243C3D20-FA73-447A-814B-1B9928AA71AA}"/>
              </a:ext>
            </a:extLst>
          </p:cNvPr>
          <p:cNvSpPr/>
          <p:nvPr/>
        </p:nvSpPr>
        <p:spPr>
          <a:xfrm>
            <a:off x="262746" y="3529399"/>
            <a:ext cx="9024689" cy="343503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제안 제품 특장점</a:t>
            </a:r>
          </a:p>
        </p:txBody>
      </p:sp>
    </p:spTree>
    <p:extLst>
      <p:ext uri="{BB962C8B-B14F-4D97-AF65-F5344CB8AC3E}">
        <p14:creationId xmlns:p14="http://schemas.microsoft.com/office/powerpoint/2010/main" val="8916677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2.1.1 </a:t>
            </a:r>
            <a:r>
              <a:rPr lang="ko-KR" altLang="en-US" dirty="0"/>
              <a:t>빔 소프트웨어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제안 제품 소개</a:t>
            </a:r>
          </a:p>
        </p:txBody>
      </p:sp>
      <p:sp>
        <p:nvSpPr>
          <p:cNvPr id="25" name="모서리가 둥근 직사각형 96">
            <a:extLst>
              <a:ext uri="{FF2B5EF4-FFF2-40B4-BE49-F238E27FC236}">
                <a16:creationId xmlns:a16="http://schemas.microsoft.com/office/drawing/2014/main" id="{A79D65BE-FAC3-40B5-AC32-363F3FD8D12B}"/>
              </a:ext>
            </a:extLst>
          </p:cNvPr>
          <p:cNvSpPr/>
          <p:nvPr/>
        </p:nvSpPr>
        <p:spPr>
          <a:xfrm>
            <a:off x="262746" y="1281761"/>
            <a:ext cx="9024689" cy="328502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제안 제품 내역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73E7C20-421B-43B5-9646-97EAD38BD4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594130"/>
              </p:ext>
            </p:extLst>
          </p:nvPr>
        </p:nvGraphicFramePr>
        <p:xfrm>
          <a:off x="452437" y="3645024"/>
          <a:ext cx="9037637" cy="2268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198">
                  <a:extLst>
                    <a:ext uri="{9D8B030D-6E8A-4147-A177-3AD203B41FA5}">
                      <a16:colId xmlns:a16="http://schemas.microsoft.com/office/drawing/2014/main" val="4068027935"/>
                    </a:ext>
                  </a:extLst>
                </a:gridCol>
                <a:gridCol w="1104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5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3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3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06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제품명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endParaRPr kumimoji="1" lang="ko-KR" altLang="en-US" sz="1000" b="1" kern="120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주요 규격 및 기능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517">
                <a:tc>
                  <a:txBody>
                    <a:bodyPr/>
                    <a:lstStyle/>
                    <a:p>
                      <a:pPr marL="0" marR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소프트웨어</a:t>
                      </a:r>
                      <a:endParaRPr lang="en-US" altLang="ko-KR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VEEAM Backup and Replication</a:t>
                      </a:r>
                    </a:p>
                  </a:txBody>
                  <a:tcPr marT="21600" marB="216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endParaRPr lang="ko-KR" altLang="en-US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85725" marR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VMware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VADP API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를 이용한 백업 및 복구 지원</a:t>
                      </a:r>
                      <a:endParaRPr lang="en-US" altLang="ko-KR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가상머신의 장애 시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백업이미지를 이용한 즉각적인 복구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(Instant Recovery) 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lvl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가상머신내 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Agent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설치 없이 백업 및 복구 지원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시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In-Line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방식의 중복제거 및 압축기능 제공</a:t>
                      </a:r>
                      <a:endParaRPr lang="en-US" altLang="ko-KR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가상머신내 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Agent 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설치 없이 개별파일 및 개별 어플리케이션레벨의 백업 및 복구 지원</a:t>
                      </a:r>
                      <a:endParaRPr lang="en-US" altLang="ko-KR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자체 솔루션의 복제기능을 이용하여 운영시스템에 대한 자동화된 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DR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사이트 구성 지원</a:t>
                      </a:r>
                      <a:endParaRPr lang="en-US" altLang="ko-KR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및 복제 데이터에 대한 자동화된 검증 및 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CDM 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용도로의 활용기능 제공</a:t>
                      </a:r>
                    </a:p>
                    <a:p>
                      <a:pPr marL="85725" marR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서버에 대한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OS 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및 데이터 백업 지원</a:t>
                      </a:r>
                      <a:endParaRPr lang="en-US" altLang="ko-KR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물리서버 장애 시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가상화환경에 백업이미지를 이용한 즉각적인 복구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(Instant Recovery)</a:t>
                      </a:r>
                      <a:r>
                        <a:rPr lang="en-US" altLang="ko-KR" sz="1000" kern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0" spc="-1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 지원</a:t>
                      </a:r>
                      <a:endParaRPr lang="en-US" altLang="ko-KR" sz="1000" kern="0" spc="-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85725" marR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시 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Multiple Backup Job 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Parallel disk </a:t>
                      </a: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지원</a:t>
                      </a:r>
                      <a:endParaRPr lang="en-US" altLang="ko-KR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243317"/>
                  </a:ext>
                </a:extLst>
              </a:tr>
              <a:tr h="1025668">
                <a:tc>
                  <a:txBody>
                    <a:bodyPr/>
                    <a:lstStyle/>
                    <a:p>
                      <a:pPr marL="0" marR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소프트웨어</a:t>
                      </a:r>
                      <a:endParaRPr lang="en-US" altLang="ko-KR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-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VEEAM Agent</a:t>
                      </a:r>
                    </a:p>
                  </a:txBody>
                  <a:tcPr marT="21600" marB="216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endParaRPr lang="ko-KR" altLang="en-US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85725" marR="0" indent="-85725" algn="l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endParaRPr lang="en-US" altLang="ko-KR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/>
                        <a:cs typeface="+mn-cs"/>
                      </a:endParaRPr>
                    </a:p>
                  </a:txBody>
                  <a:tcPr marT="21600" marB="216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1000" kern="0" spc="-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080032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3BEA0723-6917-4A65-89F4-130324FF80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8358" y="4485964"/>
            <a:ext cx="1139090" cy="1059010"/>
          </a:xfrm>
          <a:prstGeom prst="rect">
            <a:avLst/>
          </a:prstGeom>
        </p:spPr>
      </p:pic>
      <p:sp>
        <p:nvSpPr>
          <p:cNvPr id="22" name="AutoShape 94">
            <a:extLst>
              <a:ext uri="{FF2B5EF4-FFF2-40B4-BE49-F238E27FC236}">
                <a16:creationId xmlns:a16="http://schemas.microsoft.com/office/drawing/2014/main" id="{793E29C3-B8DE-445B-8AC2-FACBCD948572}"/>
              </a:ext>
            </a:extLst>
          </p:cNvPr>
          <p:cNvSpPr>
            <a:spLocks noChangeArrowheads="1"/>
          </p:cNvSpPr>
          <p:nvPr/>
        </p:nvSpPr>
        <p:spPr bwMode="gray">
          <a:xfrm>
            <a:off x="2389832" y="2040484"/>
            <a:ext cx="6455833" cy="134412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7BC144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vert="eaVert" lIns="0" tIns="0" rIns="0" bIns="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23" name="AutoShape 90">
            <a:extLst>
              <a:ext uri="{FF2B5EF4-FFF2-40B4-BE49-F238E27FC236}">
                <a16:creationId xmlns:a16="http://schemas.microsoft.com/office/drawing/2014/main" id="{D5E326C5-72E9-4BBF-AA8D-E3D30576F94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641860" y="2122344"/>
            <a:ext cx="6215837" cy="118140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EAEAEA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lIns="0" tIns="0" rIns="0" bIns="0" anchor="ctr"/>
          <a:lstStyle/>
          <a:p>
            <a:endParaRPr lang="ko-KR" altLang="en-US" dirty="0">
              <a:latin typeface="+mn-ea"/>
            </a:endParaRPr>
          </a:p>
        </p:txBody>
      </p:sp>
      <p:sp>
        <p:nvSpPr>
          <p:cNvPr id="24" name="Text Box 241">
            <a:extLst>
              <a:ext uri="{FF2B5EF4-FFF2-40B4-BE49-F238E27FC236}">
                <a16:creationId xmlns:a16="http://schemas.microsoft.com/office/drawing/2014/main" id="{766C71CD-30D3-4D19-B4A1-AEB11492F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6015" y="2272582"/>
            <a:ext cx="5785206" cy="89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09538" indent="-109538" defTabSz="839788" eaLnBrk="0" hangingPunct="0">
              <a:tabLst>
                <a:tab pos="825500" algn="l"/>
              </a:tabLs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839788" eaLnBrk="0" hangingPunct="0">
              <a:tabLst>
                <a:tab pos="825500" algn="l"/>
              </a:tabLs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839788" eaLnBrk="0" hangingPunct="0">
              <a:tabLst>
                <a:tab pos="825500" algn="l"/>
              </a:tabLs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839788" eaLnBrk="0" hangingPunct="0">
              <a:tabLst>
                <a:tab pos="825500" algn="l"/>
              </a:tabLs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839788" eaLnBrk="0" hangingPunct="0">
              <a:tabLst>
                <a:tab pos="825500" algn="l"/>
              </a:tabLs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825500" algn="l"/>
              </a:tabLs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825500" algn="l"/>
              </a:tabLs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825500" algn="l"/>
              </a:tabLs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algn="ctr" defTabSz="839788" eaLnBrk="0" fontAlgn="base" hangingPunct="0">
              <a:spcBef>
                <a:spcPct val="0"/>
              </a:spcBef>
              <a:spcAft>
                <a:spcPct val="0"/>
              </a:spcAft>
              <a:tabLst>
                <a:tab pos="825500" algn="l"/>
              </a:tabLst>
              <a:defRPr kumimoji="1" sz="16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l" font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rgbClr val="777777"/>
              </a:buClr>
              <a:buSzPct val="80000"/>
              <a:buFont typeface="Wingdings 2" pitchFamily="18" charset="2"/>
              <a:buChar char="¡"/>
            </a:pPr>
            <a:r>
              <a:rPr kumimoji="0" lang="ko-KR" altLang="en-US" sz="1100" b="0" dirty="0">
                <a:latin typeface="+mn-ea"/>
                <a:ea typeface="+mn-ea"/>
              </a:rPr>
              <a:t>가상화 인프라환경</a:t>
            </a:r>
            <a:r>
              <a:rPr kumimoji="0" lang="en-US" altLang="ko-KR" sz="1100" b="0" dirty="0">
                <a:latin typeface="+mn-ea"/>
                <a:ea typeface="+mn-ea"/>
              </a:rPr>
              <a:t> </a:t>
            </a:r>
            <a:r>
              <a:rPr kumimoji="0" lang="ko-KR" altLang="en-US" sz="1100" b="0" dirty="0">
                <a:latin typeface="+mn-ea"/>
                <a:ea typeface="+mn-ea"/>
              </a:rPr>
              <a:t>백업 </a:t>
            </a:r>
            <a:r>
              <a:rPr kumimoji="0" lang="en-US" altLang="ko-KR" sz="1100" b="0" dirty="0">
                <a:latin typeface="+mn-ea"/>
                <a:ea typeface="+mn-ea"/>
              </a:rPr>
              <a:t>S/W </a:t>
            </a:r>
            <a:r>
              <a:rPr kumimoji="0" lang="ko-KR" altLang="en-US" sz="1100" b="0" dirty="0">
                <a:latin typeface="+mn-ea"/>
                <a:ea typeface="+mn-ea"/>
              </a:rPr>
              <a:t>부분 </a:t>
            </a:r>
            <a:r>
              <a:rPr kumimoji="0" lang="en-US" altLang="ko-KR" sz="1100" b="0" dirty="0">
                <a:latin typeface="+mn-ea"/>
                <a:ea typeface="+mn-ea"/>
              </a:rPr>
              <a:t>1</a:t>
            </a:r>
            <a:r>
              <a:rPr kumimoji="0" lang="ko-KR" altLang="en-US" sz="1100" b="0" dirty="0">
                <a:latin typeface="+mn-ea"/>
                <a:ea typeface="+mn-ea"/>
              </a:rPr>
              <a:t>위 제품으로서 제품의 우수성과 성능이 검증된 제품</a:t>
            </a:r>
          </a:p>
          <a:p>
            <a:pPr algn="l" font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rgbClr val="777777"/>
              </a:buClr>
              <a:buSzPct val="80000"/>
              <a:buFont typeface="Wingdings 2" pitchFamily="18" charset="2"/>
              <a:buChar char="¡"/>
            </a:pPr>
            <a:r>
              <a:rPr kumimoji="0" lang="en-US" altLang="ko-KR" sz="1100" b="0" dirty="0">
                <a:latin typeface="+mn-ea"/>
                <a:ea typeface="+mn-ea"/>
              </a:rPr>
              <a:t>VMware</a:t>
            </a:r>
            <a:r>
              <a:rPr kumimoji="0" lang="ko-KR" altLang="en-US" sz="1100" b="0" dirty="0">
                <a:latin typeface="+mn-ea"/>
                <a:ea typeface="+mn-ea"/>
              </a:rPr>
              <a:t> 백업 및 복구</a:t>
            </a:r>
            <a:r>
              <a:rPr kumimoji="0" lang="en-US" altLang="ko-KR" sz="1100" b="0" dirty="0">
                <a:latin typeface="+mn-ea"/>
                <a:ea typeface="+mn-ea"/>
              </a:rPr>
              <a:t>, </a:t>
            </a:r>
            <a:r>
              <a:rPr kumimoji="0" lang="ko-KR" altLang="en-US" sz="1100" b="0" dirty="0">
                <a:latin typeface="+mn-ea"/>
                <a:ea typeface="+mn-ea"/>
              </a:rPr>
              <a:t>복제 작업이 </a:t>
            </a:r>
            <a:r>
              <a:rPr kumimoji="0" lang="en-US" altLang="ko-KR" sz="1100" b="0" dirty="0">
                <a:latin typeface="+mn-ea"/>
                <a:ea typeface="+mn-ea"/>
              </a:rPr>
              <a:t>Agent </a:t>
            </a:r>
            <a:r>
              <a:rPr kumimoji="0" lang="ko-KR" altLang="en-US" sz="1100" b="0" dirty="0">
                <a:latin typeface="+mn-ea"/>
                <a:ea typeface="+mn-ea"/>
              </a:rPr>
              <a:t>구성 없이 진행되는 </a:t>
            </a:r>
            <a:r>
              <a:rPr kumimoji="0" lang="en-US" altLang="ko-KR" sz="1100" b="0" dirty="0">
                <a:latin typeface="+mn-ea"/>
                <a:ea typeface="+mn-ea"/>
              </a:rPr>
              <a:t>Agent-less </a:t>
            </a:r>
            <a:r>
              <a:rPr kumimoji="0" lang="ko-KR" altLang="en-US" sz="1100" b="0" dirty="0">
                <a:latin typeface="+mn-ea"/>
                <a:ea typeface="+mn-ea"/>
              </a:rPr>
              <a:t>방식 제공</a:t>
            </a:r>
          </a:p>
          <a:p>
            <a:pPr algn="l" font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rgbClr val="777777"/>
              </a:buClr>
              <a:buSzPct val="80000"/>
              <a:buFont typeface="Wingdings 2" pitchFamily="18" charset="2"/>
              <a:buChar char="¡"/>
            </a:pPr>
            <a:r>
              <a:rPr kumimoji="0" lang="ko-KR" altLang="en-US" sz="1100" b="0" dirty="0">
                <a:latin typeface="+mn-ea"/>
                <a:ea typeface="+mn-ea"/>
              </a:rPr>
              <a:t>백업 및 복제 이미지를 이용한 즉각적인 복구 기능을 제공합니다</a:t>
            </a:r>
            <a:r>
              <a:rPr kumimoji="0" lang="en-US" altLang="ko-KR" sz="1100" b="0" dirty="0">
                <a:latin typeface="+mn-ea"/>
                <a:ea typeface="+mn-ea"/>
              </a:rPr>
              <a:t>. (RTO, RPO 15</a:t>
            </a:r>
            <a:r>
              <a:rPr kumimoji="0" lang="ko-KR" altLang="en-US" sz="1100" b="0" dirty="0">
                <a:latin typeface="+mn-ea"/>
                <a:ea typeface="+mn-ea"/>
              </a:rPr>
              <a:t>분 이내</a:t>
            </a:r>
            <a:r>
              <a:rPr kumimoji="0" lang="en-US" altLang="ko-KR" sz="1100" b="0" dirty="0">
                <a:latin typeface="+mn-ea"/>
                <a:ea typeface="+mn-ea"/>
              </a:rPr>
              <a:t>)</a:t>
            </a:r>
          </a:p>
          <a:p>
            <a:pPr algn="l" font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Clr>
                <a:srgbClr val="777777"/>
              </a:buClr>
              <a:buSzPct val="80000"/>
              <a:buFont typeface="Wingdings 2" pitchFamily="18" charset="2"/>
              <a:buChar char="¡"/>
            </a:pPr>
            <a:r>
              <a:rPr kumimoji="0" lang="ko-KR" altLang="en-US" sz="1100" b="0" dirty="0">
                <a:latin typeface="+mn-ea"/>
                <a:ea typeface="+mn-ea"/>
              </a:rPr>
              <a:t>백업 및 복제 데이터에 대한 자동화 검증 및 테스트</a:t>
            </a:r>
            <a:r>
              <a:rPr kumimoji="0" lang="en-US" altLang="ko-KR" sz="1100" b="0" dirty="0">
                <a:latin typeface="+mn-ea"/>
                <a:ea typeface="+mn-ea"/>
              </a:rPr>
              <a:t>, </a:t>
            </a:r>
            <a:r>
              <a:rPr kumimoji="0" lang="ko-KR" altLang="en-US" sz="1100" b="0" dirty="0">
                <a:latin typeface="+mn-ea"/>
                <a:ea typeface="+mn-ea"/>
              </a:rPr>
              <a:t>장애처리 등의 용도로 활용</a:t>
            </a:r>
          </a:p>
        </p:txBody>
      </p:sp>
      <p:pic>
        <p:nvPicPr>
          <p:cNvPr id="26" name="Picture 364" descr="1장-1">
            <a:extLst>
              <a:ext uri="{FF2B5EF4-FFF2-40B4-BE49-F238E27FC236}">
                <a16:creationId xmlns:a16="http://schemas.microsoft.com/office/drawing/2014/main" id="{9CA6AD72-BCE8-4AE1-8C56-C5FB9E12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8" y="1908888"/>
            <a:ext cx="2739242" cy="15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9665EB0-1601-453B-9061-A7A7BC7EFE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14" y="2429847"/>
            <a:ext cx="1861015" cy="5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072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2.1.2 </a:t>
            </a:r>
            <a:r>
              <a:rPr lang="ko-KR" altLang="en-US" dirty="0"/>
              <a:t>서버 장비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제안 제품 소개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 장비</a:t>
            </a:r>
          </a:p>
        </p:txBody>
      </p:sp>
    </p:spTree>
    <p:extLst>
      <p:ext uri="{BB962C8B-B14F-4D97-AF65-F5344CB8AC3E}">
        <p14:creationId xmlns:p14="http://schemas.microsoft.com/office/powerpoint/2010/main" val="2369405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2.1.3 </a:t>
            </a:r>
            <a:r>
              <a:rPr lang="ko-KR" altLang="en-US" dirty="0"/>
              <a:t>스토리지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제안 제품 소개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서버 장비</a:t>
            </a:r>
          </a:p>
        </p:txBody>
      </p:sp>
    </p:spTree>
    <p:extLst>
      <p:ext uri="{BB962C8B-B14F-4D97-AF65-F5344CB8AC3E}">
        <p14:creationId xmlns:p14="http://schemas.microsoft.com/office/powerpoint/2010/main" val="2120104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2.1.3 </a:t>
            </a:r>
            <a:r>
              <a:rPr lang="ko-KR" altLang="en-US" dirty="0"/>
              <a:t>스토리지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제안 제품 소개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제안 내역</a:t>
            </a:r>
          </a:p>
        </p:txBody>
      </p:sp>
      <p:graphicFrame>
        <p:nvGraphicFramePr>
          <p:cNvPr id="8" name="표 1">
            <a:extLst>
              <a:ext uri="{FF2B5EF4-FFF2-40B4-BE49-F238E27FC236}">
                <a16:creationId xmlns:a16="http://schemas.microsoft.com/office/drawing/2014/main" id="{6AFE71CA-3646-4B97-9150-CA123B023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847627"/>
              </p:ext>
            </p:extLst>
          </p:nvPr>
        </p:nvGraphicFramePr>
        <p:xfrm>
          <a:off x="388937" y="2312988"/>
          <a:ext cx="9128126" cy="299115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16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09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9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93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2636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수량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1623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백업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5725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Veeam Availability Suite Enterprise Plus 9.x (</a:t>
                      </a:r>
                      <a:r>
                        <a:rPr kumimoji="1" lang="en-US" altLang="ko-KR" sz="12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Vmware</a:t>
                      </a: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Socket) 32ea</a:t>
                      </a:r>
                    </a:p>
                    <a:p>
                      <a:pPr marL="85725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Veeam Availability for Nutanix AHV  30ea</a:t>
                      </a:r>
                    </a:p>
                    <a:p>
                      <a:pPr marL="85725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Veeam Agent for Server   370ea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식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024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백업 서버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#1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024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백업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서버 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#2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759960"/>
                  </a:ext>
                </a:extLst>
              </a:tr>
              <a:tr h="688671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Disk Storage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279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263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가상환경과 물리환경이 공존하는 하이브리드 클라우드 환경의 통합 백업 및 복구 솔루션을 제공합니다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하이브리드 클라우드 통합 백업 솔루션</a:t>
            </a:r>
          </a:p>
        </p:txBody>
      </p:sp>
      <p:sp>
        <p:nvSpPr>
          <p:cNvPr id="6" name="텍스트 개체 틀 168">
            <a:extLst>
              <a:ext uri="{FF2B5EF4-FFF2-40B4-BE49-F238E27FC236}">
                <a16:creationId xmlns:a16="http://schemas.microsoft.com/office/drawing/2014/main" id="{B87B1E3F-F7A0-4D4E-B4FB-39F7FB863DC6}"/>
              </a:ext>
            </a:extLst>
          </p:cNvPr>
          <p:cNvSpPr txBox="1">
            <a:spLocks/>
          </p:cNvSpPr>
          <p:nvPr/>
        </p:nvSpPr>
        <p:spPr>
          <a:xfrm>
            <a:off x="388938" y="6105095"/>
            <a:ext cx="8640000" cy="524934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 typeface="+mj-lt"/>
              <a:buAutoNum type="arabicPeriod"/>
            </a:pPr>
            <a:r>
              <a:rPr lang="en-US" altLang="ko-KR" sz="800" b="0" dirty="0">
                <a:solidFill>
                  <a:schemeClr val="tx1"/>
                </a:solidFill>
              </a:rPr>
              <a:t>Restoring Database to the Specific Point in Time, </a:t>
            </a:r>
            <a:r>
              <a:rPr lang="en-US" altLang="ko-KR" sz="800" b="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https://helpcenter.veeam.com/docs/backup/explorers/vesql_rest_scenario_2_pt_time.html?ver=95</a:t>
            </a:r>
            <a:endParaRPr lang="en-US" altLang="ko-KR" sz="800" b="0" dirty="0">
              <a:solidFill>
                <a:schemeClr val="tx1"/>
              </a:solidFill>
            </a:endParaRPr>
          </a:p>
          <a:p>
            <a:pPr marL="228600" indent="-228600" algn="l">
              <a:buFont typeface="+mj-lt"/>
              <a:buAutoNum type="arabicPeriod"/>
            </a:pPr>
            <a:r>
              <a:rPr lang="en-US" altLang="ko-KR" sz="800" b="0" dirty="0">
                <a:solidFill>
                  <a:schemeClr val="tx1"/>
                </a:solidFill>
              </a:rPr>
              <a:t>Restoring Database to the Specific Transaction, </a:t>
            </a:r>
            <a:r>
              <a:rPr lang="en-US" altLang="ko-KR" sz="8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https://helpcenter.veeam.com/docs/backup/explorers/vesql_rest_scenario_3_trans.html?ver=95</a:t>
            </a:r>
            <a:endParaRPr lang="ko-KR" altLang="en-US" sz="800" b="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C37614F-1CCC-4C1E-8B4D-55341CC9B509}"/>
              </a:ext>
            </a:extLst>
          </p:cNvPr>
          <p:cNvCxnSpPr>
            <a:cxnSpLocks/>
          </p:cNvCxnSpPr>
          <p:nvPr/>
        </p:nvCxnSpPr>
        <p:spPr>
          <a:xfrm flipV="1">
            <a:off x="2934676" y="2954657"/>
            <a:ext cx="108000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E422B027-EB2A-4244-A995-6A3A1096AE89}"/>
              </a:ext>
            </a:extLst>
          </p:cNvPr>
          <p:cNvGrpSpPr/>
          <p:nvPr/>
        </p:nvGrpSpPr>
        <p:grpSpPr>
          <a:xfrm>
            <a:off x="3985057" y="2420475"/>
            <a:ext cx="1930400" cy="1223993"/>
            <a:chOff x="3115636" y="2324407"/>
            <a:chExt cx="1930400" cy="122399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0A75D1D-075B-4237-818F-51E860FA4643}"/>
                </a:ext>
              </a:extLst>
            </p:cNvPr>
            <p:cNvSpPr txBox="1"/>
            <p:nvPr/>
          </p:nvSpPr>
          <p:spPr>
            <a:xfrm>
              <a:off x="3115636" y="3306420"/>
              <a:ext cx="1930400" cy="24198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100" dirty="0"/>
                <a:t>Veeam Availability Suite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70034BB-B4A6-4136-BC92-EB2ADBBF8E52}"/>
                </a:ext>
              </a:extLst>
            </p:cNvPr>
            <p:cNvGrpSpPr/>
            <p:nvPr/>
          </p:nvGrpSpPr>
          <p:grpSpPr>
            <a:xfrm>
              <a:off x="3737939" y="2324407"/>
              <a:ext cx="792351" cy="822571"/>
              <a:chOff x="3707304" y="2118380"/>
              <a:chExt cx="792351" cy="822571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D6A87F58-EF3E-4B8F-BCF3-3469F4AFCBFB}"/>
                  </a:ext>
                </a:extLst>
              </p:cNvPr>
              <p:cNvGrpSpPr/>
              <p:nvPr/>
            </p:nvGrpSpPr>
            <p:grpSpPr>
              <a:xfrm>
                <a:off x="3780201" y="2118380"/>
                <a:ext cx="540000" cy="469606"/>
                <a:chOff x="3298252" y="2756159"/>
                <a:chExt cx="540000" cy="469606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5AE54EFB-FD68-45CC-8884-1FA007468E24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4"/>
                <a:srcRect l="19924" t="2572" r="25258" b="37301"/>
                <a:stretch/>
              </p:blipFill>
              <p:spPr>
                <a:xfrm>
                  <a:off x="3424252" y="2756159"/>
                  <a:ext cx="288000" cy="288000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E9CAD462-CF17-46BB-AD77-8ED260A232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6956"/>
                <a:stretch/>
              </p:blipFill>
              <p:spPr>
                <a:xfrm>
                  <a:off x="3298252" y="3053916"/>
                  <a:ext cx="540000" cy="171849"/>
                </a:xfrm>
                <a:prstGeom prst="rect">
                  <a:avLst/>
                </a:prstGeom>
              </p:spPr>
            </p:pic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F29D261-C40B-4CF2-913A-E11269394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0654" y="265295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ED7749F-29EF-4203-8034-5DE3E5D6A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7304" y="2652951"/>
                <a:ext cx="309001" cy="288000"/>
              </a:xfrm>
              <a:prstGeom prst="rect">
                <a:avLst/>
              </a:prstGeom>
            </p:spPr>
          </p:pic>
        </p:grp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0D70F93-E271-4066-9837-D92171173A1B}"/>
              </a:ext>
            </a:extLst>
          </p:cNvPr>
          <p:cNvCxnSpPr>
            <a:cxnSpLocks/>
          </p:cNvCxnSpPr>
          <p:nvPr/>
        </p:nvCxnSpPr>
        <p:spPr>
          <a:xfrm flipV="1">
            <a:off x="5760200" y="2916667"/>
            <a:ext cx="1080000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A04C8B-A233-4CB7-ACE7-8230CD287B57}"/>
              </a:ext>
            </a:extLst>
          </p:cNvPr>
          <p:cNvGrpSpPr/>
          <p:nvPr/>
        </p:nvGrpSpPr>
        <p:grpSpPr>
          <a:xfrm>
            <a:off x="6922006" y="2674743"/>
            <a:ext cx="2061690" cy="961250"/>
            <a:chOff x="6491700" y="2587150"/>
            <a:chExt cx="2061690" cy="96125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C7FA47-C32E-4A16-A97B-6A0911D213DD}"/>
                </a:ext>
              </a:extLst>
            </p:cNvPr>
            <p:cNvSpPr txBox="1"/>
            <p:nvPr/>
          </p:nvSpPr>
          <p:spPr>
            <a:xfrm>
              <a:off x="6682292" y="3306420"/>
              <a:ext cx="1788399" cy="24198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t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/>
                <a:t>물리환경 </a:t>
              </a:r>
              <a:r>
                <a:rPr lang="en-US" altLang="ko-KR" sz="1100" dirty="0"/>
                <a:t>(</a:t>
              </a:r>
              <a:r>
                <a:rPr lang="ko-KR" altLang="en-US" sz="1100" dirty="0"/>
                <a:t>윈도우 </a:t>
              </a:r>
              <a:r>
                <a:rPr lang="en-US" altLang="ko-KR" sz="1100" dirty="0"/>
                <a:t>| </a:t>
              </a:r>
              <a:r>
                <a:rPr lang="ko-KR" altLang="en-US" sz="1100" dirty="0"/>
                <a:t>리눅스</a:t>
              </a:r>
              <a:r>
                <a:rPr lang="en-US" altLang="ko-KR" sz="1100" dirty="0"/>
                <a:t>)</a:t>
              </a:r>
              <a:endParaRPr lang="ko-KR" altLang="en-US" sz="1100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C1DAA3CD-0B2F-4C74-AD0A-BA70193EABD0}"/>
                </a:ext>
              </a:extLst>
            </p:cNvPr>
            <p:cNvGrpSpPr/>
            <p:nvPr/>
          </p:nvGrpSpPr>
          <p:grpSpPr>
            <a:xfrm>
              <a:off x="6491700" y="2587150"/>
              <a:ext cx="2061690" cy="559828"/>
              <a:chOff x="5964710" y="1836851"/>
              <a:chExt cx="2061690" cy="559828"/>
            </a:xfrm>
          </p:grpSpPr>
          <p:sp>
            <p:nvSpPr>
              <p:cNvPr id="20" name="순서도: 대체 처리 19">
                <a:extLst>
                  <a:ext uri="{FF2B5EF4-FFF2-40B4-BE49-F238E27FC236}">
                    <a16:creationId xmlns:a16="http://schemas.microsoft.com/office/drawing/2014/main" id="{76D0EC4B-AE05-49A8-9228-67FD98210132}"/>
                  </a:ext>
                </a:extLst>
              </p:cNvPr>
              <p:cNvSpPr/>
              <p:nvPr/>
            </p:nvSpPr>
            <p:spPr>
              <a:xfrm>
                <a:off x="5964710" y="1836851"/>
                <a:ext cx="2061690" cy="559828"/>
              </a:xfrm>
              <a:prstGeom prst="flowChartAlternateProcess">
                <a:avLst/>
              </a:prstGeom>
              <a:noFill/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BCF38D07-7FF4-4986-8894-D2ACC1B32A9C}"/>
                  </a:ext>
                </a:extLst>
              </p:cNvPr>
              <p:cNvGrpSpPr/>
              <p:nvPr/>
            </p:nvGrpSpPr>
            <p:grpSpPr>
              <a:xfrm>
                <a:off x="6047409" y="1936765"/>
                <a:ext cx="1896292" cy="360000"/>
                <a:chOff x="5470825" y="2116217"/>
                <a:chExt cx="1896292" cy="360000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:a16="http://schemas.microsoft.com/office/drawing/2014/main" id="{536DE33A-4695-4B23-B346-9CBA26F11AC6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7"/>
                <a:srcRect t="10708"/>
                <a:stretch/>
              </p:blipFill>
              <p:spPr>
                <a:xfrm>
                  <a:off x="5470825" y="2116217"/>
                  <a:ext cx="468000" cy="360000"/>
                </a:xfrm>
                <a:prstGeom prst="rect">
                  <a:avLst/>
                </a:prstGeom>
              </p:spPr>
            </p:pic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C297E4F0-E309-4DE3-8019-221C19BAE144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46922" y="2116217"/>
                  <a:ext cx="468000" cy="360000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F414FD06-4C57-4319-A0EA-CA35A5D74D50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7"/>
                <a:srcRect t="10708"/>
                <a:stretch/>
              </p:blipFill>
              <p:spPr>
                <a:xfrm>
                  <a:off x="6423019" y="2116217"/>
                  <a:ext cx="468000" cy="360000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B98E0578-CE8D-4C9B-A0AD-E9CF4023A5FE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9117" y="2116217"/>
                  <a:ext cx="468000" cy="360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7" name="모서리가 둥근 직사각형 92">
            <a:extLst>
              <a:ext uri="{FF2B5EF4-FFF2-40B4-BE49-F238E27FC236}">
                <a16:creationId xmlns:a16="http://schemas.microsoft.com/office/drawing/2014/main" id="{5C4FE705-37CF-4D0F-8CAB-BFB794ADFC43}"/>
              </a:ext>
            </a:extLst>
          </p:cNvPr>
          <p:cNvSpPr/>
          <p:nvPr/>
        </p:nvSpPr>
        <p:spPr>
          <a:xfrm>
            <a:off x="722382" y="3781429"/>
            <a:ext cx="2520000" cy="1928469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t"/>
          <a:lstStyle/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에이전트리스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VM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백업 및 복구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에이전트리스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DB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시점 복구</a:t>
            </a:r>
            <a:r>
              <a:rPr lang="en-US" altLang="ko-KR" sz="1100" kern="0" spc="-69" baseline="30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1</a:t>
            </a: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에이전트리스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DB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거래단위 복구</a:t>
            </a:r>
            <a:r>
              <a:rPr lang="en-US" altLang="ko-KR" sz="1100" kern="0" spc="-69" baseline="300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2</a:t>
            </a: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VM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장애시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백업본으로 즉시 서비스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VM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복구 검증 및 테스트 자동화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VMware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최적화 및 구성변경 관리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defRPr/>
            </a:pP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521F0DF-D660-4323-A9B3-779E5851F258}"/>
              </a:ext>
            </a:extLst>
          </p:cNvPr>
          <p:cNvGrpSpPr/>
          <p:nvPr/>
        </p:nvGrpSpPr>
        <p:grpSpPr>
          <a:xfrm>
            <a:off x="1282591" y="2449429"/>
            <a:ext cx="1380001" cy="1223993"/>
            <a:chOff x="694075" y="2324407"/>
            <a:chExt cx="1380001" cy="1223993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BE1A992-08FC-4ED0-A4C8-A587E2865054}"/>
                </a:ext>
              </a:extLst>
            </p:cNvPr>
            <p:cNvGrpSpPr/>
            <p:nvPr/>
          </p:nvGrpSpPr>
          <p:grpSpPr>
            <a:xfrm>
              <a:off x="694075" y="2324407"/>
              <a:ext cx="1380001" cy="1223993"/>
              <a:chOff x="694075" y="2324407"/>
              <a:chExt cx="1380001" cy="1223993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52E0AEAB-BC41-48DB-B58D-DF71B618ECCD}"/>
                  </a:ext>
                </a:extLst>
              </p:cNvPr>
              <p:cNvGrpSpPr/>
              <p:nvPr/>
            </p:nvGrpSpPr>
            <p:grpSpPr>
              <a:xfrm>
                <a:off x="694075" y="2324407"/>
                <a:ext cx="1368000" cy="896015"/>
                <a:chOff x="935097" y="1329862"/>
                <a:chExt cx="1368000" cy="896015"/>
              </a:xfrm>
            </p:grpSpPr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90CC6128-92C5-4EFE-8C84-248A93EC77AF}"/>
                    </a:ext>
                  </a:extLst>
                </p:cNvPr>
                <p:cNvSpPr/>
                <p:nvPr/>
              </p:nvSpPr>
              <p:spPr>
                <a:xfrm>
                  <a:off x="935097" y="1661497"/>
                  <a:ext cx="1368000" cy="353418"/>
                </a:xfrm>
                <a:prstGeom prst="rect">
                  <a:avLst/>
                </a:prstGeom>
                <a:solidFill>
                  <a:srgbClr val="EF8F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en-US" altLang="ko-KR" sz="900" b="1" dirty="0">
                      <a:solidFill>
                        <a:schemeClr val="bg1"/>
                      </a:solidFill>
                    </a:rPr>
                    <a:t>VMware | Nutanix AHV</a:t>
                  </a:r>
                  <a:endParaRPr lang="ko-KR" altLang="en-US" sz="900" b="1" dirty="0" err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9E970DA1-1F72-4345-9293-8DF8654A5EF6}"/>
                    </a:ext>
                  </a:extLst>
                </p:cNvPr>
                <p:cNvSpPr/>
                <p:nvPr/>
              </p:nvSpPr>
              <p:spPr>
                <a:xfrm flipV="1">
                  <a:off x="935097" y="2045877"/>
                  <a:ext cx="1368000" cy="180000"/>
                </a:xfrm>
                <a:prstGeom prst="triangle">
                  <a:avLst/>
                </a:prstGeom>
                <a:solidFill>
                  <a:srgbClr val="E1E1E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100" dirty="0" err="1">
                    <a:solidFill>
                      <a:schemeClr val="tx1"/>
                    </a:solidFill>
                  </a:endParaRPr>
                </a:p>
              </p:txBody>
            </p:sp>
            <p:pic>
              <p:nvPicPr>
                <p:cNvPr id="35" name="그림 34">
                  <a:extLst>
                    <a:ext uri="{FF2B5EF4-FFF2-40B4-BE49-F238E27FC236}">
                      <a16:creationId xmlns:a16="http://schemas.microsoft.com/office/drawing/2014/main" id="{1172AD65-7E0B-4DA7-AE08-711695D364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5098" y="1329862"/>
                  <a:ext cx="324000" cy="324349"/>
                </a:xfrm>
                <a:prstGeom prst="rect">
                  <a:avLst/>
                </a:prstGeom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D93112E4-A09E-443D-A59B-8EB036A888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1098" y="1329862"/>
                  <a:ext cx="324000" cy="324349"/>
                </a:xfrm>
                <a:prstGeom prst="rect">
                  <a:avLst/>
                </a:prstGeom>
              </p:spPr>
            </p:pic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D2E03D1B-8AE0-4F99-811D-96AC20C190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79097" y="1329862"/>
                  <a:ext cx="324000" cy="324349"/>
                </a:xfrm>
                <a:prstGeom prst="rect">
                  <a:avLst/>
                </a:prstGeom>
              </p:spPr>
            </p:pic>
            <p:pic>
              <p:nvPicPr>
                <p:cNvPr id="38" name="그림 37">
                  <a:extLst>
                    <a:ext uri="{FF2B5EF4-FFF2-40B4-BE49-F238E27FC236}">
                      <a16:creationId xmlns:a16="http://schemas.microsoft.com/office/drawing/2014/main" id="{5F5F753B-C95E-464D-AC09-329C9C2E3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83098" y="1329862"/>
                  <a:ext cx="324000" cy="324349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5819203-30FA-487A-B0DD-2AF77038F625}"/>
                  </a:ext>
                </a:extLst>
              </p:cNvPr>
              <p:cNvSpPr txBox="1"/>
              <p:nvPr/>
            </p:nvSpPr>
            <p:spPr>
              <a:xfrm>
                <a:off x="706076" y="3306420"/>
                <a:ext cx="1368000" cy="2419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/>
                  <a:t>가상환경</a:t>
                </a: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A56C78B-AA9B-4204-8D01-1B2E16810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9821"/>
            <a:stretch/>
          </p:blipFill>
          <p:spPr>
            <a:xfrm>
              <a:off x="1018075" y="3122237"/>
              <a:ext cx="720000" cy="209263"/>
            </a:xfrm>
            <a:prstGeom prst="rect">
              <a:avLst/>
            </a:prstGeom>
          </p:spPr>
        </p:pic>
      </p:grpSp>
      <p:sp>
        <p:nvSpPr>
          <p:cNvPr id="39" name="모서리가 둥근 직사각형 92">
            <a:extLst>
              <a:ext uri="{FF2B5EF4-FFF2-40B4-BE49-F238E27FC236}">
                <a16:creationId xmlns:a16="http://schemas.microsoft.com/office/drawing/2014/main" id="{8549A5DF-51BA-4EAD-8CFD-97B7967BC5D5}"/>
              </a:ext>
            </a:extLst>
          </p:cNvPr>
          <p:cNvSpPr/>
          <p:nvPr/>
        </p:nvSpPr>
        <p:spPr>
          <a:xfrm>
            <a:off x="3734590" y="3779295"/>
            <a:ext cx="2520000" cy="1928469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t"/>
          <a:lstStyle/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중앙 모니터링 및 관리제어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리포팅 및 알람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SAN, NAS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백업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저장소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압축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암호화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중복제거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REST API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연동기능 제공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FIPS 140-2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암호화 모듈 인증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0" name="모서리가 둥근 직사각형 92">
            <a:extLst>
              <a:ext uri="{FF2B5EF4-FFF2-40B4-BE49-F238E27FC236}">
                <a16:creationId xmlns:a16="http://schemas.microsoft.com/office/drawing/2014/main" id="{5548756B-ED45-459B-AC3A-0D738B3BFFA2}"/>
              </a:ext>
            </a:extLst>
          </p:cNvPr>
          <p:cNvSpPr/>
          <p:nvPr/>
        </p:nvSpPr>
        <p:spPr>
          <a:xfrm>
            <a:off x="6746797" y="3754717"/>
            <a:ext cx="2520000" cy="1928469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t"/>
          <a:lstStyle/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변경블록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추척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(CBT)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백업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무중단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설치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OS, File, DB 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백업 및 복구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X86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서버 </a:t>
            </a: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장애시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백업본으로 즉시 서비스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MS SQL, Oracle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RMAN, SAP Hana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온라인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API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Arial" panose="020B0604020202020204" pitchFamily="34" charset="0"/>
              </a:rPr>
              <a:t>백업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968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가상환경 </a:t>
            </a:r>
            <a:r>
              <a:rPr lang="en-US" altLang="ko-KR" dirty="0"/>
              <a:t>VM</a:t>
            </a:r>
            <a:r>
              <a:rPr lang="ko-KR" altLang="en-US" dirty="0"/>
              <a:t>과 물리환경</a:t>
            </a:r>
            <a:r>
              <a:rPr lang="en-US" altLang="ko-KR" dirty="0"/>
              <a:t> </a:t>
            </a:r>
            <a:r>
              <a:rPr lang="ko-KR" altLang="en-US" dirty="0"/>
              <a:t>서버 장애 시 백업본으로 즉시 서비스를 가동할 수 있어 서비스</a:t>
            </a:r>
            <a:r>
              <a:rPr lang="en-US" altLang="ko-KR" dirty="0"/>
              <a:t> </a:t>
            </a:r>
            <a:r>
              <a:rPr lang="ko-KR" altLang="en-US" dirty="0"/>
              <a:t>중단을 최소화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P2V, V2V</a:t>
            </a:r>
            <a:r>
              <a:rPr lang="ko-KR" altLang="en-US" dirty="0"/>
              <a:t>에 대한 </a:t>
            </a:r>
            <a:r>
              <a:rPr lang="ko-KR" altLang="en-US" dirty="0" err="1"/>
              <a:t>무중단</a:t>
            </a:r>
            <a:r>
              <a:rPr lang="ko-KR" altLang="en-US" dirty="0"/>
              <a:t> 전환을 지원하고 클라우드로의 </a:t>
            </a:r>
            <a:r>
              <a:rPr lang="en-US" altLang="ko-KR" dirty="0"/>
              <a:t>DR </a:t>
            </a:r>
            <a:r>
              <a:rPr lang="ko-KR" altLang="en-US" dirty="0"/>
              <a:t>구현을 지원하여 재해에 대한</a:t>
            </a:r>
            <a:r>
              <a:rPr lang="en-US" altLang="ko-KR" dirty="0"/>
              <a:t>(DR)</a:t>
            </a:r>
            <a:r>
              <a:rPr lang="ko-KR" altLang="en-US" dirty="0"/>
              <a:t> 완벽한 복구방안을 제공해드립니다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41" name="모서리가 둥근 직사각형 96">
            <a:extLst>
              <a:ext uri="{FF2B5EF4-FFF2-40B4-BE49-F238E27FC236}">
                <a16:creationId xmlns:a16="http://schemas.microsoft.com/office/drawing/2014/main" id="{EDFBE7A8-FF3D-478A-BB3E-D022F61C8F2C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400" b="1" dirty="0"/>
              <a:t>VM/x86 </a:t>
            </a:r>
            <a:r>
              <a:rPr lang="ko-KR" altLang="en-US" sz="1400" b="1" dirty="0"/>
              <a:t>부분 장애 발생 시 복구 방안</a:t>
            </a:r>
          </a:p>
        </p:txBody>
      </p:sp>
      <p:sp>
        <p:nvSpPr>
          <p:cNvPr id="42" name="모서리가 둥근 직사각형 96">
            <a:extLst>
              <a:ext uri="{FF2B5EF4-FFF2-40B4-BE49-F238E27FC236}">
                <a16:creationId xmlns:a16="http://schemas.microsoft.com/office/drawing/2014/main" id="{AF002CC3-F649-471C-BCD2-76A3E1B75603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재해 발생 시 클라우드를 이용한 복구 방안 </a:t>
            </a:r>
            <a:r>
              <a:rPr lang="en-US" altLang="ko-KR" sz="1400" b="1" dirty="0"/>
              <a:t>(DR)</a:t>
            </a:r>
            <a:endParaRPr lang="ko-KR" altLang="en-US" sz="14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28B0DDA-14F0-45F1-82F7-F1B09A7D0B02}"/>
              </a:ext>
            </a:extLst>
          </p:cNvPr>
          <p:cNvSpPr/>
          <p:nvPr/>
        </p:nvSpPr>
        <p:spPr bwMode="auto">
          <a:xfrm>
            <a:off x="507709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854DB0C-2E8C-44F8-9C55-E78E6C69EC0D}"/>
              </a:ext>
            </a:extLst>
          </p:cNvPr>
          <p:cNvSpPr/>
          <p:nvPr/>
        </p:nvSpPr>
        <p:spPr bwMode="auto">
          <a:xfrm>
            <a:off x="237029" y="2247126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090019-0F16-4FB2-9D9A-CE57CE8D1D39}"/>
              </a:ext>
            </a:extLst>
          </p:cNvPr>
          <p:cNvSpPr/>
          <p:nvPr/>
        </p:nvSpPr>
        <p:spPr>
          <a:xfrm>
            <a:off x="345103" y="2312988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Host, VM, </a:t>
            </a:r>
            <a:r>
              <a:rPr kumimoji="0"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물리 서버의 장애 대응 </a:t>
            </a: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(Instant Recovery to vSphere)</a:t>
            </a:r>
            <a:endParaRPr kumimoji="0"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06D7BA-4E7E-4D29-91F5-C4D6FBC21EF6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0"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센터 재해 발생 시 장애 대응 </a:t>
            </a: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(Direct Restore to Cloud) </a:t>
            </a:r>
            <a:endParaRPr kumimoji="0"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48D554D5-F7C0-4A0B-9001-0A1D14CFA583}"/>
              </a:ext>
            </a:extLst>
          </p:cNvPr>
          <p:cNvGrpSpPr/>
          <p:nvPr/>
        </p:nvGrpSpPr>
        <p:grpSpPr>
          <a:xfrm>
            <a:off x="474872" y="3743286"/>
            <a:ext cx="3868855" cy="2037431"/>
            <a:chOff x="4936700" y="1773913"/>
            <a:chExt cx="3939637" cy="2285654"/>
          </a:xfrm>
        </p:grpSpPr>
        <p:grpSp>
          <p:nvGrpSpPr>
            <p:cNvPr id="48" name="Group 44">
              <a:extLst>
                <a:ext uri="{FF2B5EF4-FFF2-40B4-BE49-F238E27FC236}">
                  <a16:creationId xmlns:a16="http://schemas.microsoft.com/office/drawing/2014/main" id="{37BC90D6-CB66-4759-BDEB-F67922409211}"/>
                </a:ext>
              </a:extLst>
            </p:cNvPr>
            <p:cNvGrpSpPr/>
            <p:nvPr/>
          </p:nvGrpSpPr>
          <p:grpSpPr>
            <a:xfrm>
              <a:off x="5110367" y="2054795"/>
              <a:ext cx="836749" cy="867525"/>
              <a:chOff x="810289" y="2400300"/>
              <a:chExt cx="1499742" cy="1618031"/>
            </a:xfrm>
          </p:grpSpPr>
          <p:sp>
            <p:nvSpPr>
              <p:cNvPr id="73" name="Right Arrow 47">
                <a:extLst>
                  <a:ext uri="{FF2B5EF4-FFF2-40B4-BE49-F238E27FC236}">
                    <a16:creationId xmlns:a16="http://schemas.microsoft.com/office/drawing/2014/main" id="{30A5481B-E211-4A8B-9A3A-CFC31E104858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16200000">
                <a:off x="1377865" y="3084815"/>
                <a:ext cx="1616681" cy="247651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Right Arrow 48">
                <a:extLst>
                  <a:ext uri="{FF2B5EF4-FFF2-40B4-BE49-F238E27FC236}">
                    <a16:creationId xmlns:a16="http://schemas.microsoft.com/office/drawing/2014/main" id="{85EF183C-392C-47CE-9240-C685587D70F0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757699" y="3088848"/>
                <a:ext cx="1611314" cy="247651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ight Arrow 49">
                <a:extLst>
                  <a:ext uri="{FF2B5EF4-FFF2-40B4-BE49-F238E27FC236}">
                    <a16:creationId xmlns:a16="http://schemas.microsoft.com/office/drawing/2014/main" id="{B4ACED7A-D3E1-4E06-8A9C-31F615D5D4A5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16200000">
                <a:off x="132283" y="3083435"/>
                <a:ext cx="1603664" cy="247652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49" name="Isosceles Triangle 50">
              <a:extLst>
                <a:ext uri="{FF2B5EF4-FFF2-40B4-BE49-F238E27FC236}">
                  <a16:creationId xmlns:a16="http://schemas.microsoft.com/office/drawing/2014/main" id="{3BB06ED7-9146-4534-9092-3222E836637F}"/>
                </a:ext>
              </a:extLst>
            </p:cNvPr>
            <p:cNvSpPr/>
            <p:nvPr/>
          </p:nvSpPr>
          <p:spPr bwMode="auto">
            <a:xfrm rot="10800000">
              <a:off x="7709919" y="3509096"/>
              <a:ext cx="1001105" cy="88269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00" b="1" i="0" u="none" strike="noStrike" kern="1200" cap="none" spc="-38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Rectangle 51">
              <a:extLst>
                <a:ext uri="{FF2B5EF4-FFF2-40B4-BE49-F238E27FC236}">
                  <a16:creationId xmlns:a16="http://schemas.microsoft.com/office/drawing/2014/main" id="{1B5DAD23-BE9E-4B5A-8992-D162CBB45D43}"/>
                </a:ext>
              </a:extLst>
            </p:cNvPr>
            <p:cNvSpPr/>
            <p:nvPr/>
          </p:nvSpPr>
          <p:spPr bwMode="auto">
            <a:xfrm>
              <a:off x="7727041" y="3021854"/>
              <a:ext cx="1142990" cy="48581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6858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  <a:ea typeface="Segoe UI" pitchFamily="34" charset="0"/>
                  <a:cs typeface="Segoe UI" pitchFamily="34" charset="0"/>
                </a:rPr>
                <a:t>압축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  <a:ea typeface="Segoe UI" pitchFamily="34" charset="0"/>
                  <a:cs typeface="Segoe UI" pitchFamily="34" charset="0"/>
                </a:rPr>
                <a:t>/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  <a:ea typeface="Segoe UI" pitchFamily="34" charset="0"/>
                  <a:cs typeface="Segoe UI" pitchFamily="34" charset="0"/>
                </a:rPr>
                <a:t>중복 제거된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  <a:ea typeface="Segoe UI" pitchFamily="34" charset="0"/>
                  <a:cs typeface="Segoe UI" pitchFamily="34" charset="0"/>
                </a:rPr>
                <a:t>백업 데이터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ight Arrow 52">
              <a:extLst>
                <a:ext uri="{FF2B5EF4-FFF2-40B4-BE49-F238E27FC236}">
                  <a16:creationId xmlns:a16="http://schemas.microsoft.com/office/drawing/2014/main" id="{D04EB60E-4BBC-42B1-851C-1B0F28BB38D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16200000">
              <a:off x="5233478" y="2558794"/>
              <a:ext cx="1289108" cy="28196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52" name="Group 53">
              <a:extLst>
                <a:ext uri="{FF2B5EF4-FFF2-40B4-BE49-F238E27FC236}">
                  <a16:creationId xmlns:a16="http://schemas.microsoft.com/office/drawing/2014/main" id="{DEF41BF6-02AB-4764-ABCF-557CC1D2D64F}"/>
                </a:ext>
              </a:extLst>
            </p:cNvPr>
            <p:cNvGrpSpPr/>
            <p:nvPr/>
          </p:nvGrpSpPr>
          <p:grpSpPr>
            <a:xfrm>
              <a:off x="5888100" y="3192135"/>
              <a:ext cx="1827224" cy="152528"/>
              <a:chOff x="2221529" y="4534739"/>
              <a:chExt cx="5202772" cy="284485"/>
            </a:xfrm>
          </p:grpSpPr>
          <p:sp>
            <p:nvSpPr>
              <p:cNvPr id="71" name="Rectangle 54">
                <a:extLst>
                  <a:ext uri="{FF2B5EF4-FFF2-40B4-BE49-F238E27FC236}">
                    <a16:creationId xmlns:a16="http://schemas.microsoft.com/office/drawing/2014/main" id="{25BDDAEC-3BA9-4A39-A65A-8E8ED37C6142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2221529" y="4534739"/>
                <a:ext cx="5202772" cy="27652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3A81A30-89CE-4253-B4A7-6EFBB2658E16}"/>
                  </a:ext>
                </a:extLst>
              </p:cNvPr>
              <p:cNvSpPr txBox="1"/>
              <p:nvPr/>
            </p:nvSpPr>
            <p:spPr>
              <a:xfrm>
                <a:off x="2716476" y="4560905"/>
                <a:ext cx="3028518" cy="258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rial"/>
                    <a:ea typeface="Segoe UI" pitchFamily="34" charset="0"/>
                    <a:cs typeface="Segoe UI" pitchFamily="34" charset="0"/>
                  </a:rPr>
                  <a:t>vPower</a:t>
                </a: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E5F6150-F05C-4213-BAF7-9A15A4243C7A}"/>
                </a:ext>
              </a:extLst>
            </p:cNvPr>
            <p:cNvSpPr txBox="1"/>
            <p:nvPr/>
          </p:nvSpPr>
          <p:spPr>
            <a:xfrm>
              <a:off x="7797980" y="3935255"/>
              <a:ext cx="1078357" cy="1243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rPr>
                <a:t>Backup storage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C3833F5-6B4C-4DEC-AB1E-256DC4EB3075}"/>
                </a:ext>
              </a:extLst>
            </p:cNvPr>
            <p:cNvSpPr txBox="1"/>
            <p:nvPr/>
          </p:nvSpPr>
          <p:spPr>
            <a:xfrm>
              <a:off x="4936700" y="3796902"/>
              <a:ext cx="1176032" cy="1243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rPr>
                <a:t>Production storage</a:t>
              </a:r>
            </a:p>
          </p:txBody>
        </p:sp>
        <p:pic>
          <p:nvPicPr>
            <p:cNvPr id="55" name="Picture 5">
              <a:extLst>
                <a:ext uri="{FF2B5EF4-FFF2-40B4-BE49-F238E27FC236}">
                  <a16:creationId xmlns:a16="http://schemas.microsoft.com/office/drawing/2014/main" id="{7E1077CE-C39A-4832-9046-FB72A0D1D6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09637" y="2770700"/>
              <a:ext cx="977793" cy="235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6">
              <a:extLst>
                <a:ext uri="{FF2B5EF4-FFF2-40B4-BE49-F238E27FC236}">
                  <a16:creationId xmlns:a16="http://schemas.microsoft.com/office/drawing/2014/main" id="{7858DA65-8C87-48AD-9F3D-70797B924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20715" y="3364585"/>
              <a:ext cx="416333" cy="408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5">
              <a:extLst>
                <a:ext uri="{FF2B5EF4-FFF2-40B4-BE49-F238E27FC236}">
                  <a16:creationId xmlns:a16="http://schemas.microsoft.com/office/drawing/2014/main" id="{743968FE-9648-4794-A111-613EB4C449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41629" y="2686486"/>
              <a:ext cx="977795" cy="235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>
              <a:extLst>
                <a:ext uri="{FF2B5EF4-FFF2-40B4-BE49-F238E27FC236}">
                  <a16:creationId xmlns:a16="http://schemas.microsoft.com/office/drawing/2014/main" id="{F47E4ADB-3541-4D1E-B1F2-791592230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89023" y="3536305"/>
              <a:ext cx="416333" cy="408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7D5B0D8B-22CE-422E-BE14-CCB6A1726B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36687" y="1774077"/>
              <a:ext cx="296485" cy="28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>
              <a:extLst>
                <a:ext uri="{FF2B5EF4-FFF2-40B4-BE49-F238E27FC236}">
                  <a16:creationId xmlns:a16="http://schemas.microsoft.com/office/drawing/2014/main" id="{8B5E9866-7962-48F6-B409-C60F7F7F3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7251" y="1773913"/>
              <a:ext cx="296485" cy="28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5CB7CC0C-7FCB-4BBD-8B89-69BBD39E4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37815" y="1774077"/>
              <a:ext cx="296485" cy="28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A11951CA-D753-447E-A3F4-39BA8476F3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V="1">
              <a:off x="5276670" y="1970601"/>
              <a:ext cx="100326" cy="11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D7B7F1EC-9427-4A11-ABC4-8A602E42E1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V="1">
              <a:off x="5628148" y="1970601"/>
              <a:ext cx="100326" cy="11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69705156-781E-4F1E-AD65-74145B8ACD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V="1">
              <a:off x="5980842" y="1965631"/>
              <a:ext cx="100326" cy="11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5" name="Group 77">
              <a:extLst>
                <a:ext uri="{FF2B5EF4-FFF2-40B4-BE49-F238E27FC236}">
                  <a16:creationId xmlns:a16="http://schemas.microsoft.com/office/drawing/2014/main" id="{7C0AE21D-5AEE-421C-8625-79D04DB2A66A}"/>
                </a:ext>
              </a:extLst>
            </p:cNvPr>
            <p:cNvGrpSpPr/>
            <p:nvPr/>
          </p:nvGrpSpPr>
          <p:grpSpPr>
            <a:xfrm>
              <a:off x="5031311" y="2233714"/>
              <a:ext cx="998425" cy="482617"/>
              <a:chOff x="668594" y="2734006"/>
              <a:chExt cx="1789522" cy="900133"/>
            </a:xfrm>
          </p:grpSpPr>
          <p:sp>
            <p:nvSpPr>
              <p:cNvPr id="68" name="Rectangle 78">
                <a:extLst>
                  <a:ext uri="{FF2B5EF4-FFF2-40B4-BE49-F238E27FC236}">
                    <a16:creationId xmlns:a16="http://schemas.microsoft.com/office/drawing/2014/main" id="{CC55E112-1A12-4528-ADF3-F92F4942C2D2}"/>
                  </a:ext>
                </a:extLst>
              </p:cNvPr>
              <p:cNvSpPr/>
              <p:nvPr/>
            </p:nvSpPr>
            <p:spPr bwMode="auto">
              <a:xfrm>
                <a:off x="668594" y="2734006"/>
                <a:ext cx="1789522" cy="5430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5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000" b="1" i="0" u="none" strike="noStrike" kern="1200" cap="none" spc="-38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61708E8-37B6-48ED-AB78-7C24EFEDD46C}"/>
                  </a:ext>
                </a:extLst>
              </p:cNvPr>
              <p:cNvSpPr txBox="1"/>
              <p:nvPr/>
            </p:nvSpPr>
            <p:spPr>
              <a:xfrm>
                <a:off x="928060" y="2852996"/>
                <a:ext cx="1271337" cy="270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50" b="1" dirty="0" err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Arial"/>
                    <a:ea typeface="Segoe UI" pitchFamily="34" charset="0"/>
                    <a:cs typeface="Segoe UI" pitchFamily="34" charset="0"/>
                  </a:rPr>
                  <a:t>하이퍼바이져</a:t>
                </a:r>
                <a:endParaRPr kumimoji="0" lang="ru-RU" sz="105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0" name="Isosceles Triangle 80">
                <a:extLst>
                  <a:ext uri="{FF2B5EF4-FFF2-40B4-BE49-F238E27FC236}">
                    <a16:creationId xmlns:a16="http://schemas.microsoft.com/office/drawing/2014/main" id="{59894311-6101-4750-A4D4-F064A3FA11B3}"/>
                  </a:ext>
                </a:extLst>
              </p:cNvPr>
              <p:cNvSpPr/>
              <p:nvPr/>
            </p:nvSpPr>
            <p:spPr bwMode="auto">
              <a:xfrm rot="10800000">
                <a:off x="695434" y="3277098"/>
                <a:ext cx="1715024" cy="357041"/>
              </a:xfrm>
              <a:prstGeom prst="triangle">
                <a:avLst/>
              </a:prstGeom>
              <a:gradFill>
                <a:gsLst>
                  <a:gs pos="0">
                    <a:srgbClr val="83C9EF"/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5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000" b="1" i="0" u="none" strike="noStrike" kern="1200" cap="none" spc="-38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6" name="Isosceles Triangle 81">
              <a:extLst>
                <a:ext uri="{FF2B5EF4-FFF2-40B4-BE49-F238E27FC236}">
                  <a16:creationId xmlns:a16="http://schemas.microsoft.com/office/drawing/2014/main" id="{3205D7E6-A809-4DB5-A057-61FDD38B2C65}"/>
                </a:ext>
              </a:extLst>
            </p:cNvPr>
            <p:cNvSpPr/>
            <p:nvPr/>
          </p:nvSpPr>
          <p:spPr bwMode="auto">
            <a:xfrm rot="10800000">
              <a:off x="5046288" y="2917977"/>
              <a:ext cx="973136" cy="608379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00" b="1" i="0" u="none" strike="noStrike" kern="1200" cap="none" spc="-38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7" name="Picture 2" descr="\\amust.local\spb\Marketing\Graphics\Working\DIAGRAMS\webhelp\icons\x.png">
              <a:extLst>
                <a:ext uri="{FF2B5EF4-FFF2-40B4-BE49-F238E27FC236}">
                  <a16:creationId xmlns:a16="http://schemas.microsoft.com/office/drawing/2014/main" id="{D3CC4900-80DB-44EE-9DDF-59219FDEE1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811" y="1967813"/>
              <a:ext cx="127698" cy="122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2DA6E76-44F3-490C-B0DD-5C7C936DFCA1}"/>
              </a:ext>
            </a:extLst>
          </p:cNvPr>
          <p:cNvSpPr/>
          <p:nvPr/>
        </p:nvSpPr>
        <p:spPr>
          <a:xfrm>
            <a:off x="368188" y="2768842"/>
            <a:ext cx="4101246" cy="941796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 algn="l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모든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모든 복구 시점에 대해 즉각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기동 가능</a:t>
            </a:r>
          </a:p>
          <a:p>
            <a:pPr marL="271463" indent="-271463" algn="l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Windows, Linux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및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VMware/Hyper-V VM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지원</a:t>
            </a:r>
            <a:endParaRPr lang="ko-KR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SDK(Nutanix)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및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N2W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지원</a:t>
            </a:r>
            <a:endParaRPr lang="ko-KR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드라이버 업데이트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/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네트웍 재구성</a:t>
            </a:r>
          </a:p>
        </p:txBody>
      </p:sp>
      <p:pic>
        <p:nvPicPr>
          <p:cNvPr id="77" name="Picture 2" descr="windows server에 대한 이미지 검색결과">
            <a:extLst>
              <a:ext uri="{FF2B5EF4-FFF2-40B4-BE49-F238E27FC236}">
                <a16:creationId xmlns:a16="http://schemas.microsoft.com/office/drawing/2014/main" id="{21D0645F-D372-4F24-9A97-AFBB759036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5" b="22515"/>
          <a:stretch/>
        </p:blipFill>
        <p:spPr bwMode="auto">
          <a:xfrm>
            <a:off x="5430910" y="6043998"/>
            <a:ext cx="535064" cy="36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8" descr="C:\Users\sales\Desktop\vmware_cloud_logo.jpg">
            <a:extLst>
              <a:ext uri="{FF2B5EF4-FFF2-40B4-BE49-F238E27FC236}">
                <a16:creationId xmlns:a16="http://schemas.microsoft.com/office/drawing/2014/main" id="{F9EF18E6-F552-4962-A3D1-C0EB19E76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107" y="6075724"/>
            <a:ext cx="691039" cy="33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4" descr="nutanix ahv에 대한 이미지 검색결과">
            <a:extLst>
              <a:ext uri="{FF2B5EF4-FFF2-40B4-BE49-F238E27FC236}">
                <a16:creationId xmlns:a16="http://schemas.microsoft.com/office/drawing/2014/main" id="{0016F1CD-903A-4387-AC76-E82560C4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301" y="5994784"/>
            <a:ext cx="492443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C:\Users\sales\Desktop\MicrosoftHyper-V-Logo.png">
            <a:extLst>
              <a:ext uri="{FF2B5EF4-FFF2-40B4-BE49-F238E27FC236}">
                <a16:creationId xmlns:a16="http://schemas.microsoft.com/office/drawing/2014/main" id="{A4D416C5-9D12-431E-9B45-0F2091100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167" y="6081705"/>
            <a:ext cx="985816" cy="3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7" descr="C:\Users\sales\Desktop\untitled.png">
            <a:extLst>
              <a:ext uri="{FF2B5EF4-FFF2-40B4-BE49-F238E27FC236}">
                <a16:creationId xmlns:a16="http://schemas.microsoft.com/office/drawing/2014/main" id="{EC4EE284-3827-47A3-95AD-101BFF44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836" y="6108101"/>
            <a:ext cx="594527" cy="26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7">
            <a:extLst>
              <a:ext uri="{FF2B5EF4-FFF2-40B4-BE49-F238E27FC236}">
                <a16:creationId xmlns:a16="http://schemas.microsoft.com/office/drawing/2014/main" id="{1CF1FE66-E6A6-498A-AA07-6A48878886B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95635" y="4369842"/>
            <a:ext cx="4383929" cy="1333344"/>
          </a:xfrm>
          <a:prstGeom prst="rect">
            <a:avLst/>
          </a:prstGeom>
        </p:spPr>
      </p:pic>
      <p:pic>
        <p:nvPicPr>
          <p:cNvPr id="83" name="Picture 2" descr="windows server에 대한 이미지 검색결과">
            <a:extLst>
              <a:ext uri="{FF2B5EF4-FFF2-40B4-BE49-F238E27FC236}">
                <a16:creationId xmlns:a16="http://schemas.microsoft.com/office/drawing/2014/main" id="{6D431668-D2C6-4F50-A713-2F00BB4E98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5" b="22515"/>
          <a:stretch/>
        </p:blipFill>
        <p:spPr bwMode="auto">
          <a:xfrm>
            <a:off x="607894" y="6071659"/>
            <a:ext cx="535064" cy="36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C:\Users\sales\Desktop\vmware_cloud_logo.jpg">
            <a:extLst>
              <a:ext uri="{FF2B5EF4-FFF2-40B4-BE49-F238E27FC236}">
                <a16:creationId xmlns:a16="http://schemas.microsoft.com/office/drawing/2014/main" id="{65922C57-075B-48C9-8CD3-AFDB6338A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91" y="6103385"/>
            <a:ext cx="691039" cy="33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nutanix ahv에 대한 이미지 검색결과">
            <a:extLst>
              <a:ext uri="{FF2B5EF4-FFF2-40B4-BE49-F238E27FC236}">
                <a16:creationId xmlns:a16="http://schemas.microsoft.com/office/drawing/2014/main" id="{00DB36C3-7B76-43A8-A5A1-B3D71314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85" y="6022445"/>
            <a:ext cx="492443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C:\Users\sales\Desktop\MicrosoftHyper-V-Logo.png">
            <a:extLst>
              <a:ext uri="{FF2B5EF4-FFF2-40B4-BE49-F238E27FC236}">
                <a16:creationId xmlns:a16="http://schemas.microsoft.com/office/drawing/2014/main" id="{DDA6DC55-8DBD-4713-A513-F36A3DB9A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51" y="6109366"/>
            <a:ext cx="985816" cy="3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7" descr="C:\Users\sales\Desktop\untitled.png">
            <a:extLst>
              <a:ext uri="{FF2B5EF4-FFF2-40B4-BE49-F238E27FC236}">
                <a16:creationId xmlns:a16="http://schemas.microsoft.com/office/drawing/2014/main" id="{54DB97EB-5098-4489-AAA2-6DE574B0D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20" y="6135762"/>
            <a:ext cx="594527" cy="26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357D0120-00B4-4943-A7B3-10CF3787D059}"/>
              </a:ext>
            </a:extLst>
          </p:cNvPr>
          <p:cNvSpPr txBox="1"/>
          <p:nvPr/>
        </p:nvSpPr>
        <p:spPr>
          <a:xfrm>
            <a:off x="5077798" y="2791237"/>
            <a:ext cx="4337888" cy="1301895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 algn="l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모든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백업본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모든 복구 시점에 대한 가용성 보장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Windows, Linux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및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VMware/Hyper-V VM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지원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Cloud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에서 백업본으로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DR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및 개발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/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테스트 활용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AWS EC2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에서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UEFI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로의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BIOS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전환 자동화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단계만으로 하이브리드 클라우드 환경에서 비즈니스 연속성과 가용성을 유지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51A0FA69-AFF0-4655-8209-52BA17439E2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34" y="1322961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17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가상환경 </a:t>
            </a:r>
            <a:r>
              <a:rPr lang="en-US" altLang="ko-KR" dirty="0"/>
              <a:t>VM</a:t>
            </a:r>
            <a:r>
              <a:rPr lang="ko-KR" altLang="en-US" dirty="0"/>
              <a:t>과 물리환경</a:t>
            </a:r>
            <a:r>
              <a:rPr lang="en-US" altLang="ko-KR" dirty="0"/>
              <a:t> </a:t>
            </a:r>
            <a:r>
              <a:rPr lang="ko-KR" altLang="en-US" dirty="0"/>
              <a:t>서버 장애 시 백업본으로 즉시 서비스를 가동할 수 있으며 백업의 유효성 검증과 테스트를 자동화 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6" name="모서리가 둥근 직사각형 96">
            <a:extLst>
              <a:ext uri="{FF2B5EF4-FFF2-40B4-BE49-F238E27FC236}">
                <a16:creationId xmlns:a16="http://schemas.microsoft.com/office/drawing/2014/main" id="{0DC0188B-F8C5-4F0F-BB19-4E9A639D77BD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400" b="1" dirty="0"/>
              <a:t>VM/x86 </a:t>
            </a:r>
            <a:r>
              <a:rPr lang="ko-KR" altLang="en-US" sz="1400" b="1" dirty="0"/>
              <a:t>장애 시 백업본으로 즉시 서비스 복원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B0365A78-E3B9-4457-B905-8221CA89DFEE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400" b="1" dirty="0"/>
              <a:t>VM </a:t>
            </a:r>
            <a:r>
              <a:rPr lang="ko-KR" altLang="en-US" sz="1400" b="1" dirty="0"/>
              <a:t>백업 검증 및 테스트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C47DAB-B6EE-4F50-A976-23B3A01E9832}"/>
              </a:ext>
            </a:extLst>
          </p:cNvPr>
          <p:cNvSpPr/>
          <p:nvPr/>
        </p:nvSpPr>
        <p:spPr bwMode="auto">
          <a:xfrm>
            <a:off x="507709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770EAB-3D2F-4AC7-B0A8-E90B01C08964}"/>
              </a:ext>
            </a:extLst>
          </p:cNvPr>
          <p:cNvSpPr/>
          <p:nvPr/>
        </p:nvSpPr>
        <p:spPr bwMode="auto">
          <a:xfrm>
            <a:off x="200025" y="2246438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73AEE-D5F6-43AB-A9D0-8B9A91D5C65E}"/>
              </a:ext>
            </a:extLst>
          </p:cNvPr>
          <p:cNvSpPr/>
          <p:nvPr/>
        </p:nvSpPr>
        <p:spPr>
          <a:xfrm>
            <a:off x="308099" y="231230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>
              <a:spcAft>
                <a:spcPts val="267"/>
              </a:spcAft>
              <a:defRPr/>
            </a:pP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Instant Recovery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이용한 즉시 복원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E269D-65DF-4F25-9FC9-D9A8E52CE08D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Lab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을 이용한 백업본의 활용 및 검증</a:t>
            </a:r>
            <a:endParaRPr kumimoji="0"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E6665B-FF94-4BB5-A840-ADF401B30F06}"/>
              </a:ext>
            </a:extLst>
          </p:cNvPr>
          <p:cNvSpPr/>
          <p:nvPr/>
        </p:nvSpPr>
        <p:spPr>
          <a:xfrm>
            <a:off x="388938" y="5233240"/>
            <a:ext cx="4101246" cy="784830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 algn="l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비용 효율적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Active-Standby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구축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장애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VM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의 백업본으로 즉시 서비스 가동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장애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x86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의 백업본으로 즉시 서비스 가동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가장 최근 백업 버전으로 서비스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D06C98-53E2-4F85-BF7E-7A81E6F8A547}"/>
              </a:ext>
            </a:extLst>
          </p:cNvPr>
          <p:cNvSpPr/>
          <p:nvPr/>
        </p:nvSpPr>
        <p:spPr>
          <a:xfrm>
            <a:off x="5232962" y="5190270"/>
            <a:ext cx="4101246" cy="1154162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 algn="l">
              <a:buFont typeface="Arial"/>
              <a:buChar char="•"/>
            </a:pP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SureBackup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–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포트접속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핑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,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하트빗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체크와 커스텀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스트립트를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사용해 특정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VM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과 그 서비스의 유효성 검증 자동화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Data Lab –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SureBackup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기능과 연동하여 패치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개발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, QA,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업그레이드 작업을 실제 환경과 동일하게 구성한후 사전 테스트 또는 검증 작업 가능</a:t>
            </a:r>
          </a:p>
        </p:txBody>
      </p:sp>
      <p:pic>
        <p:nvPicPr>
          <p:cNvPr id="56" name="Picture 2" descr="Schema - How Veeam SureBackup automatically verifies the recoverability of every VM backup">
            <a:extLst>
              <a:ext uri="{FF2B5EF4-FFF2-40B4-BE49-F238E27FC236}">
                <a16:creationId xmlns:a16="http://schemas.microsoft.com/office/drawing/2014/main" id="{4E26CC13-6D0C-4323-AA02-F23FBBD3F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473" y="2859617"/>
            <a:ext cx="3781605" cy="207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B8523DB7-11B9-4AF2-BAE8-2F652B900519}"/>
              </a:ext>
            </a:extLst>
          </p:cNvPr>
          <p:cNvGrpSpPr/>
          <p:nvPr/>
        </p:nvGrpSpPr>
        <p:grpSpPr>
          <a:xfrm>
            <a:off x="488606" y="2876317"/>
            <a:ext cx="4001578" cy="1899729"/>
            <a:chOff x="367214" y="2114163"/>
            <a:chExt cx="2834357" cy="1165000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0D7A759-DF29-459F-A1B7-BDBA52345F6C}"/>
                </a:ext>
              </a:extLst>
            </p:cNvPr>
            <p:cNvGrpSpPr/>
            <p:nvPr/>
          </p:nvGrpSpPr>
          <p:grpSpPr>
            <a:xfrm>
              <a:off x="367214" y="2379096"/>
              <a:ext cx="2834357" cy="900067"/>
              <a:chOff x="1864660" y="3871430"/>
              <a:chExt cx="4957187" cy="1909951"/>
            </a:xfrm>
          </p:grpSpPr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FBEAFF29-1631-45F6-939E-B70E64B1E599}"/>
                  </a:ext>
                </a:extLst>
              </p:cNvPr>
              <p:cNvSpPr/>
              <p:nvPr/>
            </p:nvSpPr>
            <p:spPr>
              <a:xfrm>
                <a:off x="5870747" y="4278292"/>
                <a:ext cx="417347" cy="394447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cxnSp>
            <p:nvCxnSpPr>
              <p:cNvPr id="63" name="연결선: 구부러짐 62">
                <a:extLst>
                  <a:ext uri="{FF2B5EF4-FFF2-40B4-BE49-F238E27FC236}">
                    <a16:creationId xmlns:a16="http://schemas.microsoft.com/office/drawing/2014/main" id="{2C375A13-DE1B-48CA-AA92-DE7041229CA9}"/>
                  </a:ext>
                </a:extLst>
              </p:cNvPr>
              <p:cNvCxnSpPr>
                <a:cxnSpLocks/>
                <a:stCxn id="66" idx="3"/>
                <a:endCxn id="62" idx="4"/>
              </p:cNvCxnSpPr>
              <p:nvPr/>
            </p:nvCxnSpPr>
            <p:spPr>
              <a:xfrm flipV="1">
                <a:off x="4522967" y="4672739"/>
                <a:ext cx="1556453" cy="329817"/>
              </a:xfrm>
              <a:prstGeom prst="curvedConnector2">
                <a:avLst/>
              </a:prstGeom>
              <a:noFill/>
              <a:ln w="38100" cap="flat" cmpd="sng" algn="ctr">
                <a:solidFill>
                  <a:srgbClr val="00B336"/>
                </a:solidFill>
                <a:prstDash val="solid"/>
                <a:tailEnd type="triangle"/>
              </a:ln>
              <a:effectLst/>
            </p:spPr>
          </p:cxnSp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9C9193A3-DA9A-468E-8061-F6351DBDB5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8654" y="3871430"/>
                <a:ext cx="1333193" cy="1440001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CFD56F1D-5281-442A-AF79-267242955F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0708"/>
              <a:stretch/>
            </p:blipFill>
            <p:spPr>
              <a:xfrm>
                <a:off x="1964503" y="4672739"/>
                <a:ext cx="815946" cy="651035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BBCA397E-14B6-4A0B-A2AD-21877FB0EB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4783" y="4644698"/>
                <a:ext cx="628184" cy="715714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5A8F027-AC25-4AFF-BB38-D695D5FD8235}"/>
                  </a:ext>
                </a:extLst>
              </p:cNvPr>
              <p:cNvSpPr txBox="1"/>
              <p:nvPr/>
            </p:nvSpPr>
            <p:spPr>
              <a:xfrm>
                <a:off x="1864660" y="5204891"/>
                <a:ext cx="1015632" cy="495123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rPr>
                  <a:t>물리환경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rPr>
                  <a:t>x86</a:t>
                </a: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876515E-5A3C-40FA-A282-D64EBDEBB989}"/>
                  </a:ext>
                </a:extLst>
              </p:cNvPr>
              <p:cNvSpPr txBox="1"/>
              <p:nvPr/>
            </p:nvSpPr>
            <p:spPr>
              <a:xfrm>
                <a:off x="3296967" y="5252882"/>
                <a:ext cx="1775012" cy="52849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rPr>
                  <a:t>Veeam</a:t>
                </a:r>
                <a:endPara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rPr>
                  <a:t>백업저장소 </a:t>
                </a:r>
              </a:p>
            </p:txBody>
          </p: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B2C2F05A-3ECA-4278-9620-34E341451CB7}"/>
                  </a:ext>
                </a:extLst>
              </p:cNvPr>
              <p:cNvCxnSpPr>
                <a:cxnSpLocks/>
                <a:stCxn id="65" idx="3"/>
                <a:endCxn id="66" idx="1"/>
              </p:cNvCxnSpPr>
              <p:nvPr/>
            </p:nvCxnSpPr>
            <p:spPr>
              <a:xfrm>
                <a:off x="2780449" y="4998256"/>
                <a:ext cx="1114335" cy="43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28ABE2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448A3D9-5547-4DC8-A2E4-796AAD62FB21}"/>
                  </a:ext>
                </a:extLst>
              </p:cNvPr>
              <p:cNvSpPr txBox="1"/>
              <p:nvPr/>
            </p:nvSpPr>
            <p:spPr>
              <a:xfrm>
                <a:off x="5539421" y="5305024"/>
                <a:ext cx="1080002" cy="294866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ea"/>
                  </a:rPr>
                  <a:t>가상화</a:t>
                </a:r>
              </a:p>
            </p:txBody>
          </p: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588EFFF4-D8BB-4521-AD45-66E49EF61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4564" y="4402739"/>
                <a:ext cx="539420" cy="540000"/>
              </a:xfrm>
              <a:prstGeom prst="rect">
                <a:avLst/>
              </a:prstGeom>
            </p:spPr>
          </p:pic>
        </p:grpSp>
        <p:sp>
          <p:nvSpPr>
            <p:cNvPr id="59" name="폭발: 14pt 58">
              <a:extLst>
                <a:ext uri="{FF2B5EF4-FFF2-40B4-BE49-F238E27FC236}">
                  <a16:creationId xmlns:a16="http://schemas.microsoft.com/office/drawing/2014/main" id="{29CA4956-4068-45FE-94E5-567516839EF9}"/>
                </a:ext>
              </a:extLst>
            </p:cNvPr>
            <p:cNvSpPr/>
            <p:nvPr/>
          </p:nvSpPr>
          <p:spPr bwMode="auto">
            <a:xfrm rot="20419677">
              <a:off x="1474290" y="2114163"/>
              <a:ext cx="1083109" cy="596449"/>
            </a:xfrm>
            <a:prstGeom prst="irregularSeal2">
              <a:avLst/>
            </a:prstGeom>
            <a:solidFill>
              <a:srgbClr val="54B94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Arial" panose="020B0604020202020204" pitchFamily="34" charset="0"/>
                </a:rPr>
                <a:t>Instant Recovery</a:t>
              </a:r>
              <a:endParaRPr kumimoji="0" lang="ko-KR" altLang="en-US" sz="1000" b="1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0" name="폭발: 14pt 59">
              <a:extLst>
                <a:ext uri="{FF2B5EF4-FFF2-40B4-BE49-F238E27FC236}">
                  <a16:creationId xmlns:a16="http://schemas.microsoft.com/office/drawing/2014/main" id="{7694837F-6309-4378-A33F-765107744800}"/>
                </a:ext>
              </a:extLst>
            </p:cNvPr>
            <p:cNvSpPr/>
            <p:nvPr/>
          </p:nvSpPr>
          <p:spPr bwMode="auto">
            <a:xfrm rot="20419677">
              <a:off x="531765" y="2291986"/>
              <a:ext cx="754708" cy="519376"/>
            </a:xfrm>
            <a:prstGeom prst="irregularSeal2">
              <a:avLst/>
            </a:prstGeom>
            <a:solidFill>
              <a:srgbClr val="FF99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rPr>
                <a:t>서비스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endParaRPr>
            </a:p>
            <a:p>
              <a:pPr marL="0" marR="0" lvl="0" indent="0" algn="ctr" defTabSz="91409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rPr>
                <a:t>다운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7E538D6-E924-4CC7-B1F7-16DBC1073F5C}"/>
                </a:ext>
              </a:extLst>
            </p:cNvPr>
            <p:cNvSpPr txBox="1"/>
            <p:nvPr/>
          </p:nvSpPr>
          <p:spPr>
            <a:xfrm>
              <a:off x="652720" y="2933914"/>
              <a:ext cx="1014894" cy="13895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n-ea"/>
                </a:rPr>
                <a:t>Backup</a:t>
              </a: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pic>
        <p:nvPicPr>
          <p:cNvPr id="73" name="그림 72">
            <a:extLst>
              <a:ext uri="{FF2B5EF4-FFF2-40B4-BE49-F238E27FC236}">
                <a16:creationId xmlns:a16="http://schemas.microsoft.com/office/drawing/2014/main" id="{B89716F1-363F-441E-A531-B4FF90B737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34" y="1322961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75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가상환경 </a:t>
            </a:r>
            <a:r>
              <a:rPr lang="en-US" altLang="ko-KR" dirty="0"/>
              <a:t>VM</a:t>
            </a:r>
            <a:r>
              <a:rPr lang="ko-KR" altLang="en-US" dirty="0"/>
              <a:t>의 </a:t>
            </a:r>
            <a:r>
              <a:rPr lang="en-US" altLang="ko-KR" dirty="0"/>
              <a:t>MS-SQL</a:t>
            </a:r>
            <a:r>
              <a:rPr lang="ko-KR" altLang="en-US" dirty="0"/>
              <a:t>과 오라클 </a:t>
            </a:r>
            <a:r>
              <a:rPr lang="en-US" altLang="ko-KR" dirty="0"/>
              <a:t>DB</a:t>
            </a:r>
            <a:r>
              <a:rPr lang="ko-KR" altLang="en-US" dirty="0"/>
              <a:t>에 대해 에이전트리스 방식으로 트랜스액션 단위 복원이 가능하고 </a:t>
            </a:r>
            <a:r>
              <a:rPr lang="ko-KR" altLang="en-US" dirty="0" err="1"/>
              <a:t>익스체인지는</a:t>
            </a:r>
            <a:r>
              <a:rPr lang="ko-KR" altLang="en-US" dirty="0"/>
              <a:t> 메시지와 메일박스 단위 복구가 가능하며 윈도우</a:t>
            </a:r>
            <a:r>
              <a:rPr lang="en-US" altLang="ko-KR" dirty="0"/>
              <a:t>/</a:t>
            </a:r>
            <a:r>
              <a:rPr lang="ko-KR" altLang="en-US" dirty="0"/>
              <a:t>리눅스의 파일단위 복구를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빔 익스플로러 </a:t>
            </a:r>
            <a:r>
              <a:rPr lang="en-US" altLang="ko-KR" sz="1400" b="1" dirty="0"/>
              <a:t>(Veeam Explorer)</a:t>
            </a:r>
            <a:endParaRPr lang="ko-KR" altLang="en-US" sz="1400" b="1" dirty="0"/>
          </a:p>
        </p:txBody>
      </p:sp>
      <p:sp>
        <p:nvSpPr>
          <p:cNvPr id="41" name="텍스트 개체 틀 3">
            <a:extLst>
              <a:ext uri="{FF2B5EF4-FFF2-40B4-BE49-F238E27FC236}">
                <a16:creationId xmlns:a16="http://schemas.microsoft.com/office/drawing/2014/main" id="{339F2C42-E97A-44B4-A88B-ABAFBF890460}"/>
              </a:ext>
            </a:extLst>
          </p:cNvPr>
          <p:cNvSpPr txBox="1">
            <a:spLocks/>
          </p:cNvSpPr>
          <p:nvPr/>
        </p:nvSpPr>
        <p:spPr>
          <a:xfrm>
            <a:off x="6409765" y="2312987"/>
            <a:ext cx="3224773" cy="4211637"/>
          </a:xfrm>
          <a:prstGeom prst="rect">
            <a:avLst/>
          </a:prstGeom>
          <a:solidFill>
            <a:srgbClr val="F2F2F2"/>
          </a:solidFill>
          <a:ln>
            <a:solidFill>
              <a:srgbClr val="FFFFFF">
                <a:lumMod val="65000"/>
              </a:srgbClr>
            </a:solidFill>
          </a:ln>
        </p:spPr>
        <p:txBody>
          <a:bodyPr/>
          <a:lstStyle>
            <a:lvl1pPr marL="0" indent="0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에이전트리스 방식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백업 데이터에서 필요한 부분만 즉시 추출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MS SQL</a:t>
            </a:r>
            <a:r>
              <a:rPr lang="ko-KR" altLang="en-US" sz="1200" dirty="0"/>
              <a:t>의 테이블단위</a:t>
            </a:r>
            <a:r>
              <a:rPr lang="en-US" altLang="ko-KR" sz="1200" dirty="0"/>
              <a:t>, </a:t>
            </a:r>
            <a:r>
              <a:rPr lang="ko-KR" altLang="en-US" sz="1200" dirty="0"/>
              <a:t>시점단위</a:t>
            </a:r>
            <a:r>
              <a:rPr lang="en-US" altLang="ko-KR" sz="1200" dirty="0"/>
              <a:t> </a:t>
            </a:r>
            <a:r>
              <a:rPr lang="ko-KR" altLang="en-US" sz="1200" dirty="0"/>
              <a:t>백업 및 복구 가능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오라클 </a:t>
            </a:r>
            <a:r>
              <a:rPr lang="en-US" altLang="ko-KR" sz="1200" dirty="0"/>
              <a:t>DB </a:t>
            </a:r>
            <a:r>
              <a:rPr lang="ko-KR" altLang="en-US" sz="1200" dirty="0"/>
              <a:t>시점 및 거래단위 복구 가능</a:t>
            </a:r>
            <a:endParaRPr lang="en-US" altLang="ko-K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200" dirty="0"/>
              <a:t>MS </a:t>
            </a:r>
            <a:r>
              <a:rPr lang="ko-KR" altLang="en-US" sz="1200" dirty="0" err="1"/>
              <a:t>익스체인지는</a:t>
            </a:r>
            <a:r>
              <a:rPr lang="ko-KR" altLang="en-US" sz="1200" dirty="0"/>
              <a:t> 메시지</a:t>
            </a:r>
            <a:r>
              <a:rPr lang="en-US" altLang="ko-KR" sz="1200" dirty="0"/>
              <a:t>, </a:t>
            </a:r>
            <a:r>
              <a:rPr lang="ko-KR" altLang="en-US" sz="1200" dirty="0"/>
              <a:t>메일박스 단위 복구 가능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일반 윈도우와 리눅스의 경우 </a:t>
            </a:r>
            <a:r>
              <a:rPr lang="ko-KR" altLang="en-US" sz="1200" dirty="0" err="1"/>
              <a:t>드래그앤드롭</a:t>
            </a:r>
            <a:r>
              <a:rPr lang="ko-KR" altLang="en-US" sz="1200" dirty="0"/>
              <a:t> 복사 제공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200" dirty="0"/>
              <a:t>빔 익스플로러로 또는 윈도우 탐색기로 탐색가능</a:t>
            </a:r>
          </a:p>
        </p:txBody>
      </p:sp>
      <p:pic>
        <p:nvPicPr>
          <p:cNvPr id="42" name="Picture 16">
            <a:extLst>
              <a:ext uri="{FF2B5EF4-FFF2-40B4-BE49-F238E27FC236}">
                <a16:creationId xmlns:a16="http://schemas.microsoft.com/office/drawing/2014/main" id="{54E925E0-4683-4E12-A909-119BF641E2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093"/>
          <a:stretch/>
        </p:blipFill>
        <p:spPr>
          <a:xfrm>
            <a:off x="262746" y="2412000"/>
            <a:ext cx="4011817" cy="3244239"/>
          </a:xfrm>
          <a:prstGeom prst="rect">
            <a:avLst/>
          </a:prstGeom>
        </p:spPr>
      </p:pic>
      <p:pic>
        <p:nvPicPr>
          <p:cNvPr id="43" name="Picture 2" descr="https://img.veeam.com/product_pages/v9/screenshots/veor_restore_wizard.png">
            <a:extLst>
              <a:ext uri="{FF2B5EF4-FFF2-40B4-BE49-F238E27FC236}">
                <a16:creationId xmlns:a16="http://schemas.microsoft.com/office/drawing/2014/main" id="{AF5C2629-4B52-4BF8-84FD-2FACDBA7D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273"/>
          <a:stretch/>
        </p:blipFill>
        <p:spPr bwMode="auto">
          <a:xfrm>
            <a:off x="2305955" y="3075881"/>
            <a:ext cx="3937216" cy="32442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26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에이전트리스 방식으로 </a:t>
            </a:r>
            <a:r>
              <a:rPr lang="en-US" altLang="ko-KR" dirty="0"/>
              <a:t>VM </a:t>
            </a:r>
            <a:r>
              <a:rPr lang="ko-KR" altLang="en-US" dirty="0" err="1"/>
              <a:t>백업받고</a:t>
            </a:r>
            <a:r>
              <a:rPr lang="ko-KR" altLang="en-US" dirty="0"/>
              <a:t> </a:t>
            </a:r>
            <a:r>
              <a:rPr lang="en-US" altLang="ko-KR" dirty="0"/>
              <a:t>MS-SQL</a:t>
            </a:r>
            <a:r>
              <a:rPr lang="ko-KR" altLang="en-US" dirty="0"/>
              <a:t>의 특정시점</a:t>
            </a:r>
            <a:r>
              <a:rPr lang="en-US" altLang="ko-KR" dirty="0"/>
              <a:t>, </a:t>
            </a:r>
            <a:r>
              <a:rPr lang="ko-KR" altLang="en-US" dirty="0"/>
              <a:t>트랜스액션단위</a:t>
            </a:r>
            <a:r>
              <a:rPr lang="en-US" altLang="ko-KR" dirty="0"/>
              <a:t>, </a:t>
            </a:r>
            <a:r>
              <a:rPr lang="ko-KR" altLang="en-US" dirty="0"/>
              <a:t>테이블 스키마 단위</a:t>
            </a:r>
            <a:r>
              <a:rPr lang="en-US" altLang="ko-KR" dirty="0"/>
              <a:t>, </a:t>
            </a:r>
            <a:r>
              <a:rPr lang="ko-KR" altLang="en-US" dirty="0"/>
              <a:t>백업시점으로의 원복 등 다양한 복구 시나리오가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빔 익스플로러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에이전트리스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어플리케이션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어웨어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MS SQL </a:t>
            </a:r>
            <a:r>
              <a:rPr lang="ko-KR" altLang="en-US" sz="1400" b="1" dirty="0"/>
              <a:t>복구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9749AD20-DAD1-45EE-86E0-76113E57786E}"/>
              </a:ext>
            </a:extLst>
          </p:cNvPr>
          <p:cNvSpPr txBox="1">
            <a:spLocks/>
          </p:cNvSpPr>
          <p:nvPr/>
        </p:nvSpPr>
        <p:spPr>
          <a:xfrm>
            <a:off x="200025" y="6323145"/>
            <a:ext cx="8640000" cy="29538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700" b="0" dirty="0">
                <a:solidFill>
                  <a:schemeClr val="tx1"/>
                </a:solidFill>
              </a:rPr>
              <a:t>Veeam Backup Explorers User Guide, Restoring Database to the Specific Transaction,  </a:t>
            </a:r>
            <a:r>
              <a:rPr lang="en-US" altLang="ko-KR" sz="700" b="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https://helpcenter.veeam.com/docs/backup/explorers/vesql_rest_scenario_3_trans.html?ver=95</a:t>
            </a:r>
            <a:br>
              <a:rPr lang="en-US" altLang="ko-KR" sz="700" b="0" dirty="0">
                <a:solidFill>
                  <a:schemeClr val="tx1"/>
                </a:solidFill>
              </a:rPr>
            </a:br>
            <a:r>
              <a:rPr lang="en-US" altLang="ko-KR" sz="700" b="0" dirty="0">
                <a:solidFill>
                  <a:schemeClr val="tx1"/>
                </a:solidFill>
              </a:rPr>
              <a:t>Veeam Backup Explorers User Guide, Restoring Database Schema and Data, </a:t>
            </a:r>
            <a:r>
              <a:rPr lang="en-US" altLang="ko-KR" sz="7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https://helpcenter.veeam.com/docs/backup/explorers/vesql_restore_schema.html?ver=95</a:t>
            </a:r>
            <a:br>
              <a:rPr lang="en-US" altLang="ko-KR" sz="700" b="0" dirty="0">
                <a:solidFill>
                  <a:schemeClr val="tx1"/>
                </a:solidFill>
              </a:rPr>
            </a:br>
            <a:r>
              <a:rPr lang="en-US" altLang="ko-KR" sz="700" b="0" dirty="0">
                <a:solidFill>
                  <a:schemeClr val="tx1"/>
                </a:solidFill>
              </a:rPr>
              <a:t>Veeam Backup Explorers User Guide, Restoring Database to the Specific Point in Time, </a:t>
            </a:r>
            <a:r>
              <a:rPr lang="en-US" altLang="ko-KR" sz="700" b="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https://helpcenter.veeam.com/docs/backup/explorers/vesql_rest_scenario_2_pt_time.html?ver=95</a:t>
            </a:r>
            <a:endParaRPr lang="en-US" altLang="ko-KR" sz="700" b="0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456167D-A9FF-4403-BEAB-3E21220302B2}"/>
              </a:ext>
            </a:extLst>
          </p:cNvPr>
          <p:cNvGrpSpPr/>
          <p:nvPr/>
        </p:nvGrpSpPr>
        <p:grpSpPr>
          <a:xfrm>
            <a:off x="278774" y="2266905"/>
            <a:ext cx="9113502" cy="4003124"/>
            <a:chOff x="161925" y="2083800"/>
            <a:chExt cx="9452343" cy="4249040"/>
          </a:xfrm>
        </p:grpSpPr>
        <p:pic>
          <p:nvPicPr>
            <p:cNvPr id="11" name="Picture 2" descr="Restoring Database to the Specific Transaction">
              <a:extLst>
                <a:ext uri="{FF2B5EF4-FFF2-40B4-BE49-F238E27FC236}">
                  <a16:creationId xmlns:a16="http://schemas.microsoft.com/office/drawing/2014/main" id="{A0276A49-D5DD-4C21-9B75-A0CE6B2708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6"/>
            <a:stretch/>
          </p:blipFill>
          <p:spPr bwMode="auto">
            <a:xfrm>
              <a:off x="161925" y="2083800"/>
              <a:ext cx="7896259" cy="396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1206CD1-6EC3-471D-A561-C5F56640A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6021"/>
            <a:stretch/>
          </p:blipFill>
          <p:spPr>
            <a:xfrm>
              <a:off x="2131965" y="2349029"/>
              <a:ext cx="4785247" cy="396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4" descr="Restoring Database to the Current Restore Point">
              <a:extLst>
                <a:ext uri="{FF2B5EF4-FFF2-40B4-BE49-F238E27FC236}">
                  <a16:creationId xmlns:a16="http://schemas.microsoft.com/office/drawing/2014/main" id="{0DEE7EF3-D0B8-463A-BEED-8652D3D066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83" b="29503"/>
            <a:stretch/>
          </p:blipFill>
          <p:spPr bwMode="auto">
            <a:xfrm>
              <a:off x="5564267" y="2372840"/>
              <a:ext cx="4050001" cy="396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502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1.1.1 </a:t>
            </a:r>
            <a:r>
              <a:rPr lang="ko-KR" altLang="en-US" dirty="0"/>
              <a:t>제안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92098"/>
          </a:xfrm>
        </p:spPr>
        <p:txBody>
          <a:bodyPr/>
          <a:lstStyle/>
          <a:p>
            <a:r>
              <a:rPr lang="ko-KR" altLang="en-US" dirty="0"/>
              <a:t>제안사는 현행 백업 환경 및 백업 관리를 완벽하게 개선하고 향상 시키기 위해 최적의 솔루션을 </a:t>
            </a:r>
            <a:r>
              <a:rPr lang="ko-KR" altLang="en-US" dirty="0" err="1"/>
              <a:t>제안드리며</a:t>
            </a:r>
            <a:r>
              <a:rPr lang="en-US" altLang="ko-KR" dirty="0"/>
              <a:t>, </a:t>
            </a:r>
            <a:r>
              <a:rPr lang="ko-KR" altLang="en-US" dirty="0"/>
              <a:t>최고의 인력을 투입하여 고객사 환경에 최적화된 통합 백업시스템 구축을 제안합니다</a:t>
            </a:r>
            <a:r>
              <a:rPr lang="en-US" altLang="ko-KR" dirty="0"/>
              <a:t>. </a:t>
            </a:r>
            <a:r>
              <a:rPr lang="ko-KR" altLang="en-US" dirty="0"/>
              <a:t>데이터 유실 발생 시 신속하게 복원하여 비즈니스 연속성 및 안정성을 확보합니다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560E5-871D-4D80-8893-335292156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 개요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46B99498-2EA2-4C9E-8D8D-F7237706A1B3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414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35200EF-B8A8-4F2B-9F8A-F53A14DC3AD7}"/>
              </a:ext>
            </a:extLst>
          </p:cNvPr>
          <p:cNvGrpSpPr/>
          <p:nvPr/>
        </p:nvGrpSpPr>
        <p:grpSpPr>
          <a:xfrm>
            <a:off x="368912" y="2267066"/>
            <a:ext cx="9170893" cy="4245322"/>
            <a:chOff x="743213" y="2308805"/>
            <a:chExt cx="8449279" cy="3955618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AF0F4BED-C826-4319-88FB-F6191BE88298}"/>
                </a:ext>
              </a:extLst>
            </p:cNvPr>
            <p:cNvGrpSpPr/>
            <p:nvPr/>
          </p:nvGrpSpPr>
          <p:grpSpPr>
            <a:xfrm>
              <a:off x="1048705" y="2853065"/>
              <a:ext cx="7854501" cy="451477"/>
              <a:chOff x="1" y="8326240"/>
              <a:chExt cx="10693400" cy="1551937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0576790-1D66-489E-948D-5C48EAE6FA90}"/>
                  </a:ext>
                </a:extLst>
              </p:cNvPr>
              <p:cNvSpPr/>
              <p:nvPr/>
            </p:nvSpPr>
            <p:spPr>
              <a:xfrm rot="5400000">
                <a:off x="8662230" y="7847006"/>
                <a:ext cx="1551937" cy="2510405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95690" latinLnBrk="0">
                  <a:defRPr/>
                </a:pPr>
                <a:endParaRPr lang="ko-KR" altLang="en-US" sz="2800" kern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61619AFA-82C1-4338-8F96-44D7C5AF9C87}"/>
                  </a:ext>
                </a:extLst>
              </p:cNvPr>
              <p:cNvSpPr/>
              <p:nvPr/>
            </p:nvSpPr>
            <p:spPr>
              <a:xfrm rot="16200000" flipH="1">
                <a:off x="479235" y="7847006"/>
                <a:ext cx="1551937" cy="2510405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95690" latinLnBrk="0">
                  <a:defRPr/>
                </a:pPr>
                <a:endParaRPr lang="ko-KR" altLang="en-US" sz="2800" kern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63" name="사다리꼴 62">
              <a:extLst>
                <a:ext uri="{FF2B5EF4-FFF2-40B4-BE49-F238E27FC236}">
                  <a16:creationId xmlns:a16="http://schemas.microsoft.com/office/drawing/2014/main" id="{4F37B7B2-20A0-47D3-915B-136879B575D2}"/>
                </a:ext>
              </a:extLst>
            </p:cNvPr>
            <p:cNvSpPr/>
            <p:nvPr/>
          </p:nvSpPr>
          <p:spPr>
            <a:xfrm>
              <a:off x="751680" y="4185064"/>
              <a:ext cx="8440809" cy="243158"/>
            </a:xfrm>
            <a:prstGeom prst="trapezoid">
              <a:avLst>
                <a:gd name="adj" fmla="val 153233"/>
              </a:avLst>
            </a:prstGeom>
            <a:gradFill flip="none" rotWithShape="1">
              <a:gsLst>
                <a:gs pos="40000">
                  <a:sysClr val="window" lastClr="FFFFFF">
                    <a:lumMod val="85000"/>
                    <a:alpha val="69000"/>
                  </a:sysClr>
                </a:gs>
                <a:gs pos="100000">
                  <a:sysClr val="window" lastClr="FFFFFF"/>
                </a:gs>
              </a:gsLst>
              <a:lin ang="16200000" scaled="1"/>
              <a:tileRect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4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5EC7645-07A0-4B34-AF78-97602C6E4D99}"/>
                </a:ext>
              </a:extLst>
            </p:cNvPr>
            <p:cNvSpPr txBox="1"/>
            <p:nvPr/>
          </p:nvSpPr>
          <p:spPr bwMode="auto">
            <a:xfrm>
              <a:off x="2304223" y="2308805"/>
              <a:ext cx="5319000" cy="444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995690" latinLnBrk="0">
                <a:spcAft>
                  <a:spcPts val="400"/>
                </a:spcAft>
                <a:defRPr/>
              </a:pPr>
              <a:r>
                <a:rPr lang="ko-KR" altLang="en-US" sz="11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가상</a:t>
              </a:r>
              <a:r>
                <a:rPr lang="en-US" altLang="ko-KR" sz="11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/</a:t>
              </a:r>
              <a:r>
                <a:rPr lang="ko-KR" altLang="en-US" sz="11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물리 환경에 대한 완벽한 통합 백업 구성 및 </a:t>
              </a:r>
              <a:br>
                <a:rPr lang="en-US" altLang="ko-KR" sz="11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>
                      <a:lumMod val="50000"/>
                    </a:prstClr>
                  </a:solidFill>
                  <a:latin typeface="+mn-ea"/>
                </a:rPr>
              </a:br>
              <a:r>
                <a:rPr lang="ko-KR" altLang="en-US" sz="2000" b="1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336"/>
                  </a:solidFill>
                  <a:latin typeface="+mn-ea"/>
                </a:rPr>
                <a:t>신속한 복구 체계 완성 및 비즈니스 연속성 확보</a:t>
              </a:r>
            </a:p>
          </p:txBody>
        </p:sp>
        <p:sp>
          <p:nvSpPr>
            <p:cNvPr id="71" name="양쪽 모서리가 둥근 사각형 52">
              <a:extLst>
                <a:ext uri="{FF2B5EF4-FFF2-40B4-BE49-F238E27FC236}">
                  <a16:creationId xmlns:a16="http://schemas.microsoft.com/office/drawing/2014/main" id="{A0561470-8586-4974-A651-791D168B39BB}"/>
                </a:ext>
              </a:extLst>
            </p:cNvPr>
            <p:cNvSpPr/>
            <p:nvPr/>
          </p:nvSpPr>
          <p:spPr>
            <a:xfrm>
              <a:off x="743219" y="4428224"/>
              <a:ext cx="8449273" cy="1423603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05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3220B542-94D3-465C-BC30-E341BFE3B8A1}"/>
                </a:ext>
              </a:extLst>
            </p:cNvPr>
            <p:cNvSpPr/>
            <p:nvPr/>
          </p:nvSpPr>
          <p:spPr bwMode="auto">
            <a:xfrm>
              <a:off x="824306" y="5011976"/>
              <a:ext cx="4090505" cy="75481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90000" tIns="72000" rIns="90000" bIns="0" rtlCol="0" anchor="ctr"/>
            <a:lstStyle/>
            <a:p>
              <a:pPr marL="171450" indent="-171450" defTabSz="995690" eaLnBrk="0" fontAlgn="base" latinLnBrk="0" hangingPunct="0">
                <a:spcAft>
                  <a:spcPts val="24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050" kern="0">
                  <a:latin typeface="+mn-ea"/>
                </a:rPr>
                <a:t>향후 백업수요 증가 대비 자원 확보</a:t>
              </a:r>
            </a:p>
            <a:p>
              <a:pPr marL="171450" indent="-171450" defTabSz="995690" eaLnBrk="0" fontAlgn="base" latinLnBrk="0" hangingPunct="0">
                <a:spcAft>
                  <a:spcPts val="24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050" kern="0">
                  <a:latin typeface="+mn-ea"/>
                </a:rPr>
                <a:t>법규 및 제도를 만족하는 백업 관리 수행</a:t>
              </a:r>
            </a:p>
            <a:p>
              <a:pPr marL="171450" indent="-171450" defTabSz="995690" eaLnBrk="0" fontAlgn="base" latinLnBrk="0" hangingPunct="0">
                <a:spcAft>
                  <a:spcPts val="24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050" kern="0">
                  <a:latin typeface="+mn-ea"/>
                </a:rPr>
                <a:t>안정성 및 효율성</a:t>
              </a:r>
              <a:r>
                <a:rPr lang="en-US" altLang="ko-KR" sz="1050" kern="0">
                  <a:latin typeface="+mn-ea"/>
                </a:rPr>
                <a:t>, </a:t>
              </a:r>
              <a:r>
                <a:rPr lang="ko-KR" altLang="en-US" sz="1050" kern="0">
                  <a:latin typeface="+mn-ea"/>
                </a:rPr>
                <a:t>향후 확장성 고려</a:t>
              </a:r>
            </a:p>
            <a:p>
              <a:pPr marL="171450" indent="-171450" defTabSz="995690" eaLnBrk="0" fontAlgn="base" latinLnBrk="0" hangingPunct="0">
                <a:spcAft>
                  <a:spcPts val="24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050" kern="0">
                  <a:latin typeface="+mn-ea"/>
                </a:rPr>
                <a:t>최적화된  백업시스템  구축 및 관리체계 정의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AA54A6C-E597-45C3-8A53-E6BBD2446D63}"/>
                </a:ext>
              </a:extLst>
            </p:cNvPr>
            <p:cNvSpPr/>
            <p:nvPr/>
          </p:nvSpPr>
          <p:spPr bwMode="auto">
            <a:xfrm>
              <a:off x="5020898" y="5011976"/>
              <a:ext cx="4090505" cy="754810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lIns="90000" tIns="72000" rIns="90000" bIns="0" rtlCol="0" anchor="ctr"/>
            <a:lstStyle/>
            <a:p>
              <a:pPr marL="171450" indent="-171450" defTabSz="995690" eaLnBrk="0" fontAlgn="base" latinLnBrk="0" hangingPunct="0">
                <a:spcAft>
                  <a:spcPts val="24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050" kern="0" dirty="0">
                  <a:latin typeface="+mn-ea"/>
                </a:rPr>
                <a:t>기존 운영시스템에 최소한의 영향만 미치도록 백업 구축</a:t>
              </a:r>
            </a:p>
            <a:p>
              <a:pPr marL="171450" indent="-171450" defTabSz="995690" eaLnBrk="0" fontAlgn="base" latinLnBrk="0" hangingPunct="0">
                <a:spcAft>
                  <a:spcPts val="24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050" kern="0" dirty="0">
                  <a:latin typeface="+mn-ea"/>
                </a:rPr>
                <a:t>다양하고 풍부한 경험의 백업 전문가 투입하여 구축</a:t>
              </a:r>
            </a:p>
            <a:p>
              <a:pPr marL="171450" indent="-171450" defTabSz="995690" eaLnBrk="0" fontAlgn="base" latinLnBrk="0" hangingPunct="0">
                <a:spcAft>
                  <a:spcPts val="24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050" kern="0" dirty="0">
                  <a:latin typeface="+mn-ea"/>
                </a:rPr>
                <a:t>고객사의 요구 세밀하게 분석하여 적용 구축</a:t>
              </a:r>
            </a:p>
            <a:p>
              <a:pPr marL="171450" indent="-171450" defTabSz="995690" eaLnBrk="0" fontAlgn="base" latinLnBrk="0" hangingPunct="0">
                <a:spcAft>
                  <a:spcPts val="240"/>
                </a:spcAft>
                <a:buFont typeface="Wingdings" panose="05000000000000000000" pitchFamily="2" charset="2"/>
                <a:buChar char="§"/>
                <a:defRPr/>
              </a:pPr>
              <a:r>
                <a:rPr lang="ko-KR" altLang="en-US" sz="1050" kern="0" dirty="0">
                  <a:latin typeface="+mn-ea"/>
                </a:rPr>
                <a:t>사업 완료 후 고객 중심의 밀착 기술지원체계 수립</a:t>
              </a:r>
            </a:p>
          </p:txBody>
        </p:sp>
        <p:sp>
          <p:nvSpPr>
            <p:cNvPr id="81" name="양쪽 모서리가 둥근 사각형 62">
              <a:extLst>
                <a:ext uri="{FF2B5EF4-FFF2-40B4-BE49-F238E27FC236}">
                  <a16:creationId xmlns:a16="http://schemas.microsoft.com/office/drawing/2014/main" id="{D3368EC3-E769-4570-BBF4-CD3A256D12FD}"/>
                </a:ext>
              </a:extLst>
            </p:cNvPr>
            <p:cNvSpPr/>
            <p:nvPr/>
          </p:nvSpPr>
          <p:spPr>
            <a:xfrm>
              <a:off x="1062092" y="3473032"/>
              <a:ext cx="2533308" cy="648008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ctr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en-US" altLang="ko-KR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OO</a:t>
              </a: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고객사명</a:t>
              </a:r>
              <a:r>
                <a:rPr lang="en-US" altLang="ko-KR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OO</a:t>
              </a: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환경에 최적화된 통합관리 정의</a:t>
              </a:r>
            </a:p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법규를 준수하는 백업 관리 체계 정의</a:t>
              </a:r>
            </a:p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매년 증가하는 백업수요 수용 가능한 체계 정립</a:t>
              </a:r>
            </a:p>
          </p:txBody>
        </p:sp>
        <p:sp>
          <p:nvSpPr>
            <p:cNvPr id="82" name="양쪽 모서리가 둥근 사각형 63">
              <a:extLst>
                <a:ext uri="{FF2B5EF4-FFF2-40B4-BE49-F238E27FC236}">
                  <a16:creationId xmlns:a16="http://schemas.microsoft.com/office/drawing/2014/main" id="{57627B4D-2648-4C14-A042-2173D49E6CFA}"/>
                </a:ext>
              </a:extLst>
            </p:cNvPr>
            <p:cNvSpPr/>
            <p:nvPr/>
          </p:nvSpPr>
          <p:spPr>
            <a:xfrm>
              <a:off x="1062091" y="3176740"/>
              <a:ext cx="2533308" cy="28572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백업 대상 시스템의 통합 관리 체계 수립</a:t>
              </a:r>
            </a:p>
          </p:txBody>
        </p:sp>
        <p:sp>
          <p:nvSpPr>
            <p:cNvPr id="84" name="양쪽 모서리가 둥근 사각형 65">
              <a:extLst>
                <a:ext uri="{FF2B5EF4-FFF2-40B4-BE49-F238E27FC236}">
                  <a16:creationId xmlns:a16="http://schemas.microsoft.com/office/drawing/2014/main" id="{B293659B-8DA0-42FA-97C1-D7D3093F0AA0}"/>
                </a:ext>
              </a:extLst>
            </p:cNvPr>
            <p:cNvSpPr/>
            <p:nvPr/>
          </p:nvSpPr>
          <p:spPr>
            <a:xfrm>
              <a:off x="3709433" y="3473032"/>
              <a:ext cx="2533308" cy="648008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ctr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 수행</a:t>
              </a:r>
              <a:r>
                <a:rPr lang="en-US" altLang="ko-KR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결과 관리 편의성 확보</a:t>
              </a:r>
            </a:p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통합 </a:t>
              </a:r>
              <a:r>
                <a:rPr lang="ko-KR" altLang="en-US" sz="9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레포트</a:t>
              </a: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기능을 통한 업무 효율성 증대</a:t>
              </a:r>
            </a:p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한번의 클릭으로 백업</a:t>
              </a:r>
              <a:r>
                <a:rPr lang="en-US" altLang="ko-KR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복구하는 편의성 증대</a:t>
              </a:r>
            </a:p>
          </p:txBody>
        </p:sp>
        <p:sp>
          <p:nvSpPr>
            <p:cNvPr id="85" name="양쪽 모서리가 둥근 사각형 70">
              <a:extLst>
                <a:ext uri="{FF2B5EF4-FFF2-40B4-BE49-F238E27FC236}">
                  <a16:creationId xmlns:a16="http://schemas.microsoft.com/office/drawing/2014/main" id="{CAF18233-9F56-4BC1-8178-C1E222864708}"/>
                </a:ext>
              </a:extLst>
            </p:cNvPr>
            <p:cNvSpPr/>
            <p:nvPr/>
          </p:nvSpPr>
          <p:spPr>
            <a:xfrm>
              <a:off x="3709432" y="3176740"/>
              <a:ext cx="2533308" cy="28572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사용자 편의성 및 업무 효율성 증대</a:t>
              </a:r>
            </a:p>
          </p:txBody>
        </p:sp>
        <p:sp>
          <p:nvSpPr>
            <p:cNvPr id="87" name="양쪽 모서리가 둥근 사각형 72">
              <a:extLst>
                <a:ext uri="{FF2B5EF4-FFF2-40B4-BE49-F238E27FC236}">
                  <a16:creationId xmlns:a16="http://schemas.microsoft.com/office/drawing/2014/main" id="{3C3DB2E1-021B-4AB5-821A-A35727EEC531}"/>
                </a:ext>
              </a:extLst>
            </p:cNvPr>
            <p:cNvSpPr/>
            <p:nvPr/>
          </p:nvSpPr>
          <p:spPr>
            <a:xfrm>
              <a:off x="6356775" y="3473032"/>
              <a:ext cx="2533308" cy="648008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ctr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다양한 신기술 적용으로 백업 데이터 안정성 확보</a:t>
              </a:r>
            </a:p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시스템 장애 대비 신속한 복구 절차 수립</a:t>
              </a:r>
            </a:p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en-US" altLang="ko-KR" sz="900" kern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1</a:t>
              </a:r>
              <a:r>
                <a:rPr lang="ko-KR" altLang="en-US" sz="900" kern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시간 이내 복구를 통한 업무 연속성 유지</a:t>
              </a:r>
              <a:endParaRPr lang="ko-KR" altLang="en-US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88" name="양쪽 모서리가 둥근 사각형 73">
              <a:extLst>
                <a:ext uri="{FF2B5EF4-FFF2-40B4-BE49-F238E27FC236}">
                  <a16:creationId xmlns:a16="http://schemas.microsoft.com/office/drawing/2014/main" id="{FD6E0F14-F629-4083-8A29-A9E1103B25A8}"/>
                </a:ext>
              </a:extLst>
            </p:cNvPr>
            <p:cNvSpPr/>
            <p:nvPr/>
          </p:nvSpPr>
          <p:spPr>
            <a:xfrm>
              <a:off x="6356774" y="3176740"/>
              <a:ext cx="2533308" cy="28572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최상의 운영 및 관리 안정성 확보</a:t>
              </a:r>
            </a:p>
          </p:txBody>
        </p:sp>
        <p:sp>
          <p:nvSpPr>
            <p:cNvPr id="92" name="양쪽 모서리가 둥근 사각형 77">
              <a:extLst>
                <a:ext uri="{FF2B5EF4-FFF2-40B4-BE49-F238E27FC236}">
                  <a16:creationId xmlns:a16="http://schemas.microsoft.com/office/drawing/2014/main" id="{6A53C1BC-82E9-4D3C-BBE0-024B35D91F96}"/>
                </a:ext>
              </a:extLst>
            </p:cNvPr>
            <p:cNvSpPr/>
            <p:nvPr/>
          </p:nvSpPr>
          <p:spPr>
            <a:xfrm>
              <a:off x="743213" y="5904344"/>
              <a:ext cx="8449278" cy="360079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en-US" altLang="ko-KR" sz="1400" b="1" kern="0" dirty="0">
                  <a:latin typeface="+mn-ea"/>
                </a:rPr>
                <a:t>2020</a:t>
              </a:r>
              <a:r>
                <a:rPr lang="ko-KR" altLang="en-US" sz="1400" b="1" kern="0" dirty="0">
                  <a:latin typeface="+mn-ea"/>
                </a:rPr>
                <a:t>년 </a:t>
              </a:r>
              <a:r>
                <a:rPr lang="en-US" altLang="ko-KR" sz="1400" b="1" kern="0" dirty="0">
                  <a:latin typeface="+mn-ea"/>
                </a:rPr>
                <a:t>OO</a:t>
              </a:r>
              <a:r>
                <a:rPr lang="ko-KR" altLang="en-US" sz="1400" b="1" kern="0" dirty="0">
                  <a:latin typeface="+mn-ea"/>
                </a:rPr>
                <a:t>고객사명</a:t>
              </a:r>
              <a:r>
                <a:rPr lang="en-US" altLang="ko-KR" sz="1400" b="1" kern="0" dirty="0">
                  <a:latin typeface="+mn-ea"/>
                </a:rPr>
                <a:t>OO</a:t>
              </a:r>
              <a:r>
                <a:rPr lang="ko-KR" altLang="en-US" sz="1400" b="1" kern="0" dirty="0">
                  <a:latin typeface="+mn-ea"/>
                </a:rPr>
                <a:t> 통합백업 시스템 구축 사업</a:t>
              </a:r>
            </a:p>
          </p:txBody>
        </p:sp>
        <p:sp>
          <p:nvSpPr>
            <p:cNvPr id="97" name="Text Box 87">
              <a:extLst>
                <a:ext uri="{FF2B5EF4-FFF2-40B4-BE49-F238E27FC236}">
                  <a16:creationId xmlns:a16="http://schemas.microsoft.com/office/drawing/2014/main" id="{DCB4787F-D70A-4F69-8278-75F0C5D718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0592" y="4231365"/>
              <a:ext cx="2211761" cy="1505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fontAlgn="base">
                <a:spcBef>
                  <a:spcPct val="0"/>
                </a:spcBef>
                <a:spcAft>
                  <a:spcPct val="0"/>
                </a:spcAft>
                <a:defRPr kumimoji="1" sz="1300">
                  <a:solidFill>
                    <a:prstClr val="white"/>
                  </a:solidFill>
                  <a:latin typeface="Rix모던고딕 B" pitchFamily="18" charset="-127"/>
                  <a:ea typeface="Rix모던고딕 B" pitchFamily="18" charset="-127"/>
                </a:defRPr>
              </a:lvl1pPr>
              <a:lvl2pPr marL="742950" indent="-28575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spcBef>
                  <a:spcPct val="0"/>
                </a:spcBef>
                <a:defRPr sz="1500">
                  <a:latin typeface="굴림" charset="-127"/>
                  <a:ea typeface="굴림" charset="-127"/>
                </a:defRPr>
              </a:lvl5pPr>
              <a:lvl6pPr marL="25146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6pPr>
              <a:lvl7pPr marL="29718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7pPr>
              <a:lvl8pPr marL="34290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8pPr>
              <a:lvl9pPr marL="3886200" indent="-228600" defTabSz="914342" eaLnBrk="0" fontAlgn="base" hangingPunct="0">
                <a:spcBef>
                  <a:spcPct val="0"/>
                </a:spcBef>
                <a:spcAft>
                  <a:spcPct val="0"/>
                </a:spcAft>
                <a:defRPr sz="1500">
                  <a:latin typeface="굴림" charset="-127"/>
                  <a:ea typeface="굴림" charset="-127"/>
                </a:defRPr>
              </a:lvl9pPr>
            </a:lstStyle>
            <a:p>
              <a:pPr defTabSz="995690" latinLnBrk="0"/>
              <a:r>
                <a:rPr lang="ko-KR" altLang="en-US" sz="105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통합 백업시스템 구축사업의 완벽한 수행</a:t>
              </a:r>
            </a:p>
          </p:txBody>
        </p:sp>
        <p:pic>
          <p:nvPicPr>
            <p:cNvPr id="54" name="Picture 289" descr="화살표">
              <a:extLst>
                <a:ext uri="{FF2B5EF4-FFF2-40B4-BE49-F238E27FC236}">
                  <a16:creationId xmlns:a16="http://schemas.microsoft.com/office/drawing/2014/main" id="{5E7707BB-33A6-46AA-A0D5-B57B3FE4B9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4194" t="70580" r="14194"/>
            <a:stretch>
              <a:fillRect/>
            </a:stretch>
          </p:blipFill>
          <p:spPr bwMode="auto">
            <a:xfrm>
              <a:off x="4297892" y="2713229"/>
              <a:ext cx="1308806" cy="585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양쪽 모서리가 둥근 사각형 53">
              <a:extLst>
                <a:ext uri="{FF2B5EF4-FFF2-40B4-BE49-F238E27FC236}">
                  <a16:creationId xmlns:a16="http://schemas.microsoft.com/office/drawing/2014/main" id="{003CA3A0-BF35-4BB5-B9B0-D42716F387C7}"/>
                </a:ext>
              </a:extLst>
            </p:cNvPr>
            <p:cNvSpPr/>
            <p:nvPr/>
          </p:nvSpPr>
          <p:spPr>
            <a:xfrm>
              <a:off x="743216" y="4428224"/>
              <a:ext cx="8449273" cy="28572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통합 백업 구축 추진 방향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EB3B676-A080-452B-A86E-B9B78D9D337F}"/>
                </a:ext>
              </a:extLst>
            </p:cNvPr>
            <p:cNvSpPr/>
            <p:nvPr/>
          </p:nvSpPr>
          <p:spPr>
            <a:xfrm>
              <a:off x="824306" y="4766467"/>
              <a:ext cx="4090505" cy="285382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400">
                  <a:solidFill>
                    <a:schemeClr val="bg1"/>
                  </a:solidFill>
                  <a:latin typeface="+mn-ea"/>
                </a:rPr>
                <a:t>기존 환경 정밀 분석 후 체계 재 정립 </a:t>
              </a:r>
              <a:endParaRPr lang="ko-KR" altLang="en-US" sz="1400" dirty="0" err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EB28C877-6A44-43EF-9FD9-C6C9346BA290}"/>
                </a:ext>
              </a:extLst>
            </p:cNvPr>
            <p:cNvSpPr/>
            <p:nvPr/>
          </p:nvSpPr>
          <p:spPr>
            <a:xfrm>
              <a:off x="5020898" y="4766467"/>
              <a:ext cx="4090505" cy="285382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400">
                  <a:solidFill>
                    <a:schemeClr val="bg1"/>
                  </a:solidFill>
                  <a:latin typeface="+mn-ea"/>
                </a:rPr>
                <a:t>안정적인 구축 및 세밀한 사후 지원</a:t>
              </a:r>
              <a:endParaRPr lang="ko-KR" altLang="en-US" sz="1400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4" name="모서리가 둥근 직사각형 96">
            <a:extLst>
              <a:ext uri="{FF2B5EF4-FFF2-40B4-BE49-F238E27FC236}">
                <a16:creationId xmlns:a16="http://schemas.microsoft.com/office/drawing/2014/main" id="{8C4184DA-5B44-49EE-B7F1-8420AB49D50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제안 배경 및 목적</a:t>
            </a:r>
          </a:p>
        </p:txBody>
      </p:sp>
    </p:spTree>
    <p:extLst>
      <p:ext uri="{BB962C8B-B14F-4D97-AF65-F5344CB8AC3E}">
        <p14:creationId xmlns:p14="http://schemas.microsoft.com/office/powerpoint/2010/main" val="948917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에이전트리스 방식으로 </a:t>
            </a:r>
            <a:r>
              <a:rPr lang="en-US" altLang="ko-KR" dirty="0"/>
              <a:t>VM</a:t>
            </a:r>
            <a:r>
              <a:rPr lang="ko-KR" altLang="en-US" dirty="0"/>
              <a:t>의 오라클 </a:t>
            </a:r>
            <a:r>
              <a:rPr lang="en-US" altLang="ko-KR" dirty="0"/>
              <a:t>DB</a:t>
            </a:r>
            <a:r>
              <a:rPr lang="ko-KR" altLang="en-US" dirty="0"/>
              <a:t>의 특정시점</a:t>
            </a:r>
            <a:r>
              <a:rPr lang="en-US" altLang="ko-KR" dirty="0"/>
              <a:t>, </a:t>
            </a:r>
            <a:r>
              <a:rPr lang="ko-KR" altLang="en-US" dirty="0"/>
              <a:t>트랜스액션단위</a:t>
            </a:r>
            <a:r>
              <a:rPr lang="en-US" altLang="ko-KR" dirty="0"/>
              <a:t>, </a:t>
            </a:r>
            <a:r>
              <a:rPr lang="ko-KR" altLang="en-US" dirty="0"/>
              <a:t>백업시점으로의 원복 등 다양한 복구 시나리오가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빔 익스플로러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에이전트리스 </a:t>
            </a:r>
            <a:r>
              <a:rPr lang="en-US" altLang="ko-KR" sz="1400" b="1" dirty="0"/>
              <a:t>&amp; </a:t>
            </a:r>
            <a:r>
              <a:rPr lang="ko-KR" altLang="en-US" sz="1400" b="1" dirty="0"/>
              <a:t>어플리케이션</a:t>
            </a:r>
            <a:r>
              <a:rPr lang="en-US" altLang="ko-KR" sz="1400" b="1" dirty="0"/>
              <a:t>-</a:t>
            </a:r>
            <a:r>
              <a:rPr lang="ko-KR" altLang="en-US" sz="1400" b="1" dirty="0" err="1"/>
              <a:t>어웨어</a:t>
            </a:r>
            <a:r>
              <a:rPr lang="ko-KR" altLang="en-US" sz="1400" b="1" dirty="0"/>
              <a:t> 오라클 </a:t>
            </a:r>
            <a:r>
              <a:rPr lang="en-US" altLang="ko-KR" sz="1400" b="1" dirty="0"/>
              <a:t>DB </a:t>
            </a:r>
            <a:r>
              <a:rPr lang="ko-KR" altLang="en-US" sz="1400" b="1" dirty="0"/>
              <a:t>복구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9749AD20-DAD1-45EE-86E0-76113E57786E}"/>
              </a:ext>
            </a:extLst>
          </p:cNvPr>
          <p:cNvSpPr txBox="1">
            <a:spLocks/>
          </p:cNvSpPr>
          <p:nvPr/>
        </p:nvSpPr>
        <p:spPr>
          <a:xfrm>
            <a:off x="200025" y="6323145"/>
            <a:ext cx="8640000" cy="29538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700" b="0" dirty="0">
                <a:solidFill>
                  <a:schemeClr val="tx1"/>
                </a:solidFill>
              </a:rPr>
              <a:t>Veeam Backup Explorers User Guide, Restoring Database to the Current Restore Point, </a:t>
            </a:r>
            <a:r>
              <a:rPr lang="en-US" altLang="ko-KR" sz="700" b="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https://helpcenter.veeam.com/docs/backup/explorers/veo_restore_one.html?ver=95</a:t>
            </a:r>
            <a:br>
              <a:rPr lang="en-US" altLang="ko-KR" sz="700" b="0" dirty="0">
                <a:solidFill>
                  <a:schemeClr val="tx1"/>
                </a:solidFill>
              </a:rPr>
            </a:br>
            <a:r>
              <a:rPr lang="en-US" altLang="ko-KR" sz="700" b="0" dirty="0">
                <a:solidFill>
                  <a:schemeClr val="tx1"/>
                </a:solidFill>
              </a:rPr>
              <a:t>Veeam Backup Explorers User Guide, Restoring Database to the Specific Point in Time, </a:t>
            </a:r>
            <a:r>
              <a:rPr lang="en-US" altLang="ko-KR" sz="7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https://helpcenter.veeam.com/docs/backup/explorers/veo_rest_scenario_2_pt_time.html?ver=95</a:t>
            </a:r>
            <a:br>
              <a:rPr lang="en-US" altLang="ko-KR" sz="700" b="0" dirty="0">
                <a:solidFill>
                  <a:schemeClr val="tx1"/>
                </a:solidFill>
              </a:rPr>
            </a:br>
            <a:r>
              <a:rPr lang="en-US" altLang="ko-KR" sz="700" b="0" dirty="0">
                <a:solidFill>
                  <a:schemeClr val="tx1"/>
                </a:solidFill>
              </a:rPr>
              <a:t>Veeam Backup Explorers User Guide, Restoring Database to the Specific Transaction, </a:t>
            </a:r>
            <a:r>
              <a:rPr lang="en-US" altLang="ko-KR" sz="700" b="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https://helpcenter.veeam.com/docs/backup/explorers/veo_rest_scenario_3_trans.html?ver=95</a:t>
            </a:r>
            <a:endParaRPr lang="en-US" altLang="ko-KR" sz="700" b="0" dirty="0">
              <a:solidFill>
                <a:schemeClr val="tx1"/>
              </a:solidFill>
            </a:endParaRPr>
          </a:p>
        </p:txBody>
      </p:sp>
      <p:pic>
        <p:nvPicPr>
          <p:cNvPr id="14" name="Picture 2" descr="Step 2. Fine-tune the Restore Point">
            <a:extLst>
              <a:ext uri="{FF2B5EF4-FFF2-40B4-BE49-F238E27FC236}">
                <a16:creationId xmlns:a16="http://schemas.microsoft.com/office/drawing/2014/main" id="{D5FA2362-E61A-4A68-BCB9-65D1A85EB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077" y="2312987"/>
            <a:ext cx="4105276" cy="33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36065D-3132-4434-9FA9-FF34ED759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75" y="2312988"/>
            <a:ext cx="4123150" cy="335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77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솔루션은 백업정책 및 백업에 관련된 모든 요소에 대한 운영 및 발생할 수 있는 장애에 대해 실시간 모니터링 및 자동 알림 기능을 통해 사전 장애요인을 제거하여 안정적인 백업 운영을 구현합니다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C47DAB-B6EE-4F50-A976-23B3A01E9832}"/>
              </a:ext>
            </a:extLst>
          </p:cNvPr>
          <p:cNvSpPr/>
          <p:nvPr/>
        </p:nvSpPr>
        <p:spPr bwMode="auto">
          <a:xfrm>
            <a:off x="510408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770EAB-3D2F-4AC7-B0A8-E90B01C08964}"/>
              </a:ext>
            </a:extLst>
          </p:cNvPr>
          <p:cNvSpPr/>
          <p:nvPr/>
        </p:nvSpPr>
        <p:spPr bwMode="auto">
          <a:xfrm>
            <a:off x="200025" y="2246438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73AEE-D5F6-43AB-A9D0-8B9A91D5C65E}"/>
              </a:ext>
            </a:extLst>
          </p:cNvPr>
          <p:cNvSpPr/>
          <p:nvPr/>
        </p:nvSpPr>
        <p:spPr>
          <a:xfrm>
            <a:off x="308099" y="231230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GUI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이용한 백업 성공 및 실패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리포팅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E269D-65DF-4F25-9FC9-D9A8E52CE08D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fontAlgn="auto">
              <a:spcBef>
                <a:spcPts val="0"/>
              </a:spcBef>
              <a:spcAft>
                <a:spcPts val="200"/>
              </a:spcAft>
              <a:defRPr/>
            </a:pPr>
            <a:r>
              <a:rPr lang="en-US" altLang="ko-KR" sz="1100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GUI</a:t>
            </a:r>
            <a:r>
              <a:rPr lang="ko-KR" altLang="en-US" sz="1100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이용한 백업 서비스 상태 확인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E6665B-FF94-4BB5-A840-ADF401B30F06}"/>
              </a:ext>
            </a:extLst>
          </p:cNvPr>
          <p:cNvSpPr/>
          <p:nvPr/>
        </p:nvSpPr>
        <p:spPr>
          <a:xfrm>
            <a:off x="308099" y="5406640"/>
            <a:ext cx="4298550" cy="1154162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GUI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를 통한 백업 성공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실패에 대한 리포팅 기능 제공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.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이메일로 확인을 할 수 있으며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백업 상태에 대한 자세한 정보 제공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.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 성공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실패 외에도 미디어 서버의 백업 저장소 용량이 임계치보다 여유 공간 부족이나 가상화 서버의 데이터스토어 용량이 부족할 때 이메일을 통한 알림 제공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D06C98-53E2-4F85-BF7E-7A81E6F8A547}"/>
              </a:ext>
            </a:extLst>
          </p:cNvPr>
          <p:cNvSpPr/>
          <p:nvPr/>
        </p:nvSpPr>
        <p:spPr>
          <a:xfrm>
            <a:off x="5161389" y="5495690"/>
            <a:ext cx="4355674" cy="784830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관리 콘솔에서는 각 클라이언트에 대한 통신 및 서비스 상태정보를 실시간으로 모니터링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.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통신 및 서비스에 문제가 발생하게 되면 관리 콘솔의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Unavailable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목록에 표시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2A67D71-7C10-4B72-9CF7-BD2FC6E09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249" y="2762506"/>
            <a:ext cx="4209672" cy="2484276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01D27D3-D3D5-4552-8B7B-4CE99CBE2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688" y="3343293"/>
            <a:ext cx="1078455" cy="1083529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5DB1970B-E243-4953-81CB-596BE2CCC22E}"/>
              </a:ext>
            </a:extLst>
          </p:cNvPr>
          <p:cNvSpPr/>
          <p:nvPr/>
        </p:nvSpPr>
        <p:spPr bwMode="auto">
          <a:xfrm>
            <a:off x="6366688" y="4106419"/>
            <a:ext cx="1078455" cy="223005"/>
          </a:xfrm>
          <a:prstGeom prst="wedgeRectCallout">
            <a:avLst>
              <a:gd name="adj1" fmla="val -108748"/>
              <a:gd name="adj2" fmla="val -182604"/>
            </a:avLst>
          </a:prstGeom>
          <a:noFill/>
          <a:ln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02F4CE5-6B86-4770-BD16-141A71331EFA}"/>
              </a:ext>
            </a:extLst>
          </p:cNvPr>
          <p:cNvSpPr/>
          <p:nvPr/>
        </p:nvSpPr>
        <p:spPr>
          <a:xfrm>
            <a:off x="6759991" y="4426822"/>
            <a:ext cx="25835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kern="0" spc="-69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클라이언트</a:t>
            </a:r>
            <a:r>
              <a:rPr lang="en-US" altLang="ko-KR" sz="1000" kern="0" spc="-69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agent daemon </a:t>
            </a:r>
            <a:r>
              <a:rPr lang="ko-KR" altLang="en-US" sz="1000" kern="0" spc="-69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실행 여부</a:t>
            </a:r>
            <a:r>
              <a:rPr lang="en-US" altLang="ko-KR" sz="1000" kern="0" spc="-69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000" kern="0" spc="-69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상태 </a:t>
            </a:r>
            <a:endParaRPr lang="en-US" altLang="ko-KR" sz="1000" kern="0" spc="-69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ko-KR" altLang="en-US" sz="1000" kern="0" spc="-69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실시간 모니터링</a:t>
            </a:r>
            <a:r>
              <a:rPr lang="en-US" altLang="ko-KR" sz="1000" kern="0" spc="-69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  <a:endParaRPr lang="ko-KR" altLang="en-US" sz="1000" kern="0" spc="-69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25" name="Picture 2" descr="Veeam Job 이미지 검색결과">
            <a:extLst>
              <a:ext uri="{FF2B5EF4-FFF2-40B4-BE49-F238E27FC236}">
                <a16:creationId xmlns:a16="http://schemas.microsoft.com/office/drawing/2014/main" id="{CE57C741-740F-41DC-A838-E3E67A20A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56" y="2731212"/>
            <a:ext cx="3420381" cy="2621168"/>
          </a:xfrm>
          <a:prstGeom prst="rect">
            <a:avLst/>
          </a:prstGeom>
          <a:noFill/>
          <a:ln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8E46CED-882B-4897-908F-4DE1A58AD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189" y="2731212"/>
            <a:ext cx="1879582" cy="1358490"/>
          </a:xfrm>
          <a:prstGeom prst="rect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9F8C567-EC13-4F9D-A8BC-5FF0A94FC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189" y="4089702"/>
            <a:ext cx="1879582" cy="1263221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28" name="모서리가 둥근 직사각형 96">
            <a:extLst>
              <a:ext uri="{FF2B5EF4-FFF2-40B4-BE49-F238E27FC236}">
                <a16:creationId xmlns:a16="http://schemas.microsoft.com/office/drawing/2014/main" id="{6024EB38-EFF4-4BF5-B6E7-35BAB4D8F6FC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400" b="1" dirty="0"/>
              <a:t>GUI</a:t>
            </a:r>
            <a:r>
              <a:rPr lang="ko-KR" altLang="en-US" sz="1400" b="1" dirty="0"/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2591483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장애 발생 시 즉각적인 </a:t>
            </a:r>
            <a:r>
              <a:rPr lang="en-US" altLang="ko-KR" dirty="0"/>
              <a:t>OS BMR </a:t>
            </a:r>
            <a:r>
              <a:rPr lang="ko-KR" altLang="en-US" dirty="0"/>
              <a:t>복구를 지원 합니다</a:t>
            </a:r>
            <a:r>
              <a:rPr lang="en-US" altLang="ko-KR" dirty="0"/>
              <a:t>. </a:t>
            </a:r>
            <a:r>
              <a:rPr lang="ko-KR" altLang="en-US" dirty="0"/>
              <a:t>물리서버 백업 이미지에 대하여 </a:t>
            </a:r>
            <a:r>
              <a:rPr lang="en-US" altLang="ko-KR" dirty="0"/>
              <a:t>Linux</a:t>
            </a:r>
            <a:r>
              <a:rPr lang="ko-KR" altLang="en-US" dirty="0"/>
              <a:t>와 </a:t>
            </a:r>
            <a:r>
              <a:rPr lang="en-US" altLang="ko-KR" dirty="0"/>
              <a:t>Windows OS </a:t>
            </a:r>
            <a:r>
              <a:rPr lang="ko-KR" altLang="en-US" dirty="0"/>
              <a:t>복구용 부트</a:t>
            </a:r>
            <a:r>
              <a:rPr lang="en-US" altLang="ko-KR" dirty="0"/>
              <a:t> </a:t>
            </a:r>
            <a:r>
              <a:rPr lang="ko-KR" altLang="en-US" dirty="0"/>
              <a:t>이미지</a:t>
            </a:r>
            <a:r>
              <a:rPr lang="en-US" altLang="ko-KR" dirty="0"/>
              <a:t>(USB, CD/DVD, ISO)</a:t>
            </a:r>
            <a:r>
              <a:rPr lang="ko-KR" altLang="en-US" dirty="0"/>
              <a:t>를 제공하여 즉각적인 복구를 수행 함으로서 장애 시 빠른 복원을 통해 서비스 복구가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6" name="모서리가 둥근 직사각형 96">
            <a:extLst>
              <a:ext uri="{FF2B5EF4-FFF2-40B4-BE49-F238E27FC236}">
                <a16:creationId xmlns:a16="http://schemas.microsoft.com/office/drawing/2014/main" id="{0DC0188B-F8C5-4F0F-BB19-4E9A639D77BD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400" b="1" dirty="0"/>
              <a:t>X86 </a:t>
            </a:r>
            <a:r>
              <a:rPr lang="ko-KR" altLang="en-US" sz="1400" b="1" dirty="0"/>
              <a:t>리눅스 </a:t>
            </a:r>
            <a:r>
              <a:rPr lang="en-US" altLang="ko-KR" sz="1400" b="1" dirty="0"/>
              <a:t>OS BMR </a:t>
            </a:r>
            <a:r>
              <a:rPr lang="ko-KR" altLang="en-US" sz="1400" b="1" dirty="0"/>
              <a:t>복원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B0365A78-E3B9-4457-B905-8221CA89DFEE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400" b="1" dirty="0"/>
              <a:t>X86 </a:t>
            </a:r>
            <a:r>
              <a:rPr lang="ko-KR" altLang="en-US" sz="1400" b="1" dirty="0"/>
              <a:t>윈도우 </a:t>
            </a:r>
            <a:r>
              <a:rPr lang="en-US" altLang="ko-KR" sz="1400" b="1" dirty="0"/>
              <a:t>BMR </a:t>
            </a:r>
            <a:r>
              <a:rPr lang="ko-KR" altLang="en-US" sz="1400" b="1" dirty="0"/>
              <a:t>복원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C47DAB-B6EE-4F50-A976-23B3A01E9832}"/>
              </a:ext>
            </a:extLst>
          </p:cNvPr>
          <p:cNvSpPr/>
          <p:nvPr/>
        </p:nvSpPr>
        <p:spPr bwMode="auto">
          <a:xfrm>
            <a:off x="510408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770EAB-3D2F-4AC7-B0A8-E90B01C08964}"/>
              </a:ext>
            </a:extLst>
          </p:cNvPr>
          <p:cNvSpPr/>
          <p:nvPr/>
        </p:nvSpPr>
        <p:spPr bwMode="auto">
          <a:xfrm>
            <a:off x="200025" y="2246438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73AEE-D5F6-43AB-A9D0-8B9A91D5C65E}"/>
              </a:ext>
            </a:extLst>
          </p:cNvPr>
          <p:cNvSpPr/>
          <p:nvPr/>
        </p:nvSpPr>
        <p:spPr>
          <a:xfrm>
            <a:off x="308099" y="231230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>
              <a:spcAft>
                <a:spcPts val="267"/>
              </a:spcAft>
            </a:pP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Boot Image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통한 복구 과정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E269D-65DF-4F25-9FC9-D9A8E52CE08D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Recovery</a:t>
            </a:r>
            <a:r>
              <a:rPr kumimoji="0"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Media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를 이용한 복구 과정</a:t>
            </a:r>
            <a:endParaRPr kumimoji="0"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E6665B-FF94-4BB5-A840-ADF401B30F06}"/>
              </a:ext>
            </a:extLst>
          </p:cNvPr>
          <p:cNvSpPr/>
          <p:nvPr/>
        </p:nvSpPr>
        <p:spPr>
          <a:xfrm>
            <a:off x="348548" y="5211703"/>
            <a:ext cx="4101246" cy="969496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이기종 서버 및 상이 용량 디스크 복구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무중단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설치 지원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P2V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지원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Debian, CentOS,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Redhat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Oracle, Ubuntu, 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Suse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등 다양한 리눅스 지원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D06C98-53E2-4F85-BF7E-7A81E6F8A547}"/>
              </a:ext>
            </a:extLst>
          </p:cNvPr>
          <p:cNvSpPr/>
          <p:nvPr/>
        </p:nvSpPr>
        <p:spPr>
          <a:xfrm>
            <a:off x="5262656" y="5211703"/>
            <a:ext cx="4101246" cy="1154162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이기종 서버 및 상이 용량 디스크 복구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무중단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설치 지원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P2V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지원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분실 패스워드 복구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윈도우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7 SP1 –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윈도우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10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윈도우 서버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2008 R2 –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윈도우 서버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2016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391A3F-921D-48B4-A764-00059BF86107}"/>
              </a:ext>
            </a:extLst>
          </p:cNvPr>
          <p:cNvGrpSpPr/>
          <p:nvPr/>
        </p:nvGrpSpPr>
        <p:grpSpPr>
          <a:xfrm>
            <a:off x="5142288" y="2853905"/>
            <a:ext cx="4303046" cy="2143553"/>
            <a:chOff x="5288818" y="3045539"/>
            <a:chExt cx="3901999" cy="195192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FA0C99F-FF4C-4AA4-9324-8234E4D07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8818" y="3045539"/>
              <a:ext cx="1988361" cy="116413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8C7ED78-5D4C-49A5-A3D0-043E761B6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1105"/>
            <a:stretch/>
          </p:blipFill>
          <p:spPr>
            <a:xfrm>
              <a:off x="7100773" y="3970028"/>
              <a:ext cx="1840352" cy="102743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669A052-372B-462A-97DF-7E5A45A09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1094" b="21838"/>
            <a:stretch/>
          </p:blipFill>
          <p:spPr>
            <a:xfrm>
              <a:off x="7825205" y="3122158"/>
              <a:ext cx="1365612" cy="1297442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1AF5E2-A52F-4FC4-8E3C-8AFE0C947370}"/>
              </a:ext>
            </a:extLst>
          </p:cNvPr>
          <p:cNvGrpSpPr/>
          <p:nvPr/>
        </p:nvGrpSpPr>
        <p:grpSpPr>
          <a:xfrm>
            <a:off x="518050" y="2777823"/>
            <a:ext cx="3877708" cy="2219638"/>
            <a:chOff x="711077" y="3057441"/>
            <a:chExt cx="3280705" cy="1829163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177E89F-E570-4196-B83F-0C7F39A69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445" t="33498" r="32862" b="38585"/>
            <a:stretch/>
          </p:blipFill>
          <p:spPr>
            <a:xfrm>
              <a:off x="711077" y="3057441"/>
              <a:ext cx="1659147" cy="796385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0FB95960-075D-441B-A11B-75E61D0CD6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829" t="27122" r="20035" b="29764"/>
            <a:stretch/>
          </p:blipFill>
          <p:spPr>
            <a:xfrm>
              <a:off x="2477418" y="3058375"/>
              <a:ext cx="1514363" cy="795452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75F295B4-6539-4B77-ABDE-2419AC0F2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514" t="10985" r="6679" b="55181"/>
            <a:stretch/>
          </p:blipFill>
          <p:spPr>
            <a:xfrm>
              <a:off x="711077" y="3931800"/>
              <a:ext cx="3280705" cy="9548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4071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VMware, Hyper-V,</a:t>
            </a:r>
            <a:r>
              <a:rPr lang="ko-KR" altLang="en-US" dirty="0"/>
              <a:t> </a:t>
            </a:r>
            <a:r>
              <a:rPr lang="en-US" altLang="ko-KR" dirty="0"/>
              <a:t>Nutanix AHV, x86 </a:t>
            </a:r>
            <a:r>
              <a:rPr lang="ko-KR" altLang="en-US" dirty="0"/>
              <a:t>윈도우</a:t>
            </a:r>
            <a:r>
              <a:rPr lang="en-US" altLang="ko-KR" dirty="0"/>
              <a:t>/</a:t>
            </a:r>
            <a:r>
              <a:rPr lang="ko-KR" altLang="en-US" dirty="0"/>
              <a:t>리눅스의 백업과 복제 작업을 하나의 화면에서 중앙관리하고 실시간 모니터링 할 수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 err="1"/>
              <a:t>하이퍼바이져에</a:t>
            </a:r>
            <a:r>
              <a:rPr lang="ko-KR" altLang="en-US" dirty="0"/>
              <a:t> 대한 전반적인 리포팅 및 모니터링을 통한 관리가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400" b="1" dirty="0"/>
              <a:t>Veeam ONE – </a:t>
            </a:r>
            <a:r>
              <a:rPr lang="ko-KR" altLang="en-US" sz="1400" b="1" dirty="0"/>
              <a:t>중앙관리 및 모니터링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9749AD20-DAD1-45EE-86E0-76113E57786E}"/>
              </a:ext>
            </a:extLst>
          </p:cNvPr>
          <p:cNvSpPr txBox="1">
            <a:spLocks/>
          </p:cNvSpPr>
          <p:nvPr/>
        </p:nvSpPr>
        <p:spPr>
          <a:xfrm>
            <a:off x="200025" y="6323145"/>
            <a:ext cx="8640000" cy="29538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700" b="0" dirty="0">
                <a:solidFill>
                  <a:schemeClr val="tx1"/>
                </a:solidFill>
              </a:rPr>
              <a:t>Veeam One 9.5 Monitor User Guide, </a:t>
            </a:r>
            <a:r>
              <a:rPr lang="en-US" altLang="ko-KR" sz="700" b="0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https://helpcenter.veeam.com/docs/one/monitor/about.html?ver=95</a:t>
            </a:r>
            <a:br>
              <a:rPr lang="en-US" altLang="ko-KR" sz="700" b="0" dirty="0">
                <a:solidFill>
                  <a:schemeClr val="tx1"/>
                </a:solidFill>
              </a:rPr>
            </a:br>
            <a:r>
              <a:rPr lang="en-US" altLang="ko-KR" sz="700" b="0" dirty="0">
                <a:solidFill>
                  <a:schemeClr val="tx1"/>
                </a:solidFill>
              </a:rPr>
              <a:t>Veeam One 9.5 Reporter User Guide, </a:t>
            </a:r>
            <a:r>
              <a:rPr lang="en-US" altLang="ko-KR" sz="700" b="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https://helpcenter.veeam.com/docs/one/reporter/about.html?ver=95</a:t>
            </a:r>
            <a:endParaRPr lang="en-US" altLang="ko-KR" sz="700" b="0" dirty="0">
              <a:solidFill>
                <a:schemeClr val="tx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F2A8C13-C5F6-43A0-9DEC-F8B407605BA1}"/>
              </a:ext>
            </a:extLst>
          </p:cNvPr>
          <p:cNvGrpSpPr/>
          <p:nvPr/>
        </p:nvGrpSpPr>
        <p:grpSpPr>
          <a:xfrm>
            <a:off x="298449" y="2223340"/>
            <a:ext cx="9218614" cy="4208182"/>
            <a:chOff x="323137" y="2412000"/>
            <a:chExt cx="9386776" cy="3574912"/>
          </a:xfrm>
        </p:grpSpPr>
        <p:pic>
          <p:nvPicPr>
            <p:cNvPr id="11" name="Picture 10" descr="Click to zoom in">
              <a:extLst>
                <a:ext uri="{FF2B5EF4-FFF2-40B4-BE49-F238E27FC236}">
                  <a16:creationId xmlns:a16="http://schemas.microsoft.com/office/drawing/2014/main" id="{6BA723BC-5A3C-4A76-8299-C5CD2B045B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37" y="2412000"/>
              <a:ext cx="4600718" cy="316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336311A-5C1E-407F-859B-C895FED2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2780" y="2559342"/>
              <a:ext cx="4139780" cy="3168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3" descr="Dashboard">
              <a:extLst>
                <a:ext uri="{FF2B5EF4-FFF2-40B4-BE49-F238E27FC236}">
                  <a16:creationId xmlns:a16="http://schemas.microsoft.com/office/drawing/2014/main" id="{F9B5809F-A489-419F-A3C2-467A157434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4"/>
            <a:stretch/>
          </p:blipFill>
          <p:spPr bwMode="auto">
            <a:xfrm>
              <a:off x="2925846" y="2726842"/>
              <a:ext cx="5181834" cy="316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5" descr="Cluster, Host, Storage and VM Views">
              <a:extLst>
                <a:ext uri="{FF2B5EF4-FFF2-40B4-BE49-F238E27FC236}">
                  <a16:creationId xmlns:a16="http://schemas.microsoft.com/office/drawing/2014/main" id="{1060346D-53AF-4CD2-8B37-A72F932332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4"/>
            <a:stretch/>
          </p:blipFill>
          <p:spPr bwMode="auto">
            <a:xfrm>
              <a:off x="5007780" y="2818912"/>
              <a:ext cx="4702133" cy="316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3610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소프트웨어는 </a:t>
            </a:r>
            <a:r>
              <a:rPr lang="en-US" altLang="ko-KR" dirty="0"/>
              <a:t>MSCS, Exchange DAG </a:t>
            </a:r>
            <a:r>
              <a:rPr lang="ko-KR" altLang="en-US" dirty="0"/>
              <a:t>클러스터</a:t>
            </a:r>
            <a:r>
              <a:rPr lang="en-US" altLang="ko-KR" dirty="0"/>
              <a:t> </a:t>
            </a:r>
            <a:r>
              <a:rPr lang="ko-KR" altLang="en-US" dirty="0"/>
              <a:t>환경에 대한 백업을 지원합니다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클러스터 지원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F453F4B-00CD-4F2C-8F1C-11525CEAFF2D}"/>
              </a:ext>
            </a:extLst>
          </p:cNvPr>
          <p:cNvGrpSpPr/>
          <p:nvPr/>
        </p:nvGrpSpPr>
        <p:grpSpPr>
          <a:xfrm>
            <a:off x="532065" y="2269851"/>
            <a:ext cx="4103630" cy="2236165"/>
            <a:chOff x="641640" y="3026935"/>
            <a:chExt cx="4103630" cy="2236165"/>
          </a:xfrm>
        </p:grpSpPr>
        <p:sp>
          <p:nvSpPr>
            <p:cNvPr id="24" name="四角形: 角を丸くする 54">
              <a:extLst>
                <a:ext uri="{FF2B5EF4-FFF2-40B4-BE49-F238E27FC236}">
                  <a16:creationId xmlns:a16="http://schemas.microsoft.com/office/drawing/2014/main" id="{0EC7FB4F-C342-4EC8-91C2-205D667BA5A7}"/>
                </a:ext>
              </a:extLst>
            </p:cNvPr>
            <p:cNvSpPr/>
            <p:nvPr/>
          </p:nvSpPr>
          <p:spPr bwMode="auto">
            <a:xfrm>
              <a:off x="2417324" y="3465399"/>
              <a:ext cx="2271217" cy="179769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ja-jp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kumimoji="1" lang="ja-JP" altLang="en-US" sz="1400" b="1" spc="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Box 11">
              <a:extLst>
                <a:ext uri="{FF2B5EF4-FFF2-40B4-BE49-F238E27FC236}">
                  <a16:creationId xmlns:a16="http://schemas.microsoft.com/office/drawing/2014/main" id="{99381CB7-EF70-4B43-AF73-C111C5CB0D9B}"/>
                </a:ext>
              </a:extLst>
            </p:cNvPr>
            <p:cNvSpPr txBox="1"/>
            <p:nvPr/>
          </p:nvSpPr>
          <p:spPr>
            <a:xfrm>
              <a:off x="641640" y="4005780"/>
              <a:ext cx="620683" cy="383182"/>
            </a:xfrm>
            <a:prstGeom prst="rect">
              <a:avLst/>
            </a:prstGeom>
          </p:spPr>
          <p:txBody>
            <a:bodyPr wrap="none" rtlCol="0">
              <a:spAutoFit/>
            </a:bodyPr>
            <a:lstStyle>
              <a:defPPr rtl="0">
                <a:defRPr lang="ja-jp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1050" b="1" dirty="0"/>
                <a:t>Veeam</a:t>
              </a:r>
              <a:br>
                <a:rPr lang="en-US" sz="1050" b="1" dirty="0"/>
              </a:br>
              <a:r>
                <a:rPr lang="en-US" sz="1050" b="1" dirty="0"/>
                <a:t>VBR</a:t>
              </a:r>
            </a:p>
          </p:txBody>
        </p:sp>
        <p:sp>
          <p:nvSpPr>
            <p:cNvPr id="20" name="テキスト ボックス 50">
              <a:extLst>
                <a:ext uri="{FF2B5EF4-FFF2-40B4-BE49-F238E27FC236}">
                  <a16:creationId xmlns:a16="http://schemas.microsoft.com/office/drawing/2014/main" id="{5894C3F0-6C34-47BC-A3AE-23EEC0C80D18}"/>
                </a:ext>
              </a:extLst>
            </p:cNvPr>
            <p:cNvSpPr txBox="1"/>
            <p:nvPr/>
          </p:nvSpPr>
          <p:spPr>
            <a:xfrm>
              <a:off x="2589534" y="3497373"/>
              <a:ext cx="1930337" cy="253916"/>
            </a:xfrm>
            <a:prstGeom prst="rect">
              <a:avLst/>
            </a:prstGeom>
          </p:spPr>
          <p:txBody>
            <a:bodyPr wrap="none" rtlCol="0" anchor="t" anchorCtr="0">
              <a:spAutoFit/>
            </a:bodyPr>
            <a:lstStyle>
              <a:defPPr rtl="0">
                <a:defRPr lang="ja-jp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1050" b="1" dirty="0"/>
                <a:t>Veeam Agent for Windows</a:t>
              </a:r>
              <a:endParaRPr kumimoji="1" lang="ja-JP" altLang="en-US" sz="1050" b="1" dirty="0"/>
            </a:p>
          </p:txBody>
        </p:sp>
        <p:sp>
          <p:nvSpPr>
            <p:cNvPr id="21" name="テキスト ボックス 51">
              <a:extLst>
                <a:ext uri="{FF2B5EF4-FFF2-40B4-BE49-F238E27FC236}">
                  <a16:creationId xmlns:a16="http://schemas.microsoft.com/office/drawing/2014/main" id="{218C8C35-D53E-4E0C-8DCF-32CD50EA39FC}"/>
                </a:ext>
              </a:extLst>
            </p:cNvPr>
            <p:cNvSpPr txBox="1"/>
            <p:nvPr/>
          </p:nvSpPr>
          <p:spPr>
            <a:xfrm>
              <a:off x="2517130" y="4847602"/>
              <a:ext cx="2021708" cy="415498"/>
            </a:xfrm>
            <a:prstGeom prst="rect">
              <a:avLst/>
            </a:prstGeom>
          </p:spPr>
          <p:txBody>
            <a:bodyPr wrap="none" rtlCol="0" anchor="t" anchorCtr="0">
              <a:spAutoFit/>
            </a:bodyPr>
            <a:lstStyle>
              <a:defPPr rtl="0">
                <a:defRPr lang="ja-jp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ja-JP" sz="1050" b="1" dirty="0"/>
                <a:t>Shared Volume</a:t>
              </a:r>
              <a:br>
                <a:rPr kumimoji="1" lang="en-US" altLang="ja-JP" sz="1050" b="1" dirty="0"/>
              </a:br>
              <a:r>
                <a:rPr kumimoji="1" lang="en-US" altLang="ja-JP" sz="1050" b="1" dirty="0"/>
                <a:t>(not Cluster Shared Volume)</a:t>
              </a:r>
              <a:endParaRPr kumimoji="1" lang="ja-JP" altLang="en-US" sz="1050" b="1" dirty="0"/>
            </a:p>
          </p:txBody>
        </p:sp>
        <p:cxnSp>
          <p:nvCxnSpPr>
            <p:cNvPr id="23" name="直線矢印コネクタ 52">
              <a:extLst>
                <a:ext uri="{FF2B5EF4-FFF2-40B4-BE49-F238E27FC236}">
                  <a16:creationId xmlns:a16="http://schemas.microsoft.com/office/drawing/2014/main" id="{3F5A5D15-399C-4CFD-B5F6-DF854CD09AF5}"/>
                </a:ext>
              </a:extLst>
            </p:cNvPr>
            <p:cNvCxnSpPr>
              <a:cxnSpLocks/>
            </p:cNvCxnSpPr>
            <p:nvPr/>
          </p:nvCxnSpPr>
          <p:spPr>
            <a:xfrm>
              <a:off x="1262323" y="3746570"/>
              <a:ext cx="1108616" cy="0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テキスト ボックス 56">
              <a:extLst>
                <a:ext uri="{FF2B5EF4-FFF2-40B4-BE49-F238E27FC236}">
                  <a16:creationId xmlns:a16="http://schemas.microsoft.com/office/drawing/2014/main" id="{EEB8CF3D-E02B-4FB6-8F3F-F6031DDDC90C}"/>
                </a:ext>
              </a:extLst>
            </p:cNvPr>
            <p:cNvSpPr txBox="1"/>
            <p:nvPr/>
          </p:nvSpPr>
          <p:spPr>
            <a:xfrm>
              <a:off x="3448120" y="3177668"/>
              <a:ext cx="1297150" cy="253916"/>
            </a:xfrm>
            <a:prstGeom prst="rect">
              <a:avLst/>
            </a:prstGeom>
          </p:spPr>
          <p:txBody>
            <a:bodyPr wrap="none" rtlCol="0" anchor="t" anchorCtr="0">
              <a:spAutoFit/>
            </a:bodyPr>
            <a:lstStyle>
              <a:defPPr rtl="0">
                <a:defRPr lang="ja-jp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1050" b="1" dirty="0"/>
                <a:t>Protection Group</a:t>
              </a:r>
              <a:endParaRPr kumimoji="1" lang="ja-JP" altLang="en-US" sz="1050" b="1" dirty="0"/>
            </a:p>
          </p:txBody>
        </p:sp>
        <p:sp>
          <p:nvSpPr>
            <p:cNvPr id="26" name="テキスト ボックス 57">
              <a:extLst>
                <a:ext uri="{FF2B5EF4-FFF2-40B4-BE49-F238E27FC236}">
                  <a16:creationId xmlns:a16="http://schemas.microsoft.com/office/drawing/2014/main" id="{DA4E1478-35AD-4628-BED8-644110A9E119}"/>
                </a:ext>
              </a:extLst>
            </p:cNvPr>
            <p:cNvSpPr txBox="1"/>
            <p:nvPr/>
          </p:nvSpPr>
          <p:spPr>
            <a:xfrm>
              <a:off x="1274397" y="3459025"/>
              <a:ext cx="1146468" cy="253916"/>
            </a:xfrm>
            <a:prstGeom prst="rect">
              <a:avLst/>
            </a:prstGeom>
          </p:spPr>
          <p:txBody>
            <a:bodyPr wrap="none" rtlCol="0" anchor="t" anchorCtr="0">
              <a:spAutoFit/>
            </a:bodyPr>
            <a:lstStyle>
              <a:defPPr rtl="0">
                <a:defRPr lang="ja-jp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1050" b="1" dirty="0"/>
                <a:t>Cluster Backup</a:t>
              </a:r>
              <a:endParaRPr kumimoji="1" lang="ja-JP" altLang="en-US" sz="1050" b="1" dirty="0"/>
            </a:p>
          </p:txBody>
        </p:sp>
        <p:pic>
          <p:nvPicPr>
            <p:cNvPr id="27" name="Graphic 3">
              <a:extLst>
                <a:ext uri="{FF2B5EF4-FFF2-40B4-BE49-F238E27FC236}">
                  <a16:creationId xmlns:a16="http://schemas.microsoft.com/office/drawing/2014/main" id="{7115D071-C015-4C87-B100-F1F0E5EED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0110" y="3382799"/>
              <a:ext cx="458178" cy="595631"/>
            </a:xfrm>
            <a:prstGeom prst="rect">
              <a:avLst/>
            </a:prstGeom>
          </p:spPr>
        </p:pic>
        <p:pic>
          <p:nvPicPr>
            <p:cNvPr id="28" name="Graphic 6">
              <a:extLst>
                <a:ext uri="{FF2B5EF4-FFF2-40B4-BE49-F238E27FC236}">
                  <a16:creationId xmlns:a16="http://schemas.microsoft.com/office/drawing/2014/main" id="{217C03AD-6A37-4B27-88B6-0F364F31A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41718" y="3026935"/>
              <a:ext cx="389451" cy="389451"/>
            </a:xfrm>
            <a:prstGeom prst="rect">
              <a:avLst/>
            </a:prstGeom>
          </p:spPr>
        </p:pic>
        <p:pic>
          <p:nvPicPr>
            <p:cNvPr id="29" name="Graphic 16">
              <a:extLst>
                <a:ext uri="{FF2B5EF4-FFF2-40B4-BE49-F238E27FC236}">
                  <a16:creationId xmlns:a16="http://schemas.microsoft.com/office/drawing/2014/main" id="{809F5522-86F6-47D4-922C-953C1B510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54248" y="4604830"/>
              <a:ext cx="916356" cy="251998"/>
            </a:xfrm>
            <a:prstGeom prst="rect">
              <a:avLst/>
            </a:prstGeom>
          </p:spPr>
        </p:pic>
        <p:cxnSp>
          <p:nvCxnSpPr>
            <p:cNvPr id="30" name="Straight Connector 24">
              <a:extLst>
                <a:ext uri="{FF2B5EF4-FFF2-40B4-BE49-F238E27FC236}">
                  <a16:creationId xmlns:a16="http://schemas.microsoft.com/office/drawing/2014/main" id="{7D30CE3C-580B-4F64-A6DD-AF6DCE5ED3D9}"/>
                </a:ext>
              </a:extLst>
            </p:cNvPr>
            <p:cNvCxnSpPr>
              <a:cxnSpLocks/>
            </p:cNvCxnSpPr>
            <p:nvPr/>
          </p:nvCxnSpPr>
          <p:spPr>
            <a:xfrm>
              <a:off x="3122133" y="4347759"/>
              <a:ext cx="0" cy="280068"/>
            </a:xfrm>
            <a:prstGeom prst="line">
              <a:avLst/>
            </a:prstGeom>
            <a:ln w="34925">
              <a:solidFill>
                <a:srgbClr val="00B0F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55">
              <a:extLst>
                <a:ext uri="{FF2B5EF4-FFF2-40B4-BE49-F238E27FC236}">
                  <a16:creationId xmlns:a16="http://schemas.microsoft.com/office/drawing/2014/main" id="{D384BE61-CB9D-454C-B92A-00376EB3913B}"/>
                </a:ext>
              </a:extLst>
            </p:cNvPr>
            <p:cNvCxnSpPr>
              <a:cxnSpLocks/>
            </p:cNvCxnSpPr>
            <p:nvPr/>
          </p:nvCxnSpPr>
          <p:spPr>
            <a:xfrm>
              <a:off x="3883528" y="4347759"/>
              <a:ext cx="0" cy="257071"/>
            </a:xfrm>
            <a:prstGeom prst="line">
              <a:avLst/>
            </a:prstGeom>
            <a:ln w="34925">
              <a:solidFill>
                <a:srgbClr val="00B0F0"/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Graphic 26">
              <a:extLst>
                <a:ext uri="{FF2B5EF4-FFF2-40B4-BE49-F238E27FC236}">
                  <a16:creationId xmlns:a16="http://schemas.microsoft.com/office/drawing/2014/main" id="{CB38CC30-7A4F-4E22-BBFA-23479853E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70679" y="3750577"/>
              <a:ext cx="459371" cy="597182"/>
            </a:xfrm>
            <a:prstGeom prst="rect">
              <a:avLst/>
            </a:prstGeom>
          </p:spPr>
        </p:pic>
        <p:pic>
          <p:nvPicPr>
            <p:cNvPr id="33" name="Graphic 58">
              <a:extLst>
                <a:ext uri="{FF2B5EF4-FFF2-40B4-BE49-F238E27FC236}">
                  <a16:creationId xmlns:a16="http://schemas.microsoft.com/office/drawing/2014/main" id="{CED76141-509F-4918-A79A-294FA5641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28515" y="3754103"/>
              <a:ext cx="459371" cy="597182"/>
            </a:xfrm>
            <a:prstGeom prst="rect">
              <a:avLst/>
            </a:prstGeom>
          </p:spPr>
        </p:pic>
        <p:pic>
          <p:nvPicPr>
            <p:cNvPr id="34" name="Graphic 1">
              <a:extLst>
                <a:ext uri="{FF2B5EF4-FFF2-40B4-BE49-F238E27FC236}">
                  <a16:creationId xmlns:a16="http://schemas.microsoft.com/office/drawing/2014/main" id="{B5B1E9AA-267F-4C3F-9A91-2F9756A53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64774" y="4393819"/>
              <a:ext cx="374413" cy="468016"/>
            </a:xfrm>
            <a:prstGeom prst="rect">
              <a:avLst/>
            </a:prstGeom>
          </p:spPr>
        </p:pic>
        <p:sp>
          <p:nvSpPr>
            <p:cNvPr id="19" name="テキスト ボックス 8">
              <a:extLst>
                <a:ext uri="{FF2B5EF4-FFF2-40B4-BE49-F238E27FC236}">
                  <a16:creationId xmlns:a16="http://schemas.microsoft.com/office/drawing/2014/main" id="{D423412E-80EA-4DF8-87DF-5F40DF0CE538}"/>
                </a:ext>
              </a:extLst>
            </p:cNvPr>
            <p:cNvSpPr txBox="1"/>
            <p:nvPr/>
          </p:nvSpPr>
          <p:spPr>
            <a:xfrm>
              <a:off x="2349585" y="3177668"/>
              <a:ext cx="1217000" cy="253916"/>
            </a:xfrm>
            <a:prstGeom prst="rect">
              <a:avLst/>
            </a:prstGeom>
          </p:spPr>
          <p:txBody>
            <a:bodyPr wrap="none" rtlCol="0" anchor="t" anchorCtr="0">
              <a:spAutoFit/>
            </a:bodyPr>
            <a:lstStyle>
              <a:defPPr rtl="0">
                <a:defRPr lang="ja-jp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kumimoji="1" lang="en-US" altLang="ja-JP" sz="1050" b="1" dirty="0"/>
                <a:t>Active Directory</a:t>
              </a:r>
              <a:endParaRPr kumimoji="1" lang="ja-JP" altLang="en-US" sz="1050" b="1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F76E8F-3E7B-49EB-9867-DFB745B2B730}"/>
              </a:ext>
            </a:extLst>
          </p:cNvPr>
          <p:cNvGrpSpPr/>
          <p:nvPr/>
        </p:nvGrpSpPr>
        <p:grpSpPr>
          <a:xfrm>
            <a:off x="691457" y="4627428"/>
            <a:ext cx="3556378" cy="763515"/>
            <a:chOff x="896254" y="2556348"/>
            <a:chExt cx="3556378" cy="76351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75BDBD0-F580-461F-9174-256414F5EC99}"/>
                </a:ext>
              </a:extLst>
            </p:cNvPr>
            <p:cNvGrpSpPr/>
            <p:nvPr/>
          </p:nvGrpSpPr>
          <p:grpSpPr>
            <a:xfrm>
              <a:off x="1122835" y="2842196"/>
              <a:ext cx="1006709" cy="374301"/>
              <a:chOff x="1266964" y="2841858"/>
              <a:chExt cx="992192" cy="391938"/>
            </a:xfrm>
          </p:grpSpPr>
          <p:pic>
            <p:nvPicPr>
              <p:cNvPr id="48" name="Picture 8">
                <a:extLst>
                  <a:ext uri="{FF2B5EF4-FFF2-40B4-BE49-F238E27FC236}">
                    <a16:creationId xmlns:a16="http://schemas.microsoft.com/office/drawing/2014/main" id="{3C6AB526-0660-4E68-BE8E-8B544C9C9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6964" y="2841858"/>
                <a:ext cx="392053" cy="39193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accent5"/>
                </a:solidFill>
              </a:ln>
            </p:spPr>
          </p:pic>
          <p:pic>
            <p:nvPicPr>
              <p:cNvPr id="49" name="Picture 9">
                <a:extLst>
                  <a:ext uri="{FF2B5EF4-FFF2-40B4-BE49-F238E27FC236}">
                    <a16:creationId xmlns:a16="http://schemas.microsoft.com/office/drawing/2014/main" id="{792641A6-B905-41E5-8D35-6E01BA7E9E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67103" y="2841859"/>
                <a:ext cx="392053" cy="39193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accent5"/>
                </a:solidFill>
              </a:ln>
            </p:spPr>
          </p:pic>
          <p:sp>
            <p:nvSpPr>
              <p:cNvPr id="50" name="Arrow: Right 10">
                <a:extLst>
                  <a:ext uri="{FF2B5EF4-FFF2-40B4-BE49-F238E27FC236}">
                    <a16:creationId xmlns:a16="http://schemas.microsoft.com/office/drawing/2014/main" id="{9423B26B-D960-4622-A62F-67B0B8E2558D}"/>
                  </a:ext>
                </a:extLst>
              </p:cNvPr>
              <p:cNvSpPr/>
              <p:nvPr/>
            </p:nvSpPr>
            <p:spPr>
              <a:xfrm>
                <a:off x="1623670" y="2885867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51" name="Arrow: Right 11">
                <a:extLst>
                  <a:ext uri="{FF2B5EF4-FFF2-40B4-BE49-F238E27FC236}">
                    <a16:creationId xmlns:a16="http://schemas.microsoft.com/office/drawing/2014/main" id="{A99DBD1F-197E-4844-8039-05220C101656}"/>
                  </a:ext>
                </a:extLst>
              </p:cNvPr>
              <p:cNvSpPr/>
              <p:nvPr/>
            </p:nvSpPr>
            <p:spPr>
              <a:xfrm flipH="1">
                <a:off x="1616347" y="3084794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8E479A9-F49C-42B4-B42E-EE544A72C0F2}"/>
                </a:ext>
              </a:extLst>
            </p:cNvPr>
            <p:cNvGrpSpPr/>
            <p:nvPr/>
          </p:nvGrpSpPr>
          <p:grpSpPr>
            <a:xfrm>
              <a:off x="2972269" y="2642887"/>
              <a:ext cx="1289698" cy="676976"/>
              <a:chOff x="6110196" y="1945855"/>
              <a:chExt cx="1090677" cy="554409"/>
            </a:xfrm>
          </p:grpSpPr>
          <p:pic>
            <p:nvPicPr>
              <p:cNvPr id="44" name="Picture 12">
                <a:extLst>
                  <a:ext uri="{FF2B5EF4-FFF2-40B4-BE49-F238E27FC236}">
                    <a16:creationId xmlns:a16="http://schemas.microsoft.com/office/drawing/2014/main" id="{819C6635-FEEF-4746-A52D-9EDF90582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10196" y="1947814"/>
                <a:ext cx="561975" cy="552450"/>
              </a:xfrm>
              <a:prstGeom prst="rect">
                <a:avLst/>
              </a:prstGeom>
            </p:spPr>
          </p:pic>
          <p:pic>
            <p:nvPicPr>
              <p:cNvPr id="45" name="Picture 13">
                <a:extLst>
                  <a:ext uri="{FF2B5EF4-FFF2-40B4-BE49-F238E27FC236}">
                    <a16:creationId xmlns:a16="http://schemas.microsoft.com/office/drawing/2014/main" id="{7156A6E6-5B57-4951-878F-D76A7D4C3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38898" y="1945855"/>
                <a:ext cx="561975" cy="552450"/>
              </a:xfrm>
              <a:prstGeom prst="rect">
                <a:avLst/>
              </a:prstGeom>
            </p:spPr>
          </p:pic>
          <p:sp>
            <p:nvSpPr>
              <p:cNvPr id="46" name="Arrow: Right 14">
                <a:extLst>
                  <a:ext uri="{FF2B5EF4-FFF2-40B4-BE49-F238E27FC236}">
                    <a16:creationId xmlns:a16="http://schemas.microsoft.com/office/drawing/2014/main" id="{EB820263-A427-48AB-9F7F-79EF42C73573}"/>
                  </a:ext>
                </a:extLst>
              </p:cNvPr>
              <p:cNvSpPr/>
              <p:nvPr/>
            </p:nvSpPr>
            <p:spPr>
              <a:xfrm>
                <a:off x="6522400" y="2062771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7" name="Arrow: Right 15">
                <a:extLst>
                  <a:ext uri="{FF2B5EF4-FFF2-40B4-BE49-F238E27FC236}">
                    <a16:creationId xmlns:a16="http://schemas.microsoft.com/office/drawing/2014/main" id="{88AC2148-6A56-4FC9-8122-EE3858A862DB}"/>
                  </a:ext>
                </a:extLst>
              </p:cNvPr>
              <p:cNvSpPr/>
              <p:nvPr/>
            </p:nvSpPr>
            <p:spPr>
              <a:xfrm flipH="1">
                <a:off x="6510743" y="2162029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2" name="Rectangle 4">
              <a:extLst>
                <a:ext uri="{FF2B5EF4-FFF2-40B4-BE49-F238E27FC236}">
                  <a16:creationId xmlns:a16="http://schemas.microsoft.com/office/drawing/2014/main" id="{022B4A83-104C-4146-9DD7-02B3C9028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1839" y="2556348"/>
              <a:ext cx="1490793" cy="1615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1050" b="1" dirty="0">
                  <a:solidFill>
                    <a:srgbClr val="1F497D">
                      <a:lumMod val="75000"/>
                    </a:srgbClr>
                  </a:solidFill>
                  <a:cs typeface="Arial" panose="020B0604020202020204" pitchFamily="34" charset="0"/>
                </a:rPr>
                <a:t>물리 서버 기반 클러스터</a:t>
              </a:r>
              <a:endParaRPr lang="en-US" altLang="ko-KR" sz="1050" b="1" dirty="0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3" name="Rectangle 4">
              <a:extLst>
                <a:ext uri="{FF2B5EF4-FFF2-40B4-BE49-F238E27FC236}">
                  <a16:creationId xmlns:a16="http://schemas.microsoft.com/office/drawing/2014/main" id="{F6445525-D566-42B1-B819-6041313FD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254" y="2562791"/>
              <a:ext cx="1575752" cy="1615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1050" b="1" dirty="0">
                  <a:solidFill>
                    <a:srgbClr val="1F497D">
                      <a:lumMod val="75000"/>
                    </a:srgbClr>
                  </a:solidFill>
                  <a:cs typeface="Arial" panose="020B0604020202020204" pitchFamily="34" charset="0"/>
                </a:rPr>
                <a:t>가상화 기반 클러스터</a:t>
              </a:r>
              <a:r>
                <a:rPr lang="en-US" altLang="ko-KR" sz="1050" b="1" dirty="0">
                  <a:solidFill>
                    <a:srgbClr val="1F497D">
                      <a:lumMod val="75000"/>
                    </a:srgbClr>
                  </a:solidFill>
                  <a:cs typeface="Arial" panose="020B0604020202020204" pitchFamily="34" charset="0"/>
                </a:rPr>
                <a:t> VM</a:t>
              </a:r>
              <a:endParaRPr lang="ko-KR" altLang="en-US" sz="1050" b="1" dirty="0">
                <a:solidFill>
                  <a:srgbClr val="1F497D">
                    <a:lumMod val="75000"/>
                  </a:srgbClr>
                </a:solidFill>
                <a:cs typeface="Arial" panose="020B0604020202020204" pitchFamily="34" charset="0"/>
              </a:endParaRPr>
            </a:p>
          </p:txBody>
        </p:sp>
      </p:grpSp>
      <p:pic>
        <p:nvPicPr>
          <p:cNvPr id="52" name="Picture 3">
            <a:extLst>
              <a:ext uri="{FF2B5EF4-FFF2-40B4-BE49-F238E27FC236}">
                <a16:creationId xmlns:a16="http://schemas.microsoft.com/office/drawing/2014/main" id="{2843A74A-89CA-4111-BB0E-23CF6850AC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0111" y="2199972"/>
            <a:ext cx="3083480" cy="2113733"/>
          </a:xfrm>
          <a:prstGeom prst="rect">
            <a:avLst/>
          </a:prstGeom>
        </p:spPr>
      </p:pic>
      <p:pic>
        <p:nvPicPr>
          <p:cNvPr id="53" name="Picture 3">
            <a:extLst>
              <a:ext uri="{FF2B5EF4-FFF2-40B4-BE49-F238E27FC236}">
                <a16:creationId xmlns:a16="http://schemas.microsoft.com/office/drawing/2014/main" id="{126541F5-852B-43F8-ABF4-5CC97EC6CA4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88" y="3440287"/>
            <a:ext cx="3081582" cy="1881966"/>
          </a:xfrm>
          <a:prstGeom prst="rect">
            <a:avLst/>
          </a:prstGeom>
        </p:spPr>
      </p:pic>
      <p:sp>
        <p:nvSpPr>
          <p:cNvPr id="54" name="모서리가 둥근 직사각형 92">
            <a:extLst>
              <a:ext uri="{FF2B5EF4-FFF2-40B4-BE49-F238E27FC236}">
                <a16:creationId xmlns:a16="http://schemas.microsoft.com/office/drawing/2014/main" id="{B52BB797-0E3B-42EB-BD43-D014D8DDE81D}"/>
              </a:ext>
            </a:extLst>
          </p:cNvPr>
          <p:cNvSpPr/>
          <p:nvPr/>
        </p:nvSpPr>
        <p:spPr>
          <a:xfrm>
            <a:off x="371838" y="5388552"/>
            <a:ext cx="9271639" cy="1136074"/>
          </a:xfrm>
          <a:prstGeom prst="roundRect">
            <a:avLst>
              <a:gd name="adj" fmla="val 2041"/>
            </a:avLst>
          </a:prstGeom>
          <a:solidFill>
            <a:schemeClr val="accent6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59347" lvl="0" indent="-59347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Veeam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에이전트의 서버 에디션을 통해 클러스터 지원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:</a:t>
            </a:r>
          </a:p>
          <a:p>
            <a:pPr marL="402247" lvl="1" indent="-59347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MSCS, SQL Always On, Exchange DAG Clusters</a:t>
            </a:r>
          </a:p>
          <a:p>
            <a:pPr marL="59347" lvl="0" indent="-59347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클러스터에 대한 응용 프로그램 인식 처리 및 클러스터에 대한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Veeam Explorer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기능 지원이 포함</a:t>
            </a:r>
            <a:endParaRPr lang="en-US" altLang="ko-KR" sz="110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  <a:p>
            <a:pPr marL="59347" lvl="0" indent="-59347" defTabSz="745140" fontAlgn="ctr" latinLnBrk="0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</a:pPr>
            <a:r>
              <a:rPr lang="ko-KR" alt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에이전트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클러스터 지원을 위해서는 </a:t>
            </a:r>
            <a:r>
              <a:rPr lang="en-US" altLang="ko-KR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Veeam Backup &amp; Replication Server</a:t>
            </a:r>
            <a:r>
              <a:rPr lang="ko-KR" alt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가 에이전트를 관리</a:t>
            </a:r>
            <a:endParaRPr lang="en-US" altLang="ko-KR" sz="110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337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Full, Incremental, Forever Incremental, Synthetic</a:t>
            </a:r>
            <a:r>
              <a:rPr lang="ko-KR" altLang="en-US" dirty="0"/>
              <a:t> </a:t>
            </a:r>
            <a:r>
              <a:rPr lang="en-US" altLang="ko-KR" dirty="0"/>
              <a:t>Full,</a:t>
            </a:r>
            <a:r>
              <a:rPr lang="ko-KR" altLang="en-US" dirty="0"/>
              <a:t> </a:t>
            </a:r>
            <a:r>
              <a:rPr lang="en-US" altLang="ko-KR" dirty="0"/>
              <a:t>Backup Copy</a:t>
            </a:r>
            <a:r>
              <a:rPr lang="ko-KR" altLang="en-US" dirty="0"/>
              <a:t> 등 다양한 방식의 백업 정책을 지원하여</a:t>
            </a:r>
            <a:r>
              <a:rPr lang="en-US" altLang="ko-KR" dirty="0"/>
              <a:t>, </a:t>
            </a:r>
            <a:r>
              <a:rPr lang="ko-KR" altLang="en-US" dirty="0"/>
              <a:t>유연한 백업 정책 구현이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6" name="모서리가 둥근 직사각형 96">
            <a:extLst>
              <a:ext uri="{FF2B5EF4-FFF2-40B4-BE49-F238E27FC236}">
                <a16:creationId xmlns:a16="http://schemas.microsoft.com/office/drawing/2014/main" id="{0DC0188B-F8C5-4F0F-BB19-4E9A639D77BD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다양한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방식의 백업 정책</a:t>
            </a:r>
            <a:endParaRPr lang="en-US" altLang="ko-KR" sz="1400" b="1" dirty="0"/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B0365A78-E3B9-4457-B905-8221CA89DFEE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백업 데이터 복제</a:t>
            </a:r>
            <a:endParaRPr lang="en-US" altLang="ko-KR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C47DAB-B6EE-4F50-A976-23B3A01E9832}"/>
              </a:ext>
            </a:extLst>
          </p:cNvPr>
          <p:cNvSpPr/>
          <p:nvPr/>
        </p:nvSpPr>
        <p:spPr bwMode="auto">
          <a:xfrm>
            <a:off x="510408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770EAB-3D2F-4AC7-B0A8-E90B01C08964}"/>
              </a:ext>
            </a:extLst>
          </p:cNvPr>
          <p:cNvSpPr/>
          <p:nvPr/>
        </p:nvSpPr>
        <p:spPr bwMode="auto">
          <a:xfrm>
            <a:off x="200025" y="2246438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73AEE-D5F6-43AB-A9D0-8B9A91D5C65E}"/>
              </a:ext>
            </a:extLst>
          </p:cNvPr>
          <p:cNvSpPr/>
          <p:nvPr/>
        </p:nvSpPr>
        <p:spPr>
          <a:xfrm>
            <a:off x="308099" y="231230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>
              <a:spcAft>
                <a:spcPts val="267"/>
              </a:spcAft>
            </a:pP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Full, </a:t>
            </a:r>
            <a:r>
              <a:rPr lang="en-US" altLang="ko-KR" sz="1067" b="1" kern="0" dirty="0" err="1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Incr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, Revers, Synthetic, Active Full</a:t>
            </a:r>
            <a:endParaRPr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E269D-65DF-4F25-9FC9-D9A8E52CE08D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Backup Copy </a:t>
            </a:r>
            <a:r>
              <a:rPr kumimoji="0"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기능을 통한 추가 </a:t>
            </a:r>
            <a:r>
              <a:rPr kumimoji="0" lang="ko-KR" altLang="en-US" sz="1067" b="1" kern="0" dirty="0" err="1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백업본</a:t>
            </a:r>
            <a:r>
              <a:rPr kumimoji="0"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생성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E6665B-FF94-4BB5-A840-ADF401B30F06}"/>
              </a:ext>
            </a:extLst>
          </p:cNvPr>
          <p:cNvSpPr/>
          <p:nvPr/>
        </p:nvSpPr>
        <p:spPr>
          <a:xfrm>
            <a:off x="262746" y="4934703"/>
            <a:ext cx="4343903" cy="1523494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변경된 백업데이터에 대한 다양한 방식의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증분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백업 지원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영구적인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증분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백업인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Forever Incremental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백업은 최초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Full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백업이후 계속적인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증분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백업을 수행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.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최초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Full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 이미지가 삭제되면 자동적으로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Full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백업을 수행하고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이후 계속적인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증분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백업을 수행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.</a:t>
            </a:r>
          </a:p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Forward Incremental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백업은 마지막 백업본을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Full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으로 수행하는 방식입니다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.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복구 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Full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백업본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만을 수행하기 때문에 복수시간 단축에 유리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D06C98-53E2-4F85-BF7E-7A81E6F8A547}"/>
              </a:ext>
            </a:extLst>
          </p:cNvPr>
          <p:cNvSpPr/>
          <p:nvPr/>
        </p:nvSpPr>
        <p:spPr>
          <a:xfrm>
            <a:off x="5142294" y="4939482"/>
            <a:ext cx="4374769" cy="1154162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1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차 백업된 이미지에 대하여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빔 소프트웨어는 다른 백업저장소로 백업 이미지를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Copy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할 수 있음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.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 이미지에 대하여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서로 다른 보존주기 정책을 적용하여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또다른 디스크 또는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Tape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장치로의 복제가 가능하며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특히 소산시스템 구성 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Backup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Copy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기능을 이용하여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소산 절차를 수행할 수 있음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</p:txBody>
      </p:sp>
      <p:pic>
        <p:nvPicPr>
          <p:cNvPr id="21" name="Picture 2" descr="Forever Forward Incremental Backup">
            <a:extLst>
              <a:ext uri="{FF2B5EF4-FFF2-40B4-BE49-F238E27FC236}">
                <a16:creationId xmlns:a16="http://schemas.microsoft.com/office/drawing/2014/main" id="{4ABE9200-15C0-47C8-B439-A686137B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2" y="2715684"/>
            <a:ext cx="4182359" cy="95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D98BD87-6821-414D-A01C-0F32385E0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6" y="3795861"/>
            <a:ext cx="4011725" cy="10524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2C701B-530A-44F7-AA1A-C220CFE9C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380" y="2920103"/>
            <a:ext cx="4046829" cy="175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66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데이터 중복제거 기술을 통해 백업 시간과 용량을 줄일 수 있습니다</a:t>
            </a:r>
            <a:r>
              <a:rPr lang="en-US" altLang="ko-KR" dirty="0"/>
              <a:t>. </a:t>
            </a:r>
            <a:r>
              <a:rPr lang="en-US" altLang="ko-KR" dirty="0" err="1"/>
              <a:t>BitLooker</a:t>
            </a:r>
            <a:r>
              <a:rPr lang="en-US" altLang="ko-KR" dirty="0"/>
              <a:t> </a:t>
            </a:r>
            <a:r>
              <a:rPr lang="ko-KR" altLang="en-US" dirty="0"/>
              <a:t>기능을 이용해서 의미 없는 파일 및 폴더에 대한 백업을 배제 하여 시간 및 용량을 절감 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6" name="모서리가 둥근 직사각형 96">
            <a:extLst>
              <a:ext uri="{FF2B5EF4-FFF2-40B4-BE49-F238E27FC236}">
                <a16:creationId xmlns:a16="http://schemas.microsoft.com/office/drawing/2014/main" id="{0DC0188B-F8C5-4F0F-BB19-4E9A639D77BD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압축 및 중복제거</a:t>
            </a:r>
            <a:endParaRPr lang="en-US" altLang="ko-KR" sz="1400" b="1" dirty="0"/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B0365A78-E3B9-4457-B905-8221CA89DFEE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암호화</a:t>
            </a:r>
            <a:endParaRPr lang="en-US" altLang="ko-KR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C47DAB-B6EE-4F50-A976-23B3A01E9832}"/>
              </a:ext>
            </a:extLst>
          </p:cNvPr>
          <p:cNvSpPr/>
          <p:nvPr/>
        </p:nvSpPr>
        <p:spPr bwMode="auto">
          <a:xfrm>
            <a:off x="510408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770EAB-3D2F-4AC7-B0A8-E90B01C08964}"/>
              </a:ext>
            </a:extLst>
          </p:cNvPr>
          <p:cNvSpPr/>
          <p:nvPr/>
        </p:nvSpPr>
        <p:spPr bwMode="auto">
          <a:xfrm>
            <a:off x="200025" y="2246438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73AEE-D5F6-43AB-A9D0-8B9A91D5C65E}"/>
              </a:ext>
            </a:extLst>
          </p:cNvPr>
          <p:cNvSpPr/>
          <p:nvPr/>
        </p:nvSpPr>
        <p:spPr>
          <a:xfrm>
            <a:off x="308099" y="231230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>
              <a:spcAft>
                <a:spcPts val="267"/>
              </a:spcAft>
            </a:pP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De-dup, CBT, 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중복제거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스토리지 지원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E269D-65DF-4F25-9FC9-D9A8E52CE08D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FIPS 140-2, AES-256</a:t>
            </a:r>
            <a:endParaRPr kumimoji="0"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E6665B-FF94-4BB5-A840-ADF401B30F06}"/>
              </a:ext>
            </a:extLst>
          </p:cNvPr>
          <p:cNvSpPr/>
          <p:nvPr/>
        </p:nvSpPr>
        <p:spPr>
          <a:xfrm>
            <a:off x="262746" y="5272744"/>
            <a:ext cx="4343903" cy="847411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소스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기반 중복제거 및 압축 지원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Change Block Tracking (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변경 블록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추척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기술을 이용한 고속백업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중복제거 스토리지 지원 및 연동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D06C98-53E2-4F85-BF7E-7A81E6F8A547}"/>
              </a:ext>
            </a:extLst>
          </p:cNvPr>
          <p:cNvSpPr/>
          <p:nvPr/>
        </p:nvSpPr>
        <p:spPr>
          <a:xfrm>
            <a:off x="5255977" y="5304034"/>
            <a:ext cx="4107925" cy="784830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FIPS 140-2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인증 보유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(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미 연방 정보처리 표준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)</a:t>
            </a:r>
          </a:p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AES-256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기반 암호화 기술 사용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전송과 저장의 모든 단계에서 암호화 기술 사용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다수의 국내외 납품사례</a:t>
            </a:r>
          </a:p>
        </p:txBody>
      </p:sp>
      <p:pic>
        <p:nvPicPr>
          <p:cNvPr id="16" name="Picture 2" descr="veeam deduplication에 대한 이미지 검색결과">
            <a:extLst>
              <a:ext uri="{FF2B5EF4-FFF2-40B4-BE49-F238E27FC236}">
                <a16:creationId xmlns:a16="http://schemas.microsoft.com/office/drawing/2014/main" id="{262F8E6D-515A-4137-A39C-6F0DBCDFD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68" y="2921793"/>
            <a:ext cx="3880583" cy="20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veeam encryption">
            <a:extLst>
              <a:ext uri="{FF2B5EF4-FFF2-40B4-BE49-F238E27FC236}">
                <a16:creationId xmlns:a16="http://schemas.microsoft.com/office/drawing/2014/main" id="{84876EB1-34C2-4844-A2B4-02B6921B0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767" y="2932496"/>
            <a:ext cx="3898343" cy="206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81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빔 소프트웨어는   업계 주요 스토리지 솔루션과 연계 하여 하드웨어 스냅샷 통합 관리 및 운영 서버 영향을 최소화 하여 데이터를 보호합니다</a:t>
            </a:r>
            <a:r>
              <a:rPr kumimoji="1"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6" name="모서리가 둥근 직사각형 96">
            <a:extLst>
              <a:ext uri="{FF2B5EF4-FFF2-40B4-BE49-F238E27FC236}">
                <a16:creationId xmlns:a16="http://schemas.microsoft.com/office/drawing/2014/main" id="{0DC0188B-F8C5-4F0F-BB19-4E9A639D77BD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스냅샷 모드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백업 지원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가상화 환경</a:t>
            </a:r>
            <a:r>
              <a:rPr lang="en-US" altLang="ko-KR" sz="1400" b="1" dirty="0"/>
              <a:t>)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B0365A78-E3B9-4457-B905-8221CA89DFEE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스토리지 스냅샷 지원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가상화 환경</a:t>
            </a:r>
            <a:r>
              <a:rPr lang="en-US" altLang="ko-KR" sz="1400" b="1" dirty="0"/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C47DAB-B6EE-4F50-A976-23B3A01E9832}"/>
              </a:ext>
            </a:extLst>
          </p:cNvPr>
          <p:cNvSpPr/>
          <p:nvPr/>
        </p:nvSpPr>
        <p:spPr bwMode="auto">
          <a:xfrm>
            <a:off x="510408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770EAB-3D2F-4AC7-B0A8-E90B01C08964}"/>
              </a:ext>
            </a:extLst>
          </p:cNvPr>
          <p:cNvSpPr/>
          <p:nvPr/>
        </p:nvSpPr>
        <p:spPr bwMode="auto">
          <a:xfrm>
            <a:off x="200025" y="2246438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73AEE-D5F6-43AB-A9D0-8B9A91D5C65E}"/>
              </a:ext>
            </a:extLst>
          </p:cNvPr>
          <p:cNvSpPr/>
          <p:nvPr/>
        </p:nvSpPr>
        <p:spPr>
          <a:xfrm>
            <a:off x="308099" y="231230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>
              <a:spcAft>
                <a:spcPts val="267"/>
              </a:spcAft>
            </a:pP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가상화의 스냅샷 백업 지원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E269D-65DF-4F25-9FC9-D9A8E52CE08D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kumimoji="0"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다양한</a:t>
            </a: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Storage Snapshot </a:t>
            </a:r>
            <a:r>
              <a:rPr kumimoji="0"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지원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E6665B-FF94-4BB5-A840-ADF401B30F06}"/>
              </a:ext>
            </a:extLst>
          </p:cNvPr>
          <p:cNvSpPr/>
          <p:nvPr/>
        </p:nvSpPr>
        <p:spPr>
          <a:xfrm>
            <a:off x="262746" y="4842368"/>
            <a:ext cx="4343903" cy="1708160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 시 운영 스토리지  및 환경 부하 최소화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VM/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어플리케이션 정합성 및 수분 이내 스냅샷 생성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스냅샷으로부터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VM,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파일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폴더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어플리케이션 개별 복구 지원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수분 미만의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RTPO™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구현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스냅샷 데이터를 백업 하기 위한 별도의  임시 가상화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호스트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불필요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클라우드 환경으로의 백업 및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DR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구성을 위한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Cloud Connect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기능 제공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D06C98-53E2-4F85-BF7E-7A81E6F8A547}"/>
              </a:ext>
            </a:extLst>
          </p:cNvPr>
          <p:cNvSpPr/>
          <p:nvPr/>
        </p:nvSpPr>
        <p:spPr>
          <a:xfrm>
            <a:off x="5150009" y="4988846"/>
            <a:ext cx="4367054" cy="1338828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스토리지 스냅샷 자동 생성 및 관리 통합  지원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EMC, HPE, NetApp, Nimble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등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다양한 스토리지 지원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어플리케이션 정합성 백업 및 개별 복구 지원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미션 크리티컬 한 업무에 대해 짧은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RPO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제공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(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연속 보호 모드 기능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) 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사정 정의된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1-Click Failover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및 데이터 손실을 최소화하기 위한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Failback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기능</a:t>
            </a:r>
          </a:p>
        </p:txBody>
      </p:sp>
      <p:pic>
        <p:nvPicPr>
          <p:cNvPr id="15" name="Grafik 53">
            <a:extLst>
              <a:ext uri="{FF2B5EF4-FFF2-40B4-BE49-F238E27FC236}">
                <a16:creationId xmlns:a16="http://schemas.microsoft.com/office/drawing/2014/main" id="{FC8A3C5B-3E5A-4722-A86C-EC7CC60F0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531" y="4401982"/>
            <a:ext cx="552127" cy="342509"/>
          </a:xfrm>
          <a:prstGeom prst="rect">
            <a:avLst/>
          </a:prstGeom>
        </p:spPr>
      </p:pic>
      <p:pic>
        <p:nvPicPr>
          <p:cNvPr id="18" name="Grafik 54">
            <a:extLst>
              <a:ext uri="{FF2B5EF4-FFF2-40B4-BE49-F238E27FC236}">
                <a16:creationId xmlns:a16="http://schemas.microsoft.com/office/drawing/2014/main" id="{0B0B6AE8-9B66-4722-970E-9E7BC9CE5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846" y="4386054"/>
            <a:ext cx="355957" cy="370626"/>
          </a:xfrm>
          <a:prstGeom prst="rect">
            <a:avLst/>
          </a:prstGeom>
        </p:spPr>
      </p:pic>
      <p:pic>
        <p:nvPicPr>
          <p:cNvPr id="19" name="Grafik 45">
            <a:extLst>
              <a:ext uri="{FF2B5EF4-FFF2-40B4-BE49-F238E27FC236}">
                <a16:creationId xmlns:a16="http://schemas.microsoft.com/office/drawing/2014/main" id="{4E8EF15A-73A6-48E4-B47E-A9A67DBF4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90" y="4379482"/>
            <a:ext cx="398748" cy="373948"/>
          </a:xfrm>
          <a:prstGeom prst="rect">
            <a:avLst/>
          </a:prstGeom>
        </p:spPr>
      </p:pic>
      <p:pic>
        <p:nvPicPr>
          <p:cNvPr id="20" name="Grafik 48">
            <a:extLst>
              <a:ext uri="{FF2B5EF4-FFF2-40B4-BE49-F238E27FC236}">
                <a16:creationId xmlns:a16="http://schemas.microsoft.com/office/drawing/2014/main" id="{FE19991D-01BA-4C26-B6BD-FA3C2A91E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958" y="4388909"/>
            <a:ext cx="362819" cy="373941"/>
          </a:xfrm>
          <a:prstGeom prst="rect">
            <a:avLst/>
          </a:prstGeom>
        </p:spPr>
      </p:pic>
      <p:pic>
        <p:nvPicPr>
          <p:cNvPr id="21" name="Grafik 50">
            <a:extLst>
              <a:ext uri="{FF2B5EF4-FFF2-40B4-BE49-F238E27FC236}">
                <a16:creationId xmlns:a16="http://schemas.microsoft.com/office/drawing/2014/main" id="{DD84716B-57AD-4546-9BF1-A2C66D66A6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2724" y="4407914"/>
            <a:ext cx="514283" cy="335932"/>
          </a:xfrm>
          <a:prstGeom prst="rect">
            <a:avLst/>
          </a:prstGeom>
        </p:spPr>
      </p:pic>
      <p:pic>
        <p:nvPicPr>
          <p:cNvPr id="22" name="Grafik 47">
            <a:extLst>
              <a:ext uri="{FF2B5EF4-FFF2-40B4-BE49-F238E27FC236}">
                <a16:creationId xmlns:a16="http://schemas.microsoft.com/office/drawing/2014/main" id="{1EACD37C-BD9B-4119-A3CE-9C0914AE0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115" y="4425097"/>
            <a:ext cx="718889" cy="273072"/>
          </a:xfrm>
          <a:prstGeom prst="rect">
            <a:avLst/>
          </a:prstGeom>
        </p:spPr>
      </p:pic>
      <p:pic>
        <p:nvPicPr>
          <p:cNvPr id="23" name="Grafik 70">
            <a:extLst>
              <a:ext uri="{FF2B5EF4-FFF2-40B4-BE49-F238E27FC236}">
                <a16:creationId xmlns:a16="http://schemas.microsoft.com/office/drawing/2014/main" id="{857C41F3-5713-44A2-9854-FD50ACFDA5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1770" y="4420744"/>
            <a:ext cx="552471" cy="2914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E317280-68AD-4194-AD04-72EC7BBEE0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5299" y="2712905"/>
            <a:ext cx="3842635" cy="16678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B81BB88-BF7A-4DF5-A7C1-16969B267C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472" y="2817331"/>
            <a:ext cx="3960718" cy="19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0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소프트웨어는</a:t>
            </a:r>
            <a:r>
              <a:rPr lang="en-US" altLang="ko-KR" dirty="0"/>
              <a:t> </a:t>
            </a:r>
            <a:r>
              <a:rPr lang="ko-KR" altLang="en-US" dirty="0"/>
              <a:t>백업 받은 데이터가 필요 할 때 </a:t>
            </a:r>
            <a:r>
              <a:rPr lang="en-US" altLang="ko-KR" dirty="0"/>
              <a:t>100% </a:t>
            </a:r>
            <a:r>
              <a:rPr lang="ko-KR" altLang="en-US" dirty="0"/>
              <a:t>복구 가능 할 수 있도록 백업 후 자동으로 백업 받은 데이터를 검사를 합니다</a:t>
            </a:r>
            <a:r>
              <a:rPr lang="en-US" altLang="ko-KR" dirty="0"/>
              <a:t>.  </a:t>
            </a:r>
            <a:r>
              <a:rPr lang="ko-KR" altLang="en-US" dirty="0"/>
              <a:t>모든 프로세스는 자동으로 수행 되며 운영 서버에 영향을 주지 않습니다</a:t>
            </a:r>
            <a:r>
              <a:rPr lang="en-US" altLang="ko-KR" dirty="0"/>
              <a:t>.  </a:t>
            </a:r>
            <a:r>
              <a:rPr lang="ko-KR" altLang="en-US" dirty="0"/>
              <a:t>또한 백업 받은 데이터를 통해 필요 시 언제든지 운영환경과 동일한 환경의 테스트 및 개발 환경을 제공 함으로서 운영 업무에 대한 개선을 제공 합니다</a:t>
            </a:r>
            <a:r>
              <a:rPr lang="en-US" altLang="ko-KR" dirty="0"/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6" name="모서리가 둥근 직사각형 96">
            <a:extLst>
              <a:ext uri="{FF2B5EF4-FFF2-40B4-BE49-F238E27FC236}">
                <a16:creationId xmlns:a16="http://schemas.microsoft.com/office/drawing/2014/main" id="{0DC0188B-F8C5-4F0F-BB19-4E9A639D77BD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185"/>
              </a:spcAft>
            </a:pPr>
            <a:r>
              <a:rPr lang="ko-KR" altLang="en-US" sz="1400" b="1" dirty="0"/>
              <a:t>백업 및 복제에 대한 자동화 검증</a:t>
            </a:r>
            <a:endParaRPr lang="en-US" altLang="ko-KR" sz="1400" b="1" dirty="0"/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B0365A78-E3B9-4457-B905-8221CA89DFEE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185"/>
              </a:spcAft>
            </a:pPr>
            <a:r>
              <a:rPr lang="ko-KR" altLang="en-US" sz="1400" b="1" dirty="0"/>
              <a:t>백업 이미지에 대한 다양한 활용</a:t>
            </a:r>
            <a:endParaRPr lang="en-US" altLang="ko-KR" sz="14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C47DAB-B6EE-4F50-A976-23B3A01E9832}"/>
              </a:ext>
            </a:extLst>
          </p:cNvPr>
          <p:cNvSpPr/>
          <p:nvPr/>
        </p:nvSpPr>
        <p:spPr bwMode="auto">
          <a:xfrm>
            <a:off x="510408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770EAB-3D2F-4AC7-B0A8-E90B01C08964}"/>
              </a:ext>
            </a:extLst>
          </p:cNvPr>
          <p:cNvSpPr/>
          <p:nvPr/>
        </p:nvSpPr>
        <p:spPr bwMode="auto">
          <a:xfrm>
            <a:off x="200025" y="2246438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73AEE-D5F6-43AB-A9D0-8B9A91D5C65E}"/>
              </a:ext>
            </a:extLst>
          </p:cNvPr>
          <p:cNvSpPr/>
          <p:nvPr/>
        </p:nvSpPr>
        <p:spPr>
          <a:xfrm>
            <a:off x="308099" y="231230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>
              <a:spcAft>
                <a:spcPts val="267"/>
              </a:spcAft>
            </a:pPr>
            <a:r>
              <a:rPr lang="en-US" altLang="ko-KR" sz="1067" b="1" kern="0" dirty="0" err="1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SureBackup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&amp; </a:t>
            </a:r>
            <a:r>
              <a:rPr lang="en-US" altLang="ko-KR" sz="1067" b="1" kern="0" dirty="0" err="1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SureReplica</a:t>
            </a:r>
            <a:endParaRPr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E269D-65DF-4F25-9FC9-D9A8E52CE08D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Data Lab</a:t>
            </a:r>
            <a:endParaRPr kumimoji="0"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E6665B-FF94-4BB5-A840-ADF401B30F06}"/>
              </a:ext>
            </a:extLst>
          </p:cNvPr>
          <p:cNvSpPr/>
          <p:nvPr/>
        </p:nvSpPr>
        <p:spPr>
          <a:xfrm>
            <a:off x="262746" y="4730029"/>
            <a:ext cx="4343903" cy="1932837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 및 복제 이미지에 대하여 사전 정의된 정책에 의한 자동 검증 작업 수행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검증 작업을 위한 운영환경과 완벽하게 분리된 가상의 검증환경 자동 구성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가상머신 전체 뿐만 아니라 가상머신 내부 어플리케이션에 대한 동작여부까지 확인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검증 과정을 위한 별도의 인프라 불필요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D06C98-53E2-4F85-BF7E-7A81E6F8A547}"/>
              </a:ext>
            </a:extLst>
          </p:cNvPr>
          <p:cNvSpPr/>
          <p:nvPr/>
        </p:nvSpPr>
        <p:spPr>
          <a:xfrm>
            <a:off x="5150009" y="4821107"/>
            <a:ext cx="4367054" cy="1674305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운영환경과 동일하게 개발  및 테스트 환경 제공 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격리된 네트워크에 운영환경과 동일한  테스트 및 개발 서버 및 그룹 생성 및 기동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어플리케이션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배포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구성변경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테스트 등 사전 모의 테스트를 업무시간에 진행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별도의 디스크공간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전용 호스트 불필요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DA3B67B-E141-4D68-93AB-CB35AB44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56" y="2876317"/>
            <a:ext cx="3641961" cy="175575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1DEC134-3F48-4C73-9346-F1AC7C076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648" y="2820484"/>
            <a:ext cx="3332899" cy="1892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706C691-F6D5-4799-BDEC-2B70413D3C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875" y="1533328"/>
            <a:ext cx="773979" cy="8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69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소프트웨어는 별도의 라이선스없이 원격지 자동 소산 및 운영 </a:t>
            </a:r>
            <a:r>
              <a:rPr lang="en-US" altLang="ko-KR" dirty="0"/>
              <a:t>VM</a:t>
            </a:r>
            <a:r>
              <a:rPr lang="ko-KR" altLang="en-US" dirty="0"/>
              <a:t>에 대한 복제 기능을 제공합니다</a:t>
            </a:r>
            <a:r>
              <a:rPr lang="en-US" altLang="ko-KR" dirty="0"/>
              <a:t>. </a:t>
            </a:r>
            <a:r>
              <a:rPr lang="ko-KR" altLang="en-US" dirty="0"/>
              <a:t>이를 통해 </a:t>
            </a:r>
            <a:r>
              <a:rPr lang="en-US" altLang="ko-KR" dirty="0"/>
              <a:t>DR </a:t>
            </a:r>
            <a:r>
              <a:rPr lang="ko-KR" altLang="en-US" dirty="0"/>
              <a:t>센터 및 클라우드로의 백업 데이터 자동 소산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DR</a:t>
            </a:r>
            <a:r>
              <a:rPr lang="ko-KR" altLang="en-US" dirty="0"/>
              <a:t>을 구현할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6" name="모서리가 둥근 직사각형 96">
            <a:extLst>
              <a:ext uri="{FF2B5EF4-FFF2-40B4-BE49-F238E27FC236}">
                <a16:creationId xmlns:a16="http://schemas.microsoft.com/office/drawing/2014/main" id="{0DC0188B-F8C5-4F0F-BB19-4E9A639D77BD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185"/>
              </a:spcAft>
            </a:pPr>
            <a:r>
              <a:rPr lang="ko-KR" altLang="en-US" sz="1400" b="1" dirty="0"/>
              <a:t>백업 및 운영 </a:t>
            </a:r>
            <a:r>
              <a:rPr lang="en-US" altLang="ko-KR" sz="1400" b="1" dirty="0"/>
              <a:t>VM</a:t>
            </a:r>
            <a:r>
              <a:rPr lang="ko-KR" altLang="en-US" sz="1400" b="1" dirty="0"/>
              <a:t>에 대한 소산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및 </a:t>
            </a:r>
            <a:r>
              <a:rPr lang="en-US" altLang="ko-KR" sz="1400" b="1" dirty="0"/>
              <a:t>DR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B0365A78-E3B9-4457-B905-8221CA89DFEE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185"/>
              </a:spcAft>
            </a:pPr>
            <a:r>
              <a:rPr lang="en-US" altLang="ko-KR" sz="1400" b="1" dirty="0"/>
              <a:t>DR</a:t>
            </a:r>
            <a:r>
              <a:rPr lang="ko-KR" altLang="en-US" sz="1400" b="1" dirty="0"/>
              <a:t> 및 클라우드로의 </a:t>
            </a:r>
            <a:r>
              <a:rPr lang="en-US" altLang="ko-KR" sz="1400" b="1" dirty="0"/>
              <a:t>DR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C47DAB-B6EE-4F50-A976-23B3A01E9832}"/>
              </a:ext>
            </a:extLst>
          </p:cNvPr>
          <p:cNvSpPr/>
          <p:nvPr/>
        </p:nvSpPr>
        <p:spPr bwMode="auto">
          <a:xfrm>
            <a:off x="510408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770EAB-3D2F-4AC7-B0A8-E90B01C08964}"/>
              </a:ext>
            </a:extLst>
          </p:cNvPr>
          <p:cNvSpPr/>
          <p:nvPr/>
        </p:nvSpPr>
        <p:spPr bwMode="auto">
          <a:xfrm>
            <a:off x="200025" y="2246438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D73AEE-D5F6-43AB-A9D0-8B9A91D5C65E}"/>
              </a:ext>
            </a:extLst>
          </p:cNvPr>
          <p:cNvSpPr/>
          <p:nvPr/>
        </p:nvSpPr>
        <p:spPr>
          <a:xfrm>
            <a:off x="308099" y="231230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>
              <a:spcAft>
                <a:spcPts val="267"/>
              </a:spcAft>
            </a:pP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Backup &amp; Replication</a:t>
            </a:r>
            <a:endParaRPr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0E269D-65DF-4F25-9FC9-D9A8E52CE08D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Replication</a:t>
            </a:r>
            <a:endParaRPr kumimoji="0"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6E6665B-FF94-4BB5-A840-ADF401B30F06}"/>
              </a:ext>
            </a:extLst>
          </p:cNvPr>
          <p:cNvSpPr/>
          <p:nvPr/>
        </p:nvSpPr>
        <p:spPr>
          <a:xfrm>
            <a:off x="262746" y="4934698"/>
            <a:ext cx="4343903" cy="1523494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별도의 라이선스 추가 없이 백업 뿐만 아니라 운영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VM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에 대한 복제기능 제공</a:t>
            </a:r>
          </a:p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WAN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구간에서 네트웍 부하를 감소하기 위한 가속기 기능 내장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사정 정의된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1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클릭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페일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오버 및 데이터 손실을 최소화하기 위한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페일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백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기능</a:t>
            </a: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클라우드 환경으로의 백업 및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DR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구성을 위한 클라우드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커넥트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기능 제공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1D06C98-53E2-4F85-BF7E-7A81E6F8A547}"/>
              </a:ext>
            </a:extLst>
          </p:cNvPr>
          <p:cNvSpPr/>
          <p:nvPr/>
        </p:nvSpPr>
        <p:spPr>
          <a:xfrm>
            <a:off x="5150009" y="4950372"/>
            <a:ext cx="4367054" cy="1415772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>
              <a:buFont typeface="Arial"/>
              <a:buChar char="•"/>
            </a:pP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페일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오버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/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페일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백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/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빠른 롤백 등 다양한 장애 시나리오 구현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네트워크 설정 변경 필요 시  간편한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Re-IP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설정 지원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비용 효율적인 다양한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DR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계획 구현 가능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(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복제 시 소스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라이선스 만 필요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Veeam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PN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을 이용한 클라우드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 DR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시  중단 없는 네트워크 연계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706C691-F6D5-4799-BDEC-2B70413D3C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875" y="1533328"/>
            <a:ext cx="773979" cy="87369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7B1B451-B8EC-446D-A2AD-4CC68674010F}"/>
              </a:ext>
            </a:extLst>
          </p:cNvPr>
          <p:cNvGrpSpPr/>
          <p:nvPr/>
        </p:nvGrpSpPr>
        <p:grpSpPr>
          <a:xfrm>
            <a:off x="5444823" y="2736701"/>
            <a:ext cx="3777426" cy="2154268"/>
            <a:chOff x="5281243" y="2730964"/>
            <a:chExt cx="3777426" cy="2154268"/>
          </a:xfrm>
        </p:grpSpPr>
        <p:sp>
          <p:nvSpPr>
            <p:cNvPr id="16" name="모서리가 둥근 직사각형 90">
              <a:extLst>
                <a:ext uri="{FF2B5EF4-FFF2-40B4-BE49-F238E27FC236}">
                  <a16:creationId xmlns:a16="http://schemas.microsoft.com/office/drawing/2014/main" id="{8B11E6B5-2689-4573-8CA7-F02CD7BF8D1D}"/>
                </a:ext>
              </a:extLst>
            </p:cNvPr>
            <p:cNvSpPr/>
            <p:nvPr/>
          </p:nvSpPr>
          <p:spPr>
            <a:xfrm>
              <a:off x="5281243" y="2730964"/>
              <a:ext cx="3777426" cy="2154268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33062" latinLnBrk="0">
                <a:defRPr/>
              </a:pPr>
              <a:endParaRPr lang="ko-KR" altLang="en-US" sz="923" kern="0" spc="-64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924B0DC-BE43-40A7-848F-FA4475025C8A}"/>
                </a:ext>
              </a:extLst>
            </p:cNvPr>
            <p:cNvGrpSpPr/>
            <p:nvPr/>
          </p:nvGrpSpPr>
          <p:grpSpPr>
            <a:xfrm>
              <a:off x="5351132" y="2788180"/>
              <a:ext cx="3410144" cy="1573172"/>
              <a:chOff x="-416585" y="2034878"/>
              <a:chExt cx="5719678" cy="321253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0752B07-4C37-4034-939C-BAAC2379A49D}"/>
                  </a:ext>
                </a:extLst>
              </p:cNvPr>
              <p:cNvSpPr txBox="1"/>
              <p:nvPr/>
            </p:nvSpPr>
            <p:spPr>
              <a:xfrm>
                <a:off x="-208221" y="2226108"/>
                <a:ext cx="2008956" cy="507517"/>
              </a:xfrm>
              <a:prstGeom prst="rect">
                <a:avLst/>
              </a:prstGeom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015" b="1" dirty="0">
                    <a:solidFill>
                      <a:srgbClr val="00B336"/>
                    </a:solidFill>
                    <a:latin typeface="+mn-ea"/>
                  </a:rPr>
                  <a:t>주</a:t>
                </a:r>
                <a:r>
                  <a:rPr lang="en-US" altLang="ko-KR" sz="1015" b="1" dirty="0">
                    <a:solidFill>
                      <a:srgbClr val="00B336"/>
                    </a:solidFill>
                    <a:latin typeface="+mn-ea"/>
                  </a:rPr>
                  <a:t>/</a:t>
                </a:r>
                <a:r>
                  <a:rPr lang="ko-KR" altLang="en-US" sz="1015" b="1" dirty="0">
                    <a:solidFill>
                      <a:srgbClr val="00B336"/>
                    </a:solidFill>
                    <a:latin typeface="+mn-ea"/>
                  </a:rPr>
                  <a:t>보조 재해복구</a:t>
                </a:r>
                <a:endParaRPr lang="en-US" sz="1015" b="1" dirty="0">
                  <a:solidFill>
                    <a:srgbClr val="00B336"/>
                  </a:solidFill>
                  <a:latin typeface="+mn-ea"/>
                </a:endParaRPr>
              </a:p>
            </p:txBody>
          </p:sp>
          <p:pic>
            <p:nvPicPr>
              <p:cNvPr id="19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21DB9FE5-1FD4-4CFC-92E7-D7CB142BDF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8791" y="2034878"/>
                <a:ext cx="741600" cy="6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8CAD3FC0-8947-4962-A79A-371F5928A9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883" y="2034878"/>
                <a:ext cx="741600" cy="6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Straight Arrow Connector 30">
                <a:extLst>
                  <a:ext uri="{FF2B5EF4-FFF2-40B4-BE49-F238E27FC236}">
                    <a16:creationId xmlns:a16="http://schemas.microsoft.com/office/drawing/2014/main" id="{D5AE6E8C-35D9-4938-AC2D-1AAA537E5E95}"/>
                  </a:ext>
                </a:extLst>
              </p:cNvPr>
              <p:cNvCxnSpPr/>
              <p:nvPr/>
            </p:nvCxnSpPr>
            <p:spPr>
              <a:xfrm>
                <a:off x="3187118" y="2358878"/>
                <a:ext cx="998988" cy="0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2147A3-DE3E-4236-A13F-376C29FE5E19}"/>
                  </a:ext>
                </a:extLst>
              </p:cNvPr>
              <p:cNvSpPr txBox="1"/>
              <p:nvPr/>
            </p:nvSpPr>
            <p:spPr>
              <a:xfrm>
                <a:off x="-159820" y="3157943"/>
                <a:ext cx="1912164" cy="507517"/>
              </a:xfrm>
              <a:prstGeom prst="rect">
                <a:avLst/>
              </a:prstGeom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015" b="1" dirty="0">
                    <a:solidFill>
                      <a:srgbClr val="00B336"/>
                    </a:solidFill>
                    <a:latin typeface="+mn-ea"/>
                  </a:rPr>
                  <a:t>양방향 재해복구</a:t>
                </a:r>
                <a:endParaRPr lang="en-US" sz="1015" b="1" dirty="0">
                  <a:solidFill>
                    <a:srgbClr val="00B336"/>
                  </a:solidFill>
                  <a:latin typeface="+mn-ea"/>
                </a:endParaRPr>
              </a:p>
            </p:txBody>
          </p:sp>
          <p:pic>
            <p:nvPicPr>
              <p:cNvPr id="23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D1698628-6B42-47C7-AD2C-68C4013515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8791" y="3087713"/>
                <a:ext cx="741600" cy="6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D89BF8B6-2784-43D3-8573-03D80D02C7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883" y="3087713"/>
                <a:ext cx="741600" cy="6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Straight Arrow Connector 37">
                <a:extLst>
                  <a:ext uri="{FF2B5EF4-FFF2-40B4-BE49-F238E27FC236}">
                    <a16:creationId xmlns:a16="http://schemas.microsoft.com/office/drawing/2014/main" id="{A2F9AAF3-1781-4D8C-BDEA-A19661E5DEA2}"/>
                  </a:ext>
                </a:extLst>
              </p:cNvPr>
              <p:cNvCxnSpPr/>
              <p:nvPr/>
            </p:nvCxnSpPr>
            <p:spPr>
              <a:xfrm>
                <a:off x="3187118" y="3257898"/>
                <a:ext cx="998988" cy="0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44">
                <a:extLst>
                  <a:ext uri="{FF2B5EF4-FFF2-40B4-BE49-F238E27FC236}">
                    <a16:creationId xmlns:a16="http://schemas.microsoft.com/office/drawing/2014/main" id="{79057443-A3E3-4DB8-9F0A-283255C47645}"/>
                  </a:ext>
                </a:extLst>
              </p:cNvPr>
              <p:cNvCxnSpPr/>
              <p:nvPr/>
            </p:nvCxnSpPr>
            <p:spPr>
              <a:xfrm flipH="1" flipV="1">
                <a:off x="3150413" y="3556096"/>
                <a:ext cx="976971" cy="2289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253B74B-3948-46FB-8966-CCA4B000BF5A}"/>
                  </a:ext>
                </a:extLst>
              </p:cNvPr>
              <p:cNvSpPr txBox="1"/>
              <p:nvPr/>
            </p:nvSpPr>
            <p:spPr>
              <a:xfrm>
                <a:off x="1860442" y="2666101"/>
                <a:ext cx="1358304" cy="46260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969" b="1" dirty="0">
                    <a:latin typeface="+mn-ea"/>
                  </a:rPr>
                  <a:t>데이터센터</a:t>
                </a:r>
                <a:endParaRPr lang="en-US" sz="969" b="1" dirty="0">
                  <a:latin typeface="+mn-ea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5033C5B-D02F-455E-9AA6-D1890C210063}"/>
                  </a:ext>
                </a:extLst>
              </p:cNvPr>
              <p:cNvSpPr txBox="1"/>
              <p:nvPr/>
            </p:nvSpPr>
            <p:spPr>
              <a:xfrm>
                <a:off x="4208277" y="2666101"/>
                <a:ext cx="1094816" cy="46260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969" b="1">
                    <a:latin typeface="+mn-ea"/>
                  </a:rPr>
                  <a:t>DR </a:t>
                </a:r>
                <a:r>
                  <a:rPr lang="ko-KR" altLang="en-US" sz="969" b="1" dirty="0">
                    <a:latin typeface="+mn-ea"/>
                  </a:rPr>
                  <a:t>센터</a:t>
                </a:r>
                <a:endParaRPr lang="en-US" sz="969" b="1" dirty="0">
                  <a:latin typeface="+mn-ea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DDC9E5-A526-40EE-ADE5-7EA2FCD64E54}"/>
                  </a:ext>
                </a:extLst>
              </p:cNvPr>
              <p:cNvSpPr txBox="1"/>
              <p:nvPr/>
            </p:nvSpPr>
            <p:spPr>
              <a:xfrm>
                <a:off x="1824145" y="3713945"/>
                <a:ext cx="1430897" cy="46260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969" b="1" dirty="0">
                    <a:latin typeface="+mn-ea"/>
                  </a:rPr>
                  <a:t>데이터 센터</a:t>
                </a:r>
                <a:endParaRPr lang="en-US" sz="969" b="1" dirty="0">
                  <a:latin typeface="+mn-ea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9488F9C-63CC-4883-81B0-6E36FC940AE0}"/>
                  </a:ext>
                </a:extLst>
              </p:cNvPr>
              <p:cNvSpPr txBox="1"/>
              <p:nvPr/>
            </p:nvSpPr>
            <p:spPr>
              <a:xfrm>
                <a:off x="4208277" y="3713945"/>
                <a:ext cx="1094816" cy="46260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969" b="1" dirty="0">
                    <a:latin typeface="+mn-ea"/>
                  </a:rPr>
                  <a:t>DR </a:t>
                </a:r>
                <a:r>
                  <a:rPr lang="ko-KR" altLang="en-US" sz="969" b="1" dirty="0">
                    <a:latin typeface="+mn-ea"/>
                  </a:rPr>
                  <a:t>센터</a:t>
                </a:r>
                <a:endParaRPr lang="en-US" sz="969" b="1" dirty="0">
                  <a:latin typeface="+mn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7874FA-4DFD-45B0-BA36-FE88EB7F1A75}"/>
                  </a:ext>
                </a:extLst>
              </p:cNvPr>
              <p:cNvSpPr txBox="1"/>
              <p:nvPr/>
            </p:nvSpPr>
            <p:spPr>
              <a:xfrm>
                <a:off x="-416585" y="4307892"/>
                <a:ext cx="2425695" cy="507517"/>
              </a:xfrm>
              <a:prstGeom prst="rect">
                <a:avLst/>
              </a:prstGeom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015" b="1" dirty="0">
                    <a:solidFill>
                      <a:srgbClr val="00B336"/>
                    </a:solidFill>
                    <a:latin typeface="+mn-ea"/>
                  </a:rPr>
                  <a:t>다중 사이트 재해복구</a:t>
                </a:r>
                <a:endParaRPr lang="en-US" sz="1015" b="1" dirty="0">
                  <a:solidFill>
                    <a:srgbClr val="00B336"/>
                  </a:solidFill>
                  <a:latin typeface="+mn-ea"/>
                </a:endParaRPr>
              </a:p>
            </p:txBody>
          </p:sp>
          <p:pic>
            <p:nvPicPr>
              <p:cNvPr id="35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51915D40-77CB-4600-A208-0536852AE7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84883" y="4158576"/>
                <a:ext cx="741600" cy="6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E7E38E-32B2-4181-BBE1-AFA2AAECD3C8}"/>
                  </a:ext>
                </a:extLst>
              </p:cNvPr>
              <p:cNvSpPr txBox="1"/>
              <p:nvPr/>
            </p:nvSpPr>
            <p:spPr>
              <a:xfrm>
                <a:off x="4208277" y="4784806"/>
                <a:ext cx="1094816" cy="46260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969" b="1" dirty="0">
                    <a:latin typeface="+mn-ea"/>
                  </a:rPr>
                  <a:t>DR </a:t>
                </a:r>
                <a:r>
                  <a:rPr lang="ko-KR" altLang="en-US" sz="969" b="1" dirty="0">
                    <a:latin typeface="+mn-ea"/>
                  </a:rPr>
                  <a:t>센터</a:t>
                </a:r>
                <a:endParaRPr lang="en-US" sz="969" b="1" dirty="0">
                  <a:latin typeface="+mn-ea"/>
                </a:endParaRPr>
              </a:p>
            </p:txBody>
          </p:sp>
          <p:pic>
            <p:nvPicPr>
              <p:cNvPr id="37" name="Picture 138">
                <a:extLst>
                  <a:ext uri="{FF2B5EF4-FFF2-40B4-BE49-F238E27FC236}">
                    <a16:creationId xmlns:a16="http://schemas.microsoft.com/office/drawing/2014/main" id="{3C81CE36-979F-4816-9602-75D22BD456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710264" y="4104499"/>
                <a:ext cx="400255" cy="283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38">
                <a:extLst>
                  <a:ext uri="{FF2B5EF4-FFF2-40B4-BE49-F238E27FC236}">
                    <a16:creationId xmlns:a16="http://schemas.microsoft.com/office/drawing/2014/main" id="{C071074D-1F03-4BFB-B84F-0F390A4D8D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310009" y="4424355"/>
                <a:ext cx="400255" cy="283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138">
                <a:extLst>
                  <a:ext uri="{FF2B5EF4-FFF2-40B4-BE49-F238E27FC236}">
                    <a16:creationId xmlns:a16="http://schemas.microsoft.com/office/drawing/2014/main" id="{189F0C14-CBC2-4475-ACCC-E21D514DB8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728105" y="4715525"/>
                <a:ext cx="400255" cy="283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0" name="Straight Arrow Connector 10">
                <a:extLst>
                  <a:ext uri="{FF2B5EF4-FFF2-40B4-BE49-F238E27FC236}">
                    <a16:creationId xmlns:a16="http://schemas.microsoft.com/office/drawing/2014/main" id="{890B54A6-8B60-438E-8DC7-F23F8EBD10A3}"/>
                  </a:ext>
                </a:extLst>
              </p:cNvPr>
              <p:cNvCxnSpPr>
                <a:stCxn id="37" idx="3"/>
                <a:endCxn id="35" idx="1"/>
              </p:cNvCxnSpPr>
              <p:nvPr/>
            </p:nvCxnSpPr>
            <p:spPr>
              <a:xfrm>
                <a:off x="3110519" y="4246016"/>
                <a:ext cx="1274365" cy="236561"/>
              </a:xfrm>
              <a:prstGeom prst="straightConnector1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57">
                <a:extLst>
                  <a:ext uri="{FF2B5EF4-FFF2-40B4-BE49-F238E27FC236}">
                    <a16:creationId xmlns:a16="http://schemas.microsoft.com/office/drawing/2014/main" id="{4E5C904E-9F96-4B02-8D41-4B047E89D9E6}"/>
                  </a:ext>
                </a:extLst>
              </p:cNvPr>
              <p:cNvCxnSpPr>
                <a:stCxn id="38" idx="3"/>
                <a:endCxn id="35" idx="1"/>
              </p:cNvCxnSpPr>
              <p:nvPr/>
            </p:nvCxnSpPr>
            <p:spPr>
              <a:xfrm flipV="1">
                <a:off x="2710263" y="4482577"/>
                <a:ext cx="1674620" cy="83295"/>
              </a:xfrm>
              <a:prstGeom prst="straightConnector1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58">
                <a:extLst>
                  <a:ext uri="{FF2B5EF4-FFF2-40B4-BE49-F238E27FC236}">
                    <a16:creationId xmlns:a16="http://schemas.microsoft.com/office/drawing/2014/main" id="{0CBF8435-A830-473B-9300-B3A7CB2BEBA7}"/>
                  </a:ext>
                </a:extLst>
              </p:cNvPr>
              <p:cNvCxnSpPr>
                <a:stCxn id="39" idx="3"/>
                <a:endCxn id="35" idx="1"/>
              </p:cNvCxnSpPr>
              <p:nvPr/>
            </p:nvCxnSpPr>
            <p:spPr>
              <a:xfrm flipV="1">
                <a:off x="3128359" y="4482577"/>
                <a:ext cx="1256524" cy="374465"/>
              </a:xfrm>
              <a:prstGeom prst="straightConnector1">
                <a:avLst/>
              </a:prstGeom>
              <a:ln w="127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8DFDA85-F6F3-40D6-8D26-66DE093DD604}"/>
                </a:ext>
              </a:extLst>
            </p:cNvPr>
            <p:cNvGrpSpPr/>
            <p:nvPr/>
          </p:nvGrpSpPr>
          <p:grpSpPr>
            <a:xfrm>
              <a:off x="5375947" y="4314704"/>
              <a:ext cx="3545741" cy="509208"/>
              <a:chOff x="-386415" y="3021005"/>
              <a:chExt cx="6089405" cy="1248271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20C7AC8-7971-49E5-8D5B-C7D8856FC29B}"/>
                  </a:ext>
                </a:extLst>
              </p:cNvPr>
              <p:cNvSpPr txBox="1"/>
              <p:nvPr/>
            </p:nvSpPr>
            <p:spPr>
              <a:xfrm>
                <a:off x="-386415" y="3149024"/>
                <a:ext cx="2365357" cy="609246"/>
              </a:xfrm>
              <a:prstGeom prst="rect">
                <a:avLst/>
              </a:prstGeom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15" b="1" dirty="0" err="1">
                    <a:solidFill>
                      <a:srgbClr val="00B336"/>
                    </a:solidFill>
                    <a:latin typeface="+mn-ea"/>
                  </a:rPr>
                  <a:t>DRaaS</a:t>
                </a:r>
                <a:r>
                  <a:rPr lang="en-US" sz="1015" b="1" dirty="0">
                    <a:solidFill>
                      <a:srgbClr val="00B336"/>
                    </a:solidFill>
                    <a:latin typeface="+mn-ea"/>
                  </a:rPr>
                  <a:t> </a:t>
                </a:r>
                <a:r>
                  <a:rPr lang="ko-KR" altLang="en-US" sz="1015" b="1" dirty="0">
                    <a:solidFill>
                      <a:srgbClr val="00B336"/>
                    </a:solidFill>
                    <a:latin typeface="+mn-ea"/>
                  </a:rPr>
                  <a:t>클라우드</a:t>
                </a:r>
                <a:r>
                  <a:rPr lang="en-US" sz="1015" b="1" dirty="0">
                    <a:solidFill>
                      <a:srgbClr val="00B336"/>
                    </a:solidFill>
                    <a:latin typeface="+mn-ea"/>
                  </a:rPr>
                  <a:t> DR</a:t>
                </a:r>
              </a:p>
            </p:txBody>
          </p:sp>
          <p:pic>
            <p:nvPicPr>
              <p:cNvPr id="46" name="Picture 211" descr="\\amust.local\spb\Marketing\Graphics\Working\DIAGRAMS\Technical_Diagrams\veeam_icons\png\building.png">
                <a:extLst>
                  <a:ext uri="{FF2B5EF4-FFF2-40B4-BE49-F238E27FC236}">
                    <a16:creationId xmlns:a16="http://schemas.microsoft.com/office/drawing/2014/main" id="{9CF1B2FA-074F-4A74-AB75-A66E15D3F9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8791" y="3087713"/>
                <a:ext cx="741600" cy="64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47" name="Straight Arrow Connector 37">
                <a:extLst>
                  <a:ext uri="{FF2B5EF4-FFF2-40B4-BE49-F238E27FC236}">
                    <a16:creationId xmlns:a16="http://schemas.microsoft.com/office/drawing/2014/main" id="{4DB72368-35AA-4557-B4C9-A56B18F0FB35}"/>
                  </a:ext>
                </a:extLst>
              </p:cNvPr>
              <p:cNvCxnSpPr/>
              <p:nvPr/>
            </p:nvCxnSpPr>
            <p:spPr>
              <a:xfrm>
                <a:off x="3187118" y="3476012"/>
                <a:ext cx="998988" cy="0"/>
              </a:xfrm>
              <a:prstGeom prst="straightConnector1">
                <a:avLst/>
              </a:prstGeom>
              <a:ln w="38100"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9BFA384-718F-4F47-8353-64FF3C4A9BD0}"/>
                  </a:ext>
                </a:extLst>
              </p:cNvPr>
              <p:cNvSpPr txBox="1"/>
              <p:nvPr/>
            </p:nvSpPr>
            <p:spPr>
              <a:xfrm>
                <a:off x="1807025" y="3713944"/>
                <a:ext cx="1465134" cy="555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969" b="1" dirty="0">
                    <a:latin typeface="+mn-ea"/>
                  </a:rPr>
                  <a:t>데이터 센터</a:t>
                </a:r>
                <a:endParaRPr lang="en-US" sz="969" b="1" dirty="0">
                  <a:latin typeface="+mn-ea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4DD7BF4-C21D-4D47-B1F9-B579F527E16F}"/>
                  </a:ext>
                </a:extLst>
              </p:cNvPr>
              <p:cNvSpPr txBox="1"/>
              <p:nvPr/>
            </p:nvSpPr>
            <p:spPr>
              <a:xfrm>
                <a:off x="3808392" y="3713944"/>
                <a:ext cx="1894598" cy="55533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ko-KR" altLang="en-US" sz="969" b="1" dirty="0" err="1">
                    <a:latin typeface="+mn-ea"/>
                  </a:rPr>
                  <a:t>퍼블릭</a:t>
                </a:r>
                <a:r>
                  <a:rPr lang="ko-KR" altLang="en-US" sz="969" b="1" dirty="0">
                    <a:latin typeface="+mn-ea"/>
                  </a:rPr>
                  <a:t> 클라우드</a:t>
                </a:r>
                <a:endParaRPr lang="en-US" sz="969" b="1" dirty="0">
                  <a:latin typeface="+mn-ea"/>
                </a:endParaRPr>
              </a:p>
            </p:txBody>
          </p:sp>
          <p:pic>
            <p:nvPicPr>
              <p:cNvPr id="50" name="Picture 256" descr="\\amust.local\spb\Marketing\Graphics\Working\DIAGRAMS\Technical_Diagrams\veeam_icons\png\cloud.png">
                <a:extLst>
                  <a:ext uri="{FF2B5EF4-FFF2-40B4-BE49-F238E27FC236}">
                    <a16:creationId xmlns:a16="http://schemas.microsoft.com/office/drawing/2014/main" id="{2B1C46A5-E1AA-4031-933E-E238A4DC23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6385" y="3021005"/>
                <a:ext cx="1052517" cy="740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112CEBBC-3929-41A6-B002-4C7743678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11" y="2805923"/>
            <a:ext cx="3843001" cy="190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0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6EAB6-CA6D-4F54-9729-0CAE305D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1.1.1 </a:t>
            </a:r>
            <a:r>
              <a:rPr lang="ko-KR" altLang="en-US" dirty="0"/>
              <a:t>제안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B51D2C-9C57-48AF-BF0D-EBC3593D2F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제안사는 “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OOO</a:t>
            </a:r>
            <a:r>
              <a:rPr lang="ko-KR" altLang="en-US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” 운영시스템에 대한 안정적이며 효율적인 백업 및 복구 체계 시스템 구축으로 고객사의 비용절감과 품질향상 및 인프라업무 효율화를 목표로 최적의 데이터보호 환경 구축을 위한 방안을 제시합니다</a:t>
            </a:r>
            <a:r>
              <a:rPr lang="en-US" altLang="ko-KR" kern="0" spc="-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3290D3-70D3-456E-97D0-8A78E1888D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 개요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983757D-A088-45FC-B6F9-BC718CE76BA5}"/>
              </a:ext>
            </a:extLst>
          </p:cNvPr>
          <p:cNvGrpSpPr/>
          <p:nvPr/>
        </p:nvGrpSpPr>
        <p:grpSpPr>
          <a:xfrm>
            <a:off x="400052" y="2250855"/>
            <a:ext cx="9012870" cy="4266122"/>
            <a:chOff x="426947" y="2405113"/>
            <a:chExt cx="5975210" cy="3986356"/>
          </a:xfrm>
        </p:grpSpPr>
        <p:sp>
          <p:nvSpPr>
            <p:cNvPr id="28" name="모서리가 둥근 직사각형 495">
              <a:extLst>
                <a:ext uri="{FF2B5EF4-FFF2-40B4-BE49-F238E27FC236}">
                  <a16:creationId xmlns:a16="http://schemas.microsoft.com/office/drawing/2014/main" id="{6A0E9008-FD24-47D5-81F7-5B6DD58F48EB}"/>
                </a:ext>
              </a:extLst>
            </p:cNvPr>
            <p:cNvSpPr/>
            <p:nvPr/>
          </p:nvSpPr>
          <p:spPr>
            <a:xfrm>
              <a:off x="426947" y="2405113"/>
              <a:ext cx="5975210" cy="3986356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rtlCol="0" anchor="ctr">
              <a:scene3d>
                <a:camera prst="orthographicFront"/>
                <a:lightRig rig="threePt" dir="t"/>
              </a:scene3d>
              <a:sp3d>
                <a:bevelT w="0"/>
              </a:sp3d>
            </a:bodyPr>
            <a:lstStyle/>
            <a:p>
              <a:pPr marL="0" marR="0" lvl="0" indent="0" algn="l" defTabSz="91440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0" name="직사각형 90">
              <a:extLst>
                <a:ext uri="{FF2B5EF4-FFF2-40B4-BE49-F238E27FC236}">
                  <a16:creationId xmlns:a16="http://schemas.microsoft.com/office/drawing/2014/main" id="{FCB1C348-A8A1-4B5B-B902-C966BA074F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341" y="2533792"/>
              <a:ext cx="5854746" cy="258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defTabSz="957263" latinLnBrk="1">
                <a:spcBef>
                  <a:spcPct val="0"/>
                </a:spcBef>
              </a:pPr>
              <a:r>
                <a:rPr lang="en-US" altLang="ko-KR" b="1" dirty="0">
                  <a:solidFill>
                    <a:srgbClr val="00B050"/>
                  </a:solidFill>
                  <a:latin typeface="+mn-ea"/>
                </a:rPr>
                <a:t>“OOO</a:t>
              </a:r>
              <a:r>
                <a:rPr lang="ko-KR" altLang="en-US" b="1" dirty="0">
                  <a:solidFill>
                    <a:srgbClr val="00B050"/>
                  </a:solidFill>
                  <a:latin typeface="+mn-ea"/>
                </a:rPr>
                <a:t> 백업</a:t>
              </a:r>
              <a:r>
                <a:rPr lang="en-US" altLang="ko-KR" b="1" dirty="0">
                  <a:solidFill>
                    <a:srgbClr val="00B050"/>
                  </a:solidFill>
                  <a:latin typeface="+mn-ea"/>
                </a:rPr>
                <a:t> </a:t>
              </a:r>
              <a:r>
                <a:rPr lang="ko-KR" altLang="en-US" b="1" dirty="0">
                  <a:solidFill>
                    <a:srgbClr val="00B050"/>
                  </a:solidFill>
                  <a:latin typeface="+mn-ea"/>
                </a:rPr>
                <a:t>시스템 구축</a:t>
              </a:r>
              <a:r>
                <a:rPr lang="en-US" altLang="ko-KR" b="1" dirty="0">
                  <a:solidFill>
                    <a:srgbClr val="00B050"/>
                  </a:solidFill>
                  <a:latin typeface="+mn-ea"/>
                </a:rPr>
                <a:t>”</a:t>
              </a:r>
              <a:endParaRPr lang="ko-KR" altLang="en-US" b="1" dirty="0">
                <a:solidFill>
                  <a:srgbClr val="00B050"/>
                </a:solidFill>
                <a:latin typeface="+mn-ea"/>
              </a:endParaRP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F0864E6-1521-488F-9C7E-CA4625B766CC}"/>
                </a:ext>
              </a:extLst>
            </p:cNvPr>
            <p:cNvGrpSpPr/>
            <p:nvPr/>
          </p:nvGrpSpPr>
          <p:grpSpPr>
            <a:xfrm>
              <a:off x="638046" y="2911074"/>
              <a:ext cx="2789511" cy="624035"/>
              <a:chOff x="2417861" y="2253312"/>
              <a:chExt cx="3297003" cy="711699"/>
            </a:xfrm>
          </p:grpSpPr>
          <p:sp>
            <p:nvSpPr>
              <p:cNvPr id="33" name="모서리가 둥근 직사각형 541">
                <a:extLst>
                  <a:ext uri="{FF2B5EF4-FFF2-40B4-BE49-F238E27FC236}">
                    <a16:creationId xmlns:a16="http://schemas.microsoft.com/office/drawing/2014/main" id="{CD35B7FD-F381-423A-9ECC-7C7C8D29E938}"/>
                  </a:ext>
                </a:extLst>
              </p:cNvPr>
              <p:cNvSpPr/>
              <p:nvPr/>
            </p:nvSpPr>
            <p:spPr>
              <a:xfrm>
                <a:off x="2417861" y="2253312"/>
                <a:ext cx="3297003" cy="711699"/>
              </a:xfrm>
              <a:prstGeom prst="roundRect">
                <a:avLst>
                  <a:gd name="adj" fmla="val 0"/>
                </a:avLst>
              </a:prstGeom>
              <a:solidFill>
                <a:srgbClr val="92D050">
                  <a:alpha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0" marR="0" lvl="0" indent="0" algn="l" defTabSz="914400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4" name="Text Box 172">
                <a:extLst>
                  <a:ext uri="{FF2B5EF4-FFF2-40B4-BE49-F238E27FC236}">
                    <a16:creationId xmlns:a16="http://schemas.microsoft.com/office/drawing/2014/main" id="{6BB33617-8F79-4D6D-83C4-37C4CCD3F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66694" y="2370990"/>
                <a:ext cx="2834972" cy="4591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marL="0" marR="0" lvl="0" indent="0" algn="l" defTabSz="957263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kern="0" dirty="0">
                    <a:solidFill>
                      <a:prstClr val="black"/>
                    </a:solidFill>
                    <a:latin typeface="+mn-ea"/>
                  </a:rPr>
                  <a:t>가상화 및 </a:t>
                </a:r>
                <a:r>
                  <a:rPr kumimoji="0" lang="en-US" altLang="ko-KR" sz="1400" kern="0" dirty="0">
                    <a:solidFill>
                      <a:prstClr val="black"/>
                    </a:solidFill>
                    <a:latin typeface="+mn-ea"/>
                  </a:rPr>
                  <a:t>x86 </a:t>
                </a:r>
                <a:r>
                  <a:rPr kumimoji="0" lang="ko-KR" altLang="en-US" sz="1400" kern="0" dirty="0">
                    <a:solidFill>
                      <a:prstClr val="black"/>
                    </a:solidFill>
                    <a:latin typeface="+mn-ea"/>
                  </a:rPr>
                  <a:t>시스템에 대한 백업 시스템 구축으로</a:t>
                </a:r>
                <a:r>
                  <a:rPr kumimoji="0" lang="en-US" altLang="ko-KR" sz="1400" kern="0" dirty="0">
                    <a:solidFill>
                      <a:prstClr val="black"/>
                    </a:solidFill>
                    <a:latin typeface="+mn-ea"/>
                  </a:rPr>
                  <a:t>, </a:t>
                </a:r>
                <a:r>
                  <a:rPr kumimoji="0" lang="ko-KR" altLang="en-US" sz="1400" kern="0" dirty="0">
                    <a:solidFill>
                      <a:prstClr val="black"/>
                    </a:solidFill>
                    <a:latin typeface="+mn-ea"/>
                  </a:rPr>
                  <a:t>신속한 복원을 위한 대응 체계 수립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5" name="모서리가 둥근 직사각형 543">
                <a:extLst>
                  <a:ext uri="{FF2B5EF4-FFF2-40B4-BE49-F238E27FC236}">
                    <a16:creationId xmlns:a16="http://schemas.microsoft.com/office/drawing/2014/main" id="{8AC7F4F1-090F-4992-9D25-692D1D20851D}"/>
                  </a:ext>
                </a:extLst>
              </p:cNvPr>
              <p:cNvSpPr/>
              <p:nvPr/>
            </p:nvSpPr>
            <p:spPr>
              <a:xfrm>
                <a:off x="2468835" y="2340590"/>
                <a:ext cx="244827" cy="286633"/>
              </a:xfrm>
              <a:prstGeom prst="roundRect">
                <a:avLst>
                  <a:gd name="adj" fmla="val 8080"/>
                </a:avLst>
              </a:prstGeom>
              <a:gradFill flip="none" rotWithShape="1">
                <a:gsLst>
                  <a:gs pos="0">
                    <a:sysClr val="windowText" lastClr="000000">
                      <a:lumMod val="50000"/>
                      <a:lumOff val="50000"/>
                    </a:sysClr>
                  </a:gs>
                  <a:gs pos="100000">
                    <a:sysClr val="windowText" lastClr="0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+mn-ea"/>
                  </a:rPr>
                  <a:t>1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6A87E8B-1CA7-4A47-B53D-1812B174A6EE}"/>
                </a:ext>
              </a:extLst>
            </p:cNvPr>
            <p:cNvGrpSpPr/>
            <p:nvPr/>
          </p:nvGrpSpPr>
          <p:grpSpPr>
            <a:xfrm>
              <a:off x="3513405" y="2914777"/>
              <a:ext cx="2789512" cy="628082"/>
              <a:chOff x="1866961" y="2293332"/>
              <a:chExt cx="3297005" cy="716313"/>
            </a:xfrm>
          </p:grpSpPr>
          <p:sp>
            <p:nvSpPr>
              <p:cNvPr id="37" name="모서리가 둥근 직사각형 545">
                <a:extLst>
                  <a:ext uri="{FF2B5EF4-FFF2-40B4-BE49-F238E27FC236}">
                    <a16:creationId xmlns:a16="http://schemas.microsoft.com/office/drawing/2014/main" id="{50A735A5-252A-4ED1-94C2-E4E0344F5132}"/>
                  </a:ext>
                </a:extLst>
              </p:cNvPr>
              <p:cNvSpPr/>
              <p:nvPr/>
            </p:nvSpPr>
            <p:spPr>
              <a:xfrm>
                <a:off x="1866961" y="2293332"/>
                <a:ext cx="3297005" cy="716313"/>
              </a:xfrm>
              <a:prstGeom prst="roundRect">
                <a:avLst>
                  <a:gd name="adj" fmla="val 0"/>
                </a:avLst>
              </a:prstGeom>
              <a:solidFill>
                <a:srgbClr val="92D050">
                  <a:alpha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0" marR="0" lvl="0" indent="0" algn="l" defTabSz="914400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8" name="Text Box 172">
                <a:extLst>
                  <a:ext uri="{FF2B5EF4-FFF2-40B4-BE49-F238E27FC236}">
                    <a16:creationId xmlns:a16="http://schemas.microsoft.com/office/drawing/2014/main" id="{973D8825-1932-40B9-8EF5-AD5D678234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58468" y="2404009"/>
                <a:ext cx="2854525" cy="4914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t">
                <a:spAutoFit/>
              </a:bodyPr>
              <a:lstStyle/>
              <a:p>
                <a:pPr marL="0" marR="0" lvl="0" indent="0" algn="l" defTabSz="957263" eaLnBrk="1" fontAlgn="auto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kern="0" dirty="0">
                    <a:solidFill>
                      <a:prstClr val="black"/>
                    </a:solidFill>
                    <a:latin typeface="+mn-ea"/>
                  </a:rPr>
                  <a:t>가상화 및 </a:t>
                </a:r>
                <a:r>
                  <a:rPr kumimoji="0" lang="en-US" altLang="ko-KR" sz="1400" kern="0" dirty="0">
                    <a:solidFill>
                      <a:prstClr val="black"/>
                    </a:solidFill>
                    <a:latin typeface="+mn-ea"/>
                  </a:rPr>
                  <a:t>x86 </a:t>
                </a:r>
                <a:r>
                  <a:rPr kumimoji="0" lang="ko-KR" altLang="en-US" sz="1400" kern="0" dirty="0">
                    <a:solidFill>
                      <a:prstClr val="black"/>
                    </a:solidFill>
                    <a:latin typeface="+mn-ea"/>
                  </a:rPr>
                  <a:t>시스템에 최적화된 백업솔루션 도입으로 운영의 효율성 및 확장성을 확보</a:t>
                </a:r>
                <a:endPara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9" name="모서리가 둥근 직사각형 547">
                <a:extLst>
                  <a:ext uri="{FF2B5EF4-FFF2-40B4-BE49-F238E27FC236}">
                    <a16:creationId xmlns:a16="http://schemas.microsoft.com/office/drawing/2014/main" id="{5F9B9F72-7880-4A4E-AC52-23AAF2FF8B3B}"/>
                  </a:ext>
                </a:extLst>
              </p:cNvPr>
              <p:cNvSpPr/>
              <p:nvPr/>
            </p:nvSpPr>
            <p:spPr>
              <a:xfrm>
                <a:off x="1956694" y="2360646"/>
                <a:ext cx="244827" cy="286632"/>
              </a:xfrm>
              <a:prstGeom prst="roundRect">
                <a:avLst>
                  <a:gd name="adj" fmla="val 8080"/>
                </a:avLst>
              </a:prstGeom>
              <a:gradFill flip="none" rotWithShape="1">
                <a:gsLst>
                  <a:gs pos="0">
                    <a:sysClr val="windowText" lastClr="000000">
                      <a:lumMod val="50000"/>
                      <a:lumOff val="50000"/>
                    </a:sysClr>
                  </a:gs>
                  <a:gs pos="100000">
                    <a:sysClr val="windowText" lastClr="00000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marL="0" marR="0" lvl="0" indent="0" defTabSz="91440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+mn-ea"/>
                  </a:rPr>
                  <a:t>2</a:t>
                </a:r>
                <a:endPara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40" name="양쪽 모서리가 둥근 사각형 584">
              <a:extLst>
                <a:ext uri="{FF2B5EF4-FFF2-40B4-BE49-F238E27FC236}">
                  <a16:creationId xmlns:a16="http://schemas.microsoft.com/office/drawing/2014/main" id="{EF815AF3-ECB3-48A8-B0B7-24793A991EB1}"/>
                </a:ext>
              </a:extLst>
            </p:cNvPr>
            <p:cNvSpPr/>
            <p:nvPr/>
          </p:nvSpPr>
          <p:spPr>
            <a:xfrm flipV="1">
              <a:off x="593726" y="3732099"/>
              <a:ext cx="5719472" cy="329675"/>
            </a:xfrm>
            <a:prstGeom prst="round2SameRect">
              <a:avLst/>
            </a:prstGeom>
            <a:solidFill>
              <a:srgbClr val="7BC14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lvl="2" indent="-92075" algn="ctr" defTabSz="995690" fontAlgn="base" latinLnBrk="0">
                <a:lnSpc>
                  <a:spcPct val="12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tx1">
                    <a:lumMod val="75000"/>
                    <a:lumOff val="25000"/>
                  </a:schemeClr>
                </a:buClr>
                <a:buSzPct val="90000"/>
                <a:defRPr/>
              </a:pPr>
              <a:endParaRPr lang="ko-KR" altLang="en-US" sz="12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1" name="AutoShape 1571">
              <a:extLst>
                <a:ext uri="{FF2B5EF4-FFF2-40B4-BE49-F238E27FC236}">
                  <a16:creationId xmlns:a16="http://schemas.microsoft.com/office/drawing/2014/main" id="{64DA40D3-E1B6-48C6-A9C0-C85A0B148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192" y="3747683"/>
              <a:ext cx="5336086" cy="286369"/>
            </a:xfrm>
            <a:prstGeom prst="roundRect">
              <a:avLst>
                <a:gd name="adj" fmla="val 16667"/>
              </a:avLst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/>
            <a:p>
              <a:pPr lvl="0" algn="ctr" defTabSz="1279525">
                <a:defRPr/>
              </a:pPr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“최적화된 백업 시스템을 구축하여 비즈니스 연속성 및 안정성을 확보 </a:t>
              </a:r>
              <a:r>
                <a:rPr lang="en-US" altLang="ko-KR" b="1" dirty="0">
                  <a:solidFill>
                    <a:schemeClr val="bg1"/>
                  </a:solidFill>
                  <a:latin typeface="+mn-ea"/>
                </a:rPr>
                <a:t>”</a:t>
              </a:r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 </a:t>
              </a:r>
            </a:p>
          </p:txBody>
        </p:sp>
        <p:sp>
          <p:nvSpPr>
            <p:cNvPr id="42" name="자유형 586">
              <a:extLst>
                <a:ext uri="{FF2B5EF4-FFF2-40B4-BE49-F238E27FC236}">
                  <a16:creationId xmlns:a16="http://schemas.microsoft.com/office/drawing/2014/main" id="{B0FD8FA5-70A7-4A2E-AA56-DF96C27C5E3C}"/>
                </a:ext>
              </a:extLst>
            </p:cNvPr>
            <p:cNvSpPr/>
            <p:nvPr/>
          </p:nvSpPr>
          <p:spPr bwMode="auto">
            <a:xfrm rot="16200000">
              <a:off x="3427851" y="926347"/>
              <a:ext cx="185066" cy="5433567"/>
            </a:xfrm>
            <a:custGeom>
              <a:avLst/>
              <a:gdLst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542925"/>
                <a:gd name="connsiteY0" fmla="*/ 0 h 1571625"/>
                <a:gd name="connsiteX1" fmla="*/ 542925 w 542925"/>
                <a:gd name="connsiteY1" fmla="*/ 371475 h 1571625"/>
                <a:gd name="connsiteX2" fmla="*/ 542925 w 542925"/>
                <a:gd name="connsiteY2" fmla="*/ 1371600 h 1571625"/>
                <a:gd name="connsiteX3" fmla="*/ 9525 w 542925"/>
                <a:gd name="connsiteY3" fmla="*/ 1571625 h 1571625"/>
                <a:gd name="connsiteX4" fmla="*/ 0 w 542925"/>
                <a:gd name="connsiteY4" fmla="*/ 0 h 1571625"/>
                <a:gd name="connsiteX0" fmla="*/ 0 w 628650"/>
                <a:gd name="connsiteY0" fmla="*/ 0 h 1571625"/>
                <a:gd name="connsiteX1" fmla="*/ 542925 w 628650"/>
                <a:gd name="connsiteY1" fmla="*/ 371475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219200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628650"/>
                <a:gd name="connsiteY0" fmla="*/ 0 h 1571625"/>
                <a:gd name="connsiteX1" fmla="*/ 542926 w 628650"/>
                <a:gd name="connsiteY1" fmla="*/ 259216 h 1571625"/>
                <a:gd name="connsiteX2" fmla="*/ 628650 w 628650"/>
                <a:gd name="connsiteY2" fmla="*/ 1415653 h 1571625"/>
                <a:gd name="connsiteX3" fmla="*/ 9525 w 628650"/>
                <a:gd name="connsiteY3" fmla="*/ 1571625 h 1571625"/>
                <a:gd name="connsiteX4" fmla="*/ 0 w 628650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42926"/>
                <a:gd name="connsiteY0" fmla="*/ 0 h 1571625"/>
                <a:gd name="connsiteX1" fmla="*/ 542926 w 542926"/>
                <a:gd name="connsiteY1" fmla="*/ 259216 h 1571625"/>
                <a:gd name="connsiteX2" fmla="*/ 523875 w 542926"/>
                <a:gd name="connsiteY2" fmla="*/ 1415653 h 1571625"/>
                <a:gd name="connsiteX3" fmla="*/ 9525 w 542926"/>
                <a:gd name="connsiteY3" fmla="*/ 1571625 h 1571625"/>
                <a:gd name="connsiteX4" fmla="*/ 0 w 542926"/>
                <a:gd name="connsiteY4" fmla="*/ 0 h 1571625"/>
                <a:gd name="connsiteX0" fmla="*/ 0 w 561977"/>
                <a:gd name="connsiteY0" fmla="*/ 0 h 1627754"/>
                <a:gd name="connsiteX1" fmla="*/ 561977 w 561977"/>
                <a:gd name="connsiteY1" fmla="*/ 315345 h 1627754"/>
                <a:gd name="connsiteX2" fmla="*/ 542926 w 561977"/>
                <a:gd name="connsiteY2" fmla="*/ 1471782 h 1627754"/>
                <a:gd name="connsiteX3" fmla="*/ 28576 w 561977"/>
                <a:gd name="connsiteY3" fmla="*/ 1627754 h 1627754"/>
                <a:gd name="connsiteX4" fmla="*/ 0 w 561977"/>
                <a:gd name="connsiteY4" fmla="*/ 0 h 1627754"/>
                <a:gd name="connsiteX0" fmla="*/ 0 w 561980"/>
                <a:gd name="connsiteY0" fmla="*/ 0 h 1627754"/>
                <a:gd name="connsiteX1" fmla="*/ 561980 w 561980"/>
                <a:gd name="connsiteY1" fmla="*/ 315345 h 1627754"/>
                <a:gd name="connsiteX2" fmla="*/ 542926 w 561980"/>
                <a:gd name="connsiteY2" fmla="*/ 1471782 h 1627754"/>
                <a:gd name="connsiteX3" fmla="*/ 28576 w 561980"/>
                <a:gd name="connsiteY3" fmla="*/ 1627754 h 1627754"/>
                <a:gd name="connsiteX4" fmla="*/ 0 w 561980"/>
                <a:gd name="connsiteY4" fmla="*/ 0 h 1627754"/>
                <a:gd name="connsiteX0" fmla="*/ 0 w 561980"/>
                <a:gd name="connsiteY0" fmla="*/ 0 h 1627754"/>
                <a:gd name="connsiteX1" fmla="*/ 561980 w 561980"/>
                <a:gd name="connsiteY1" fmla="*/ 315345 h 1627754"/>
                <a:gd name="connsiteX2" fmla="*/ 542926 w 561980"/>
                <a:gd name="connsiteY2" fmla="*/ 1471782 h 1627754"/>
                <a:gd name="connsiteX3" fmla="*/ 28576 w 561980"/>
                <a:gd name="connsiteY3" fmla="*/ 1627754 h 1627754"/>
                <a:gd name="connsiteX4" fmla="*/ 0 w 56198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315345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315345 h 1627754"/>
                <a:gd name="connsiteX2" fmla="*/ 489644 w 564830"/>
                <a:gd name="connsiteY2" fmla="*/ 316081 h 1627754"/>
                <a:gd name="connsiteX3" fmla="*/ 542926 w 564830"/>
                <a:gd name="connsiteY3" fmla="*/ 1471782 h 1627754"/>
                <a:gd name="connsiteX4" fmla="*/ 28576 w 564830"/>
                <a:gd name="connsiteY4" fmla="*/ 1627754 h 1627754"/>
                <a:gd name="connsiteX5" fmla="*/ 0 w 564830"/>
                <a:gd name="connsiteY5" fmla="*/ 0 h 1627754"/>
                <a:gd name="connsiteX0" fmla="*/ 0 w 564830"/>
                <a:gd name="connsiteY0" fmla="*/ 0 h 1627754"/>
                <a:gd name="connsiteX1" fmla="*/ 564830 w 564830"/>
                <a:gd name="connsiteY1" fmla="*/ 315345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255428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177623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  <a:gd name="connsiteX0" fmla="*/ 0 w 564830"/>
                <a:gd name="connsiteY0" fmla="*/ 0 h 1627754"/>
                <a:gd name="connsiteX1" fmla="*/ 564830 w 564830"/>
                <a:gd name="connsiteY1" fmla="*/ 177623 h 1627754"/>
                <a:gd name="connsiteX2" fmla="*/ 542926 w 564830"/>
                <a:gd name="connsiteY2" fmla="*/ 1471782 h 1627754"/>
                <a:gd name="connsiteX3" fmla="*/ 28576 w 564830"/>
                <a:gd name="connsiteY3" fmla="*/ 1627754 h 1627754"/>
                <a:gd name="connsiteX4" fmla="*/ 0 w 564830"/>
                <a:gd name="connsiteY4" fmla="*/ 0 h 1627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4830" h="1627754">
                  <a:moveTo>
                    <a:pt x="0" y="0"/>
                  </a:moveTo>
                  <a:cubicBezTo>
                    <a:pt x="62321" y="148318"/>
                    <a:pt x="441363" y="142280"/>
                    <a:pt x="564830" y="177623"/>
                  </a:cubicBezTo>
                  <a:lnTo>
                    <a:pt x="542926" y="1471782"/>
                  </a:lnTo>
                  <a:cubicBezTo>
                    <a:pt x="376557" y="1479703"/>
                    <a:pt x="201478" y="1494089"/>
                    <a:pt x="28576" y="1627754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ko-KR" altLang="en-US" sz="2000" kern="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43" name="Picture 3" descr="상단">
              <a:extLst>
                <a:ext uri="{FF2B5EF4-FFF2-40B4-BE49-F238E27FC236}">
                  <a16:creationId xmlns:a16="http://schemas.microsoft.com/office/drawing/2014/main" id="{C7B45C5F-0BE7-41B1-B959-0E9114D0B8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76" t="24409" r="34746" b="24409"/>
            <a:stretch>
              <a:fillRect/>
            </a:stretch>
          </p:blipFill>
          <p:spPr bwMode="auto">
            <a:xfrm rot="16200000">
              <a:off x="2894360" y="2070898"/>
              <a:ext cx="604800" cy="46799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AutoShape 572">
              <a:extLst>
                <a:ext uri="{FF2B5EF4-FFF2-40B4-BE49-F238E27FC236}">
                  <a16:creationId xmlns:a16="http://schemas.microsoft.com/office/drawing/2014/main" id="{B9A19319-3D4F-4E8A-8A4C-033F9069B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214" y="4761148"/>
              <a:ext cx="1898277" cy="1530858"/>
            </a:xfrm>
            <a:prstGeom prst="roundRect">
              <a:avLst>
                <a:gd name="adj" fmla="val 132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rgbClr val="92D05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2ACCC1F-7FB2-4E96-ACB3-6C360118762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24478" y="4855555"/>
              <a:ext cx="1902013" cy="1216519"/>
            </a:xfrm>
            <a:prstGeom prst="rect">
              <a:avLst/>
            </a:prstGeom>
            <a:noFill/>
            <a:ln w="76200" cap="flat" cmpd="sng" algn="ctr">
              <a:noFill/>
              <a:prstDash val="solid"/>
            </a:ln>
            <a:effectLst/>
          </p:spPr>
          <p:txBody>
            <a:bodyPr wrap="square">
              <a:spAutoFit/>
            </a:bodyPr>
            <a:lstStyle/>
            <a:p>
              <a:pPr marL="6350" indent="-12700" defTabSz="1279525">
                <a:lnSpc>
                  <a:spcPct val="120000"/>
                </a:lnSpc>
                <a:spcBef>
                  <a:spcPct val="500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ko-KR" altLang="en-US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경험과 노하우</a:t>
              </a:r>
              <a:endParaRPr lang="en-US" altLang="ko-KR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6350" indent="-12700" defTabSz="1279525">
                <a:lnSpc>
                  <a:spcPct val="120000"/>
                </a:lnSpc>
                <a:spcBef>
                  <a:spcPct val="500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“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가상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/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물리 시스템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기반의 혼합 환경에서의 다양한 경험과 대규모 백업 인프라 구축에 대한 노하우를 활용하여 운영의 편의성 및 효율성 제공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”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6" name="AutoShape 572">
              <a:extLst>
                <a:ext uri="{FF2B5EF4-FFF2-40B4-BE49-F238E27FC236}">
                  <a16:creationId xmlns:a16="http://schemas.microsoft.com/office/drawing/2014/main" id="{C3403A0D-D2FA-4B3C-A211-582C8DEDB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8659" y="4761148"/>
              <a:ext cx="1898277" cy="1549846"/>
            </a:xfrm>
            <a:prstGeom prst="roundRect">
              <a:avLst>
                <a:gd name="adj" fmla="val 132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rgbClr val="92D05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681851D-65D6-4B21-ABF4-13361D90614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474923" y="4874543"/>
              <a:ext cx="1902013" cy="1026707"/>
            </a:xfrm>
            <a:prstGeom prst="rect">
              <a:avLst/>
            </a:prstGeom>
            <a:noFill/>
            <a:ln w="76200" cap="flat" cmpd="sng" algn="ctr">
              <a:noFill/>
              <a:prstDash val="solid"/>
            </a:ln>
            <a:effectLst/>
          </p:spPr>
          <p:txBody>
            <a:bodyPr wrap="square">
              <a:spAutoFit/>
            </a:bodyPr>
            <a:lstStyle/>
            <a:p>
              <a:pPr marL="6350" indent="-12700" defTabSz="1279525">
                <a:lnSpc>
                  <a:spcPct val="120000"/>
                </a:lnSpc>
                <a:spcBef>
                  <a:spcPct val="500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ko-KR" altLang="en-US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안정적 솔루션</a:t>
              </a:r>
              <a:endParaRPr lang="en-US" altLang="ko-KR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6350" indent="-12700" defTabSz="1279525">
                <a:lnSpc>
                  <a:spcPct val="120000"/>
                </a:lnSpc>
                <a:spcBef>
                  <a:spcPct val="500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“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고성능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고가용성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안정성을 고려한 가상화 환경에 최적화된 백업시스템 구성 방안 제공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”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8" name="AutoShape 572">
              <a:extLst>
                <a:ext uri="{FF2B5EF4-FFF2-40B4-BE49-F238E27FC236}">
                  <a16:creationId xmlns:a16="http://schemas.microsoft.com/office/drawing/2014/main" id="{DB58FEDB-797B-4A7D-B063-09EE30164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2875" y="4761148"/>
              <a:ext cx="1898277" cy="1549846"/>
            </a:xfrm>
            <a:prstGeom prst="roundRect">
              <a:avLst>
                <a:gd name="adj" fmla="val 132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rgbClr val="92D05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15CC85B-2AAB-489A-A26C-6981471BEB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419139" y="4874543"/>
              <a:ext cx="1902013" cy="1026707"/>
            </a:xfrm>
            <a:prstGeom prst="rect">
              <a:avLst/>
            </a:prstGeom>
            <a:noFill/>
            <a:ln w="76200" cap="flat" cmpd="sng" algn="ctr">
              <a:noFill/>
              <a:prstDash val="solid"/>
            </a:ln>
            <a:effectLst/>
          </p:spPr>
          <p:txBody>
            <a:bodyPr wrap="square">
              <a:spAutoFit/>
            </a:bodyPr>
            <a:lstStyle/>
            <a:p>
              <a:pPr marL="6350" indent="-12700" defTabSz="1279525">
                <a:lnSpc>
                  <a:spcPct val="120000"/>
                </a:lnSpc>
                <a:spcBef>
                  <a:spcPct val="500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ko-KR" altLang="en-US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인프라 확장성</a:t>
              </a:r>
              <a:endParaRPr lang="en-US" altLang="ko-KR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marL="6350" indent="-12700" defTabSz="1279525">
                <a:lnSpc>
                  <a:spcPct val="120000"/>
                </a:lnSpc>
                <a:spcBef>
                  <a:spcPct val="50000"/>
                </a:spcBef>
                <a:buClr>
                  <a:prstClr val="black">
                    <a:lumMod val="75000"/>
                    <a:lumOff val="25000"/>
                  </a:prstClr>
                </a:buClr>
                <a:buSzPct val="90000"/>
                <a:tabLst>
                  <a:tab pos="5648325" algn="l"/>
                </a:tabLst>
                <a:defRPr/>
              </a:pP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“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골프존 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IT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운영 인프라 환경과 향후 트랜드를 고려한 완벽한 백업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시스템 구성 방안 제공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”</a:t>
              </a:r>
              <a:endPara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53" name="모서리가 둥근 직사각형 96">
            <a:extLst>
              <a:ext uri="{FF2B5EF4-FFF2-40B4-BE49-F238E27FC236}">
                <a16:creationId xmlns:a16="http://schemas.microsoft.com/office/drawing/2014/main" id="{CCBA9167-707E-4F15-B822-92B060F631E7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제안 배경 및 목적</a:t>
            </a:r>
          </a:p>
        </p:txBody>
      </p:sp>
    </p:spTree>
    <p:extLst>
      <p:ext uri="{BB962C8B-B14F-4D97-AF65-F5344CB8AC3E}">
        <p14:creationId xmlns:p14="http://schemas.microsoft.com/office/powerpoint/2010/main" val="1972954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2.2.3 </a:t>
            </a:r>
            <a:r>
              <a:rPr lang="ko-KR" altLang="en-US" dirty="0"/>
              <a:t>빔 소프트웨어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소프트웨어는 서버 증가 시에도 유동적 대처가 가능한 </a:t>
            </a:r>
            <a:r>
              <a:rPr lang="en-US" altLang="ko-KR" dirty="0"/>
              <a:t>3-Tier</a:t>
            </a:r>
            <a:r>
              <a:rPr lang="ko-KR" altLang="en-US" dirty="0"/>
              <a:t> 구조이며</a:t>
            </a:r>
            <a:r>
              <a:rPr lang="en-US" altLang="ko-KR" dirty="0"/>
              <a:t>,</a:t>
            </a:r>
            <a:r>
              <a:rPr lang="ko-KR" altLang="en-US" dirty="0"/>
              <a:t> 다양한 환경에서도 구성이 용이한 최적의 통합 데이터 백업 관리 솔루션입니다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52" name="모서리가 둥근 직사각형 96">
            <a:extLst>
              <a:ext uri="{FF2B5EF4-FFF2-40B4-BE49-F238E27FC236}">
                <a16:creationId xmlns:a16="http://schemas.microsoft.com/office/drawing/2014/main" id="{7F479566-A6C5-4E6F-B675-1002AF3CBA4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확장성에 최적화 된 </a:t>
            </a:r>
            <a:r>
              <a:rPr lang="en-US" altLang="ko-KR" sz="1400" b="1" dirty="0">
                <a:latin typeface="맑은 고딕" panose="020B0503020000020004" pitchFamily="50" charset="-127"/>
              </a:rPr>
              <a:t>3-Tier</a:t>
            </a:r>
            <a:r>
              <a:rPr lang="ko-KR" altLang="en-US" sz="1400" b="1" dirty="0">
                <a:latin typeface="맑은 고딕" panose="020B0503020000020004" pitchFamily="50" charset="-127"/>
              </a:rPr>
              <a:t> 구조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294491-42A7-4CBE-A15C-B4C288FA8B63}"/>
              </a:ext>
            </a:extLst>
          </p:cNvPr>
          <p:cNvGrpSpPr/>
          <p:nvPr/>
        </p:nvGrpSpPr>
        <p:grpSpPr>
          <a:xfrm>
            <a:off x="388938" y="2222755"/>
            <a:ext cx="9280525" cy="4364625"/>
            <a:chOff x="388938" y="2299821"/>
            <a:chExt cx="6443663" cy="3107392"/>
          </a:xfrm>
        </p:grpSpPr>
        <p:pic>
          <p:nvPicPr>
            <p:cNvPr id="84" name="Picture 70" descr="01">
              <a:extLst>
                <a:ext uri="{FF2B5EF4-FFF2-40B4-BE49-F238E27FC236}">
                  <a16:creationId xmlns:a16="http://schemas.microsoft.com/office/drawing/2014/main" id="{C9A9D76A-29FB-43FA-BE8D-49BD2E66D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rgbClr val="54B94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15" t="54559" r="35695" b="3918"/>
            <a:stretch>
              <a:fillRect/>
            </a:stretch>
          </p:blipFill>
          <p:spPr bwMode="gray">
            <a:xfrm>
              <a:off x="388939" y="3322436"/>
              <a:ext cx="1213735" cy="1253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AutoShape 75">
              <a:extLst>
                <a:ext uri="{FF2B5EF4-FFF2-40B4-BE49-F238E27FC236}">
                  <a16:creationId xmlns:a16="http://schemas.microsoft.com/office/drawing/2014/main" id="{23F76B57-1F11-4017-8792-CF786A30A3FA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1622446" y="3328324"/>
              <a:ext cx="2561405" cy="1247970"/>
            </a:xfrm>
            <a:prstGeom prst="roundRect">
              <a:avLst>
                <a:gd name="adj" fmla="val 852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lIns="91429" tIns="45715" rIns="91429" bIns="45715" anchor="ctr"/>
            <a:lstStyle>
              <a:lvl1pP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defTabSz="685800" latinLnBrk="0"/>
              <a:endParaRPr lang="ko-KR" altLang="ko-KR" sz="1100" b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86" name="Rectangle 179">
              <a:extLst>
                <a:ext uri="{FF2B5EF4-FFF2-40B4-BE49-F238E27FC236}">
                  <a16:creationId xmlns:a16="http://schemas.microsoft.com/office/drawing/2014/main" id="{44FF343B-4767-4D56-AC69-3180D0FF46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4696" y="3829282"/>
              <a:ext cx="1090618" cy="2490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lvl1pP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685800" latinLnBrk="0"/>
              <a:r>
                <a:rPr lang="en-US" altLang="ko-KR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TIER-2</a:t>
              </a:r>
            </a:p>
            <a:p>
              <a:pPr algn="ctr" defTabSz="685800" latinLnBrk="0"/>
              <a:r>
                <a:rPr lang="ko-KR" alt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미디어</a:t>
              </a:r>
              <a:r>
                <a:rPr lang="en-US" altLang="ko-KR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 </a:t>
              </a:r>
              <a:r>
                <a:rPr lang="ko-KR" alt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서버</a:t>
              </a:r>
              <a:endParaRPr lang="en-US" altLang="ko-KR" sz="11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pic>
          <p:nvPicPr>
            <p:cNvPr id="87" name="Picture 70" descr="01">
              <a:extLst>
                <a:ext uri="{FF2B5EF4-FFF2-40B4-BE49-F238E27FC236}">
                  <a16:creationId xmlns:a16="http://schemas.microsoft.com/office/drawing/2014/main" id="{93B59BB7-9DC8-4CEF-8ED1-EA3B1DAD0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rgbClr val="7BC143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15" t="54559" r="35695" b="3918"/>
            <a:stretch>
              <a:fillRect/>
            </a:stretch>
          </p:blipFill>
          <p:spPr bwMode="gray">
            <a:xfrm>
              <a:off x="388939" y="4772769"/>
              <a:ext cx="1213735" cy="634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" name="AutoShape 75">
              <a:extLst>
                <a:ext uri="{FF2B5EF4-FFF2-40B4-BE49-F238E27FC236}">
                  <a16:creationId xmlns:a16="http://schemas.microsoft.com/office/drawing/2014/main" id="{52B041A8-E961-48F1-99D7-91C2403EBC9A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1622446" y="4775748"/>
              <a:ext cx="2561405" cy="631465"/>
            </a:xfrm>
            <a:prstGeom prst="roundRect">
              <a:avLst>
                <a:gd name="adj" fmla="val 852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lIns="91429" tIns="45715" rIns="91429" bIns="45715" anchor="ctr"/>
            <a:lstStyle>
              <a:lvl1pP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defTabSz="685800" latinLnBrk="0"/>
              <a:endParaRPr lang="ko-KR" altLang="ko-KR" sz="1100" b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89" name="Rectangle 179">
              <a:extLst>
                <a:ext uri="{FF2B5EF4-FFF2-40B4-BE49-F238E27FC236}">
                  <a16:creationId xmlns:a16="http://schemas.microsoft.com/office/drawing/2014/main" id="{D942FDA1-FBD6-4602-9E75-EC29BA5A41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4696" y="4967721"/>
              <a:ext cx="1090618" cy="2490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lvl1pP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685800" latinLnBrk="0"/>
              <a:r>
                <a:rPr lang="en-US" altLang="ko-KR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TIER-3</a:t>
              </a:r>
            </a:p>
            <a:p>
              <a:pPr algn="ctr" defTabSz="685800" latinLnBrk="0"/>
              <a:r>
                <a:rPr lang="ko-KR" alt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클라이언트</a:t>
              </a:r>
              <a:endParaRPr lang="en-US" altLang="ko-KR" sz="11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pic>
          <p:nvPicPr>
            <p:cNvPr id="90" name="Picture 15">
              <a:extLst>
                <a:ext uri="{FF2B5EF4-FFF2-40B4-BE49-F238E27FC236}">
                  <a16:creationId xmlns:a16="http://schemas.microsoft.com/office/drawing/2014/main" id="{31631631-426B-40E4-9735-BC538EA3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0620" y="4015285"/>
              <a:ext cx="874767" cy="333843"/>
            </a:xfrm>
            <a:prstGeom prst="rect">
              <a:avLst/>
            </a:prstGeom>
            <a:effectLst>
              <a:innerShdw blurRad="114300">
                <a:prstClr val="black"/>
              </a:innerShdw>
            </a:effectLst>
          </p:spPr>
        </p:pic>
        <p:pic>
          <p:nvPicPr>
            <p:cNvPr id="91" name="AutoShape 37">
              <a:extLst>
                <a:ext uri="{FF2B5EF4-FFF2-40B4-BE49-F238E27FC236}">
                  <a16:creationId xmlns:a16="http://schemas.microsoft.com/office/drawing/2014/main" id="{7399A832-121F-43E8-AF6F-DEB8A4644BC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2154342" y="1326216"/>
              <a:ext cx="272918" cy="3786101"/>
            </a:xfrm>
            <a:prstGeom prst="rect">
              <a:avLst/>
            </a:prstGeom>
            <a:noFill/>
          </p:spPr>
        </p:pic>
        <p:pic>
          <p:nvPicPr>
            <p:cNvPr id="92" name="AutoShape 37">
              <a:extLst>
                <a:ext uri="{FF2B5EF4-FFF2-40B4-BE49-F238E27FC236}">
                  <a16:creationId xmlns:a16="http://schemas.microsoft.com/office/drawing/2014/main" id="{018D87F4-5B18-4AD5-B2AE-C48A7AA907E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2149936" y="2801239"/>
              <a:ext cx="272918" cy="3794913"/>
            </a:xfrm>
            <a:prstGeom prst="rect">
              <a:avLst/>
            </a:prstGeom>
            <a:noFill/>
          </p:spPr>
        </p:pic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446B10D5-93F0-465E-9A38-4225D5E513E8}"/>
                </a:ext>
              </a:extLst>
            </p:cNvPr>
            <p:cNvSpPr/>
            <p:nvPr/>
          </p:nvSpPr>
          <p:spPr>
            <a:xfrm>
              <a:off x="2832189" y="4836124"/>
              <a:ext cx="1260812" cy="5014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2" lvl="1" indent="-88902" defTabSz="1330358" eaLnBrk="0" fontAlgn="base" latinLnBrk="0" hangingPunct="0">
                <a:lnSpc>
                  <a:spcPct val="120000"/>
                </a:lnSpc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 typeface="Arial" pitchFamily="34" charset="0"/>
                <a:buChar char="•"/>
                <a:tabLst>
                  <a:tab pos="5648466" algn="l"/>
                </a:tabLst>
                <a:defRPr/>
              </a:pPr>
              <a:r>
                <a:rPr lang="ko-KR" altLang="en-US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백업 대상 시스템</a:t>
              </a:r>
              <a:endParaRPr lang="en-US" altLang="ko-KR" sz="1100" kern="0" spc="-70">
                <a:solidFill>
                  <a:srgbClr val="000000"/>
                </a:solidFill>
                <a:latin typeface="+mn-ea"/>
                <a:cs typeface="Arial" panose="020B0604020202020204" pitchFamily="34" charset="0"/>
              </a:endParaRPr>
            </a:p>
            <a:p>
              <a:pPr marL="88902" lvl="1" indent="-88902" defTabSz="1330358" eaLnBrk="0" fontAlgn="base" latinLnBrk="0" hangingPunct="0">
                <a:lnSpc>
                  <a:spcPct val="120000"/>
                </a:lnSpc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 typeface="Arial" pitchFamily="34" charset="0"/>
                <a:buChar char="•"/>
                <a:tabLst>
                  <a:tab pos="5648466" algn="l"/>
                </a:tabLst>
                <a:defRPr/>
              </a:pPr>
              <a:r>
                <a:rPr lang="en-US" altLang="ko-KR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Agent</a:t>
              </a:r>
              <a:r>
                <a:rPr lang="ko-KR" altLang="en-US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를 통해 데이터를 미디어 서버로 전송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138016C3-6CEF-4642-B6D5-AF4DFF59AA2D}"/>
                </a:ext>
              </a:extLst>
            </p:cNvPr>
            <p:cNvSpPr/>
            <p:nvPr/>
          </p:nvSpPr>
          <p:spPr>
            <a:xfrm>
              <a:off x="2832189" y="3435282"/>
              <a:ext cx="1260812" cy="352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2" lvl="1" indent="-88902" defTabSz="1330358" eaLnBrk="0" fontAlgn="base" latinLnBrk="0" hangingPunct="0">
                <a:lnSpc>
                  <a:spcPct val="120000"/>
                </a:lnSpc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 typeface="Arial" pitchFamily="34" charset="0"/>
                <a:buChar char="•"/>
                <a:tabLst>
                  <a:tab pos="5648466" algn="l"/>
                </a:tabLst>
                <a:defRPr/>
              </a:pPr>
              <a:r>
                <a:rPr lang="ko-KR" altLang="en-US" sz="1100" kern="0" spc="-70" dirty="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백업 저장소 관리</a:t>
              </a:r>
              <a:endParaRPr lang="en-US" altLang="ko-KR" sz="1100" kern="0" spc="-7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endParaRPr>
            </a:p>
            <a:p>
              <a:pPr marL="88902" lvl="1" indent="-88902" defTabSz="1330358" eaLnBrk="0" fontAlgn="base" latinLnBrk="0" hangingPunct="0">
                <a:lnSpc>
                  <a:spcPct val="120000"/>
                </a:lnSpc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 typeface="Arial" pitchFamily="34" charset="0"/>
                <a:buChar char="•"/>
                <a:tabLst>
                  <a:tab pos="5648466" algn="l"/>
                </a:tabLst>
                <a:defRPr/>
              </a:pPr>
              <a:r>
                <a:rPr lang="ko-KR" altLang="en-US" sz="1100" kern="0" spc="-70" dirty="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백업 </a:t>
              </a:r>
              <a:r>
                <a:rPr lang="en-US" altLang="ko-KR" sz="1100" kern="0" spc="-70" dirty="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/ </a:t>
              </a:r>
              <a:r>
                <a:rPr lang="ko-KR" altLang="en-US" sz="1100" kern="0" spc="-70" dirty="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복구 관련 </a:t>
              </a:r>
              <a:r>
                <a:rPr lang="en-US" altLang="ko-KR" sz="1100" kern="0" spc="-70" dirty="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I/O </a:t>
              </a:r>
              <a:r>
                <a:rPr lang="ko-KR" altLang="en-US" sz="1100" kern="0" spc="-70" dirty="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처리</a:t>
              </a:r>
              <a:endParaRPr lang="en-US" altLang="ko-KR" sz="1100" kern="0" spc="-7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5" name="TextBox 59">
              <a:extLst>
                <a:ext uri="{FF2B5EF4-FFF2-40B4-BE49-F238E27FC236}">
                  <a16:creationId xmlns:a16="http://schemas.microsoft.com/office/drawing/2014/main" id="{47829FB1-2C29-4797-AADA-9552D88C0CD9}"/>
                </a:ext>
              </a:extLst>
            </p:cNvPr>
            <p:cNvSpPr txBox="1"/>
            <p:nvPr/>
          </p:nvSpPr>
          <p:spPr>
            <a:xfrm>
              <a:off x="1880620" y="3796830"/>
              <a:ext cx="853505" cy="15124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txBody>
            <a:bodyPr wrap="square" lIns="36000" tIns="18000" rIns="36000" bIns="18000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cs typeface="Arial" pitchFamily="34" charset="0"/>
                </a:rPr>
                <a:t>미디어 서버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Arial" pitchFamily="34" charset="0"/>
              </a:endParaRPr>
            </a:p>
          </p:txBody>
        </p:sp>
        <p:sp>
          <p:nvSpPr>
            <p:cNvPr id="96" name="TextBox 59">
              <a:extLst>
                <a:ext uri="{FF2B5EF4-FFF2-40B4-BE49-F238E27FC236}">
                  <a16:creationId xmlns:a16="http://schemas.microsoft.com/office/drawing/2014/main" id="{80F75B58-9BB2-459F-9628-D66AC7D8346A}"/>
                </a:ext>
              </a:extLst>
            </p:cNvPr>
            <p:cNvSpPr txBox="1"/>
            <p:nvPr/>
          </p:nvSpPr>
          <p:spPr>
            <a:xfrm>
              <a:off x="1880620" y="4370940"/>
              <a:ext cx="853505" cy="15124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txBody>
            <a:bodyPr wrap="square" lIns="36000" tIns="18000" rIns="36000" bIns="18000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cs typeface="Arial" pitchFamily="34" charset="0"/>
                </a:rPr>
                <a:t>백업 저장소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Arial" pitchFamily="34" charset="0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1779283A-A225-4F6A-B188-14ADD87AACFF}"/>
                </a:ext>
              </a:extLst>
            </p:cNvPr>
            <p:cNvSpPr/>
            <p:nvPr/>
          </p:nvSpPr>
          <p:spPr>
            <a:xfrm>
              <a:off x="2832189" y="4075848"/>
              <a:ext cx="1308055" cy="3520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2" lvl="1" indent="-88902" defTabSz="1330358" eaLnBrk="0" fontAlgn="base" latinLnBrk="0" hangingPunct="0">
                <a:lnSpc>
                  <a:spcPct val="120000"/>
                </a:lnSpc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 typeface="Arial" pitchFamily="34" charset="0"/>
                <a:buChar char="•"/>
                <a:tabLst>
                  <a:tab pos="5648466" algn="l"/>
                </a:tabLst>
                <a:defRPr/>
              </a:pPr>
              <a:r>
                <a:rPr lang="ko-KR" altLang="en-US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다양한 백업 저장소 지원</a:t>
              </a:r>
              <a:endParaRPr lang="en-US" altLang="ko-KR" sz="1100" kern="0" spc="-70">
                <a:solidFill>
                  <a:srgbClr val="000000"/>
                </a:solidFill>
                <a:latin typeface="+mn-ea"/>
                <a:cs typeface="Arial" panose="020B0604020202020204" pitchFamily="34" charset="0"/>
              </a:endParaRPr>
            </a:p>
            <a:p>
              <a:pPr marL="88902" lvl="1" indent="-88902" defTabSz="1330358" eaLnBrk="0" fontAlgn="base" latinLnBrk="0" hangingPunct="0">
                <a:lnSpc>
                  <a:spcPct val="120000"/>
                </a:lnSpc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 typeface="Arial" pitchFamily="34" charset="0"/>
                <a:buChar char="•"/>
                <a:tabLst>
                  <a:tab pos="5648466" algn="l"/>
                </a:tabLst>
                <a:defRPr/>
              </a:pPr>
              <a:r>
                <a:rPr lang="en-US" altLang="ko-KR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DISK / Tape / Cloud </a:t>
              </a:r>
              <a:r>
                <a:rPr lang="ko-KR" altLang="en-US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등</a:t>
              </a:r>
            </a:p>
          </p:txBody>
        </p:sp>
        <p:pic>
          <p:nvPicPr>
            <p:cNvPr id="98" name="Picture 70" descr="01">
              <a:extLst>
                <a:ext uri="{FF2B5EF4-FFF2-40B4-BE49-F238E27FC236}">
                  <a16:creationId xmlns:a16="http://schemas.microsoft.com/office/drawing/2014/main" id="{A636CA68-D516-40CB-A9D6-1B4AC819D5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rgbClr val="54B94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15" t="54559" r="35695" b="3918"/>
            <a:stretch>
              <a:fillRect/>
            </a:stretch>
          </p:blipFill>
          <p:spPr bwMode="gray">
            <a:xfrm>
              <a:off x="388939" y="2299821"/>
              <a:ext cx="1213735" cy="813395"/>
            </a:xfrm>
            <a:prstGeom prst="rect">
              <a:avLst/>
            </a:prstGeom>
            <a:gradFill>
              <a:gsLst>
                <a:gs pos="0">
                  <a:srgbClr val="54B948">
                    <a:lumMod val="5000"/>
                    <a:lumOff val="95000"/>
                  </a:srgbClr>
                </a:gs>
                <a:gs pos="74000">
                  <a:srgbClr val="54B948">
                    <a:lumMod val="45000"/>
                    <a:lumOff val="55000"/>
                  </a:srgbClr>
                </a:gs>
                <a:gs pos="83000">
                  <a:srgbClr val="54B948">
                    <a:lumMod val="45000"/>
                    <a:lumOff val="55000"/>
                  </a:srgbClr>
                </a:gs>
                <a:gs pos="100000">
                  <a:srgbClr val="54B948">
                    <a:lumMod val="30000"/>
                    <a:lumOff val="7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" name="AutoShape 75">
              <a:extLst>
                <a:ext uri="{FF2B5EF4-FFF2-40B4-BE49-F238E27FC236}">
                  <a16:creationId xmlns:a16="http://schemas.microsoft.com/office/drawing/2014/main" id="{E4B6699F-1423-4FEE-8C32-5321A64D6BEC}"/>
                </a:ext>
              </a:extLst>
            </p:cNvPr>
            <p:cNvSpPr>
              <a:spLocks noChangeArrowheads="1"/>
            </p:cNvSpPr>
            <p:nvPr/>
          </p:nvSpPr>
          <p:spPr bwMode="gray">
            <a:xfrm flipH="1">
              <a:off x="1622446" y="2303641"/>
              <a:ext cx="2561405" cy="809575"/>
            </a:xfrm>
            <a:prstGeom prst="roundRect">
              <a:avLst>
                <a:gd name="adj" fmla="val 852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lIns="91429" tIns="45715" rIns="91429" bIns="45715" anchor="ctr"/>
            <a:lstStyle>
              <a:lvl1pP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defTabSz="685800" latinLnBrk="0"/>
              <a:endParaRPr lang="ko-KR" altLang="ko-KR" sz="1100" b="0">
                <a:solidFill>
                  <a:srgbClr val="000000"/>
                </a:solidFill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00" name="Rectangle 179">
              <a:extLst>
                <a:ext uri="{FF2B5EF4-FFF2-40B4-BE49-F238E27FC236}">
                  <a16:creationId xmlns:a16="http://schemas.microsoft.com/office/drawing/2014/main" id="{FC757177-4423-4B03-ABAB-BA7453A5730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54696" y="2584881"/>
              <a:ext cx="1090618" cy="2490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lvl1pP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200" b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685800" latinLnBrk="0"/>
              <a:r>
                <a:rPr lang="en-US" altLang="ko-KR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TIER-1</a:t>
              </a:r>
            </a:p>
            <a:p>
              <a:pPr algn="ctr" defTabSz="685800" latinLnBrk="0"/>
              <a:r>
                <a:rPr lang="ko-KR" altLang="en-US" sz="11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  <a:cs typeface="Arial" pitchFamily="34" charset="0"/>
                </a:rPr>
                <a:t>마스터 서버</a:t>
              </a:r>
              <a:endParaRPr lang="en-US" altLang="ko-KR" sz="11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EF0592FB-7402-46A8-86DB-4442C404FC90}"/>
                </a:ext>
              </a:extLst>
            </p:cNvPr>
            <p:cNvSpPr/>
            <p:nvPr/>
          </p:nvSpPr>
          <p:spPr>
            <a:xfrm>
              <a:off x="2832189" y="2389477"/>
              <a:ext cx="1314275" cy="6508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2" lvl="1" indent="-88902" defTabSz="1330358" eaLnBrk="0" fontAlgn="base" latinLnBrk="0" hangingPunct="0">
                <a:lnSpc>
                  <a:spcPct val="120000"/>
                </a:lnSpc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 typeface="Arial" pitchFamily="34" charset="0"/>
                <a:buChar char="•"/>
                <a:tabLst>
                  <a:tab pos="5648466" algn="l"/>
                </a:tabLst>
                <a:defRPr/>
              </a:pPr>
              <a:r>
                <a:rPr lang="ko-KR" altLang="en-US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관리콘솔 제공</a:t>
              </a:r>
              <a:endParaRPr lang="en-US" altLang="ko-KR" sz="1100" kern="0" spc="-70">
                <a:solidFill>
                  <a:srgbClr val="000000"/>
                </a:solidFill>
                <a:latin typeface="+mn-ea"/>
                <a:cs typeface="Arial" panose="020B0604020202020204" pitchFamily="34" charset="0"/>
              </a:endParaRPr>
            </a:p>
            <a:p>
              <a:pPr marL="88902" lvl="1" indent="-88902" defTabSz="1330358" eaLnBrk="0" fontAlgn="base" latinLnBrk="0" hangingPunct="0">
                <a:lnSpc>
                  <a:spcPct val="120000"/>
                </a:lnSpc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 typeface="Arial" pitchFamily="34" charset="0"/>
                <a:buChar char="•"/>
                <a:tabLst>
                  <a:tab pos="5648466" algn="l"/>
                </a:tabLst>
                <a:defRPr/>
              </a:pPr>
              <a:r>
                <a:rPr lang="ko-KR" altLang="en-US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카탈로그 </a:t>
              </a:r>
              <a:r>
                <a:rPr lang="en-US" altLang="ko-KR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DB </a:t>
              </a:r>
              <a:r>
                <a:rPr lang="ko-KR" altLang="en-US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관리</a:t>
              </a:r>
              <a:endParaRPr lang="en-US" altLang="ko-KR" sz="1100" kern="0" spc="-70">
                <a:solidFill>
                  <a:srgbClr val="000000"/>
                </a:solidFill>
                <a:latin typeface="+mn-ea"/>
                <a:cs typeface="Arial" panose="020B0604020202020204" pitchFamily="34" charset="0"/>
              </a:endParaRPr>
            </a:p>
            <a:p>
              <a:pPr marL="88902" lvl="1" indent="-88902" defTabSz="1330358" eaLnBrk="0" fontAlgn="base" latinLnBrk="0" hangingPunct="0">
                <a:lnSpc>
                  <a:spcPct val="120000"/>
                </a:lnSpc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 typeface="Arial" pitchFamily="34" charset="0"/>
                <a:buChar char="•"/>
                <a:tabLst>
                  <a:tab pos="5648466" algn="l"/>
                </a:tabLst>
                <a:defRPr/>
              </a:pPr>
              <a:r>
                <a:rPr lang="ko-KR" altLang="en-US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정책 설정 및 리포팅 생성</a:t>
              </a:r>
              <a:endParaRPr lang="en-US" altLang="ko-KR" sz="1100" kern="0" spc="-70">
                <a:solidFill>
                  <a:srgbClr val="000000"/>
                </a:solidFill>
                <a:latin typeface="+mn-ea"/>
                <a:cs typeface="Arial" panose="020B0604020202020204" pitchFamily="34" charset="0"/>
              </a:endParaRPr>
            </a:p>
            <a:p>
              <a:pPr marL="88902" lvl="1" indent="-88902" defTabSz="1330358" eaLnBrk="0" fontAlgn="base" latinLnBrk="0" hangingPunct="0">
                <a:lnSpc>
                  <a:spcPct val="120000"/>
                </a:lnSpc>
                <a:spcAft>
                  <a:spcPct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70000"/>
                <a:buFont typeface="Arial" pitchFamily="34" charset="0"/>
                <a:buChar char="•"/>
                <a:tabLst>
                  <a:tab pos="5648466" algn="l"/>
                </a:tabLst>
                <a:defRPr/>
              </a:pPr>
              <a:r>
                <a:rPr lang="ko-KR" altLang="en-US" sz="1100" kern="0" spc="-7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작업 관리 및 모니터링</a:t>
              </a: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1E63F798-A941-49D3-8AD8-B1820256A5E6}"/>
                </a:ext>
              </a:extLst>
            </p:cNvPr>
            <p:cNvGrpSpPr/>
            <p:nvPr/>
          </p:nvGrpSpPr>
          <p:grpSpPr>
            <a:xfrm>
              <a:off x="2044263" y="2411110"/>
              <a:ext cx="465205" cy="453417"/>
              <a:chOff x="3421059" y="2677889"/>
              <a:chExt cx="540000" cy="469608"/>
            </a:xfrm>
          </p:grpSpPr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CD534518-15BC-4138-AE09-DD33E7AB13DE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/>
              <a:srcRect l="19924" t="2572" r="25258" b="37301"/>
              <a:stretch/>
            </p:blipFill>
            <p:spPr>
              <a:xfrm>
                <a:off x="3547060" y="2677889"/>
                <a:ext cx="288000" cy="288000"/>
              </a:xfrm>
              <a:prstGeom prst="rect">
                <a:avLst/>
              </a:prstGeom>
            </p:spPr>
          </p:pic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CF6E6B92-BC19-4B5C-827F-B6B53F90B7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6956"/>
              <a:stretch/>
            </p:blipFill>
            <p:spPr>
              <a:xfrm>
                <a:off x="3421059" y="2975648"/>
                <a:ext cx="540000" cy="171849"/>
              </a:xfrm>
              <a:prstGeom prst="rect">
                <a:avLst/>
              </a:prstGeom>
            </p:spPr>
          </p:pic>
        </p:grp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id="{96E88987-EDFB-46EA-BFA2-75909E82D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63504" y="3376983"/>
              <a:ext cx="309001" cy="288000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A6000AA5-5BE7-41EF-BD3D-A5BDFBEE0773}"/>
                </a:ext>
              </a:extLst>
            </p:cNvPr>
            <p:cNvPicPr>
              <a:picLocks/>
            </p:cNvPicPr>
            <p:nvPr/>
          </p:nvPicPr>
          <p:blipFill rotWithShape="1">
            <a:blip r:embed="rId8"/>
            <a:srcRect t="10708"/>
            <a:stretch/>
          </p:blipFill>
          <p:spPr>
            <a:xfrm>
              <a:off x="1690498" y="4887775"/>
              <a:ext cx="324000" cy="324000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11B07961-1FE3-4EBB-96BA-973F358EC2CA}"/>
                </a:ext>
              </a:extLst>
            </p:cNvPr>
            <p:cNvPicPr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4760" y="4893805"/>
              <a:ext cx="294545" cy="294545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139EA907-A475-451C-A0D5-F8C35DAAD412}"/>
                </a:ext>
              </a:extLst>
            </p:cNvPr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01074" y="4889717"/>
              <a:ext cx="294545" cy="294545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96282C90-7891-4DD2-82C0-4208D8AD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630803" y="4899996"/>
              <a:ext cx="238016" cy="238273"/>
            </a:xfrm>
            <a:prstGeom prst="rect">
              <a:avLst/>
            </a:prstGeom>
          </p:spPr>
        </p:pic>
        <p:sp>
          <p:nvSpPr>
            <p:cNvPr id="110" name="모서리가 둥근 직사각형 94">
              <a:extLst>
                <a:ext uri="{FF2B5EF4-FFF2-40B4-BE49-F238E27FC236}">
                  <a16:creationId xmlns:a16="http://schemas.microsoft.com/office/drawing/2014/main" id="{3D9C25A4-94D7-458A-BD59-7CE502BE440A}"/>
                </a:ext>
              </a:extLst>
            </p:cNvPr>
            <p:cNvSpPr/>
            <p:nvPr/>
          </p:nvSpPr>
          <p:spPr>
            <a:xfrm>
              <a:off x="4260654" y="2299821"/>
              <a:ext cx="2571947" cy="3107392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square" lIns="72000" tIns="31649" rIns="0" bIns="31649" anchor="ctr" anchorCtr="0"/>
            <a:lstStyle/>
            <a:p>
              <a:pPr defTabSz="685800" latinLnBrk="0">
                <a:lnSpc>
                  <a:spcPct val="150000"/>
                </a:lnSpc>
                <a:buClr>
                  <a:srgbClr val="FF0000"/>
                </a:buClr>
                <a:defRPr/>
              </a:pPr>
              <a:r>
                <a:rPr kumimoji="1" lang="en-US" altLang="ko-KR" sz="1100" b="1" u="sng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TIER-1 </a:t>
              </a:r>
              <a:r>
                <a:rPr kumimoji="1" lang="ko-KR" altLang="en-US" sz="1100" b="1" u="sng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마스터 서버</a:t>
              </a: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54B948"/>
                </a:buClr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마스터 서버에 해당</a:t>
              </a:r>
              <a:r>
                <a:rPr kumimoji="1" lang="en-US" altLang="ko-KR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.</a:t>
              </a: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54B948"/>
                </a:buClr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백업 카탈로그 </a:t>
              </a:r>
              <a:r>
                <a:rPr kumimoji="1" lang="en-US" altLang="ko-KR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DB</a:t>
              </a:r>
              <a:r>
                <a:rPr kumimoji="1" lang="ko-KR" altLang="en-US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 관리</a:t>
              </a:r>
              <a:r>
                <a:rPr kumimoji="1" lang="en-US" altLang="ko-KR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.</a:t>
              </a: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54B948"/>
                </a:buClr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정책 </a:t>
              </a:r>
              <a:r>
                <a:rPr kumimoji="1" lang="en-US" altLang="ko-KR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/ </a:t>
              </a:r>
              <a:r>
                <a:rPr kumimoji="1" lang="ko-KR" altLang="en-US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스케줄 설정 및 작업 관리 </a:t>
              </a:r>
              <a:r>
                <a:rPr kumimoji="1" lang="en-US" altLang="ko-KR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/ </a:t>
              </a:r>
              <a:r>
                <a:rPr kumimoji="1" lang="ko-KR" altLang="en-US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모니터링</a:t>
              </a:r>
              <a:r>
                <a:rPr kumimoji="1" lang="en-US" altLang="ko-KR" sz="110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.</a:t>
              </a:r>
              <a:endParaRPr kumimoji="1" lang="ko-KR" altLang="en-US" sz="1100">
                <a:solidFill>
                  <a:prstClr val="black"/>
                </a:solidFill>
                <a:latin typeface="+mn-ea"/>
                <a:cs typeface="Arial" panose="020B0604020202020204" pitchFamily="34" charset="0"/>
              </a:endParaRP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13A0D4"/>
                </a:buClr>
                <a:buFont typeface="Arial" panose="020B0604020202020204" pitchFamily="34" charset="0"/>
                <a:buChar char="•"/>
                <a:defRPr/>
              </a:pPr>
              <a:endParaRPr kumimoji="1" lang="ko-KR" altLang="en-US" sz="1100">
                <a:solidFill>
                  <a:prstClr val="black"/>
                </a:solidFill>
                <a:latin typeface="+mn-ea"/>
                <a:cs typeface="Arial" panose="020B0604020202020204" pitchFamily="34" charset="0"/>
              </a:endParaRPr>
            </a:p>
            <a:p>
              <a:pPr defTabSz="685800" latinLnBrk="0">
                <a:lnSpc>
                  <a:spcPct val="150000"/>
                </a:lnSpc>
                <a:buClr>
                  <a:srgbClr val="13A0D4"/>
                </a:buClr>
                <a:defRPr/>
              </a:pPr>
              <a:r>
                <a:rPr kumimoji="1" lang="en-US" altLang="ko-KR" sz="1100" b="1" u="sng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TIER-2 </a:t>
              </a:r>
              <a:r>
                <a:rPr kumimoji="1" lang="ko-KR" altLang="en-US" sz="1100" b="1" u="sng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미디어 서버</a:t>
              </a: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54B948"/>
                </a:buClr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백업 저장소 연결되어 있는 서버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.</a:t>
              </a: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54B948"/>
                </a:buClr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백업 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/ </a:t>
              </a: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복구의 실질적인 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I/O </a:t>
              </a: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부하 처리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.</a:t>
              </a: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54B948"/>
                </a:buClr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백업 데이터의 인덱스 관리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.</a:t>
              </a: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54B948"/>
                </a:buClr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다양한 백업 저장소 지원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.</a:t>
              </a: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(DISK / Tape /Cloud </a:t>
              </a: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등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)</a:t>
              </a:r>
              <a:endParaRPr kumimoji="1" lang="ko-KR" altLang="en-US" sz="1100">
                <a:solidFill>
                  <a:prstClr val="black"/>
                </a:solidFill>
                <a:latin typeface="+mn-ea"/>
                <a:cs typeface="Arial" panose="020B0604020202020204" pitchFamily="34" charset="0"/>
              </a:endParaRP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13A0D4"/>
                </a:buClr>
                <a:buFont typeface="Arial" panose="020B0604020202020204" pitchFamily="34" charset="0"/>
                <a:buChar char="•"/>
                <a:defRPr/>
              </a:pPr>
              <a:endParaRPr kumimoji="1" lang="ko-KR" altLang="en-US" sz="1100">
                <a:solidFill>
                  <a:prstClr val="black"/>
                </a:solidFill>
                <a:latin typeface="+mn-ea"/>
                <a:cs typeface="Arial" panose="020B0604020202020204" pitchFamily="34" charset="0"/>
              </a:endParaRPr>
            </a:p>
            <a:p>
              <a:pPr defTabSz="685800" latinLnBrk="0">
                <a:lnSpc>
                  <a:spcPct val="150000"/>
                </a:lnSpc>
                <a:buClr>
                  <a:srgbClr val="13A0D4"/>
                </a:buClr>
                <a:defRPr/>
              </a:pPr>
              <a:r>
                <a:rPr kumimoji="1" lang="en-US" altLang="ko-KR" sz="1100" b="1" u="sng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TIER-3 </a:t>
              </a:r>
              <a:r>
                <a:rPr kumimoji="1" lang="ko-KR" altLang="en-US" sz="1100" b="1" u="sng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클라이언트</a:t>
              </a: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54B948"/>
                </a:buClr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백업 대상 시스템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.</a:t>
              </a: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54B948"/>
                </a:buClr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다양한 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OS </a:t>
              </a: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플랫폼 및 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Application </a:t>
              </a: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지원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.</a:t>
              </a:r>
            </a:p>
            <a:p>
              <a:pPr marL="171455" indent="-171455" defTabSz="685800" latinLnBrk="0">
                <a:lnSpc>
                  <a:spcPct val="150000"/>
                </a:lnSpc>
                <a:buClr>
                  <a:srgbClr val="54B948"/>
                </a:buClr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백업 데이터를 미디어 서버로 전송</a:t>
              </a:r>
              <a:r>
                <a:rPr kumimoji="1" lang="en-US" altLang="ko-KR" sz="1100">
                  <a:solidFill>
                    <a:srgbClr val="000000"/>
                  </a:solidFill>
                  <a:latin typeface="+mn-ea"/>
                  <a:cs typeface="Arial" panose="020B0604020202020204" pitchFamily="34" charset="0"/>
                </a:rPr>
                <a:t>.</a:t>
              </a:r>
              <a:endParaRPr kumimoji="1" lang="ko-KR" altLang="en-US" sz="1100">
                <a:solidFill>
                  <a:srgbClr val="000000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046A879-10B4-419A-9FAB-3441462C5493}"/>
                </a:ext>
              </a:extLst>
            </p:cNvPr>
            <p:cNvSpPr txBox="1"/>
            <p:nvPr/>
          </p:nvSpPr>
          <p:spPr>
            <a:xfrm>
              <a:off x="1880620" y="5222886"/>
              <a:ext cx="853505" cy="15124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txBody>
            <a:bodyPr wrap="square" lIns="36000" tIns="18000" rIns="36000" bIns="18000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cs typeface="Arial" pitchFamily="34" charset="0"/>
                </a:rPr>
                <a:t>클라이언트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Arial" pitchFamily="34" charset="0"/>
              </a:endParaRPr>
            </a:p>
          </p:txBody>
        </p:sp>
        <p:sp>
          <p:nvSpPr>
            <p:cNvPr id="112" name="TextBox 59">
              <a:extLst>
                <a:ext uri="{FF2B5EF4-FFF2-40B4-BE49-F238E27FC236}">
                  <a16:creationId xmlns:a16="http://schemas.microsoft.com/office/drawing/2014/main" id="{AECF86F6-320E-4F76-9600-E94F283F99BC}"/>
                </a:ext>
              </a:extLst>
            </p:cNvPr>
            <p:cNvSpPr txBox="1"/>
            <p:nvPr/>
          </p:nvSpPr>
          <p:spPr>
            <a:xfrm>
              <a:off x="1880620" y="2915277"/>
              <a:ext cx="853505" cy="151242"/>
            </a:xfrm>
            <a:prstGeom prst="rect">
              <a:avLst/>
            </a:prstGeom>
            <a:solidFill>
              <a:srgbClr val="000000">
                <a:alpha val="40000"/>
              </a:srgbClr>
            </a:solidFill>
          </p:spPr>
          <p:txBody>
            <a:bodyPr wrap="square" lIns="36000" tIns="18000" rIns="36000" bIns="18000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cs typeface="Arial" pitchFamily="34" charset="0"/>
                </a:rPr>
                <a:t>마스터 서버</a:t>
              </a:r>
              <a:endParaRPr kumimoji="0" lang="en-US" altLang="ko-KR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Arial" pitchFamily="34" charset="0"/>
              </a:endParaRPr>
            </a:p>
          </p:txBody>
        </p:sp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ED1B9123-B08C-4BAB-927D-1314C12D7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66956"/>
            <a:stretch/>
          </p:blipFill>
          <p:spPr>
            <a:xfrm>
              <a:off x="2074261" y="3621330"/>
              <a:ext cx="465205" cy="165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9938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2.2.3 </a:t>
            </a:r>
            <a:r>
              <a:rPr lang="ko-KR" altLang="en-US" dirty="0"/>
              <a:t>빔 소프트웨어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빔 소프트웨어는 운영 시스템 증가에 따른 마스터 분리 요건이 발생하더라도 간소한 절차 진행으로 신속하게 마스터 서버 분리를 지원합니다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6BC6FB8-8B8B-4217-8A3D-74DE7C9F8922}"/>
              </a:ext>
            </a:extLst>
          </p:cNvPr>
          <p:cNvSpPr/>
          <p:nvPr/>
        </p:nvSpPr>
        <p:spPr bwMode="auto">
          <a:xfrm>
            <a:off x="510408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9170914-2144-41AE-A827-2AF8A1075E3C}"/>
              </a:ext>
            </a:extLst>
          </p:cNvPr>
          <p:cNvSpPr/>
          <p:nvPr/>
        </p:nvSpPr>
        <p:spPr bwMode="auto">
          <a:xfrm>
            <a:off x="200025" y="2246438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5830659-DCB1-4A5B-996F-E01EB67A67F8}"/>
              </a:ext>
            </a:extLst>
          </p:cNvPr>
          <p:cNvSpPr/>
          <p:nvPr/>
        </p:nvSpPr>
        <p:spPr>
          <a:xfrm>
            <a:off x="308099" y="231230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>
              <a:spcAft>
                <a:spcPts val="267"/>
              </a:spcAft>
            </a:pP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Backup &amp; Replication</a:t>
            </a:r>
            <a:endParaRPr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64FE8DE-F061-413C-9EBE-ED57F6E34B45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kumimoji="0"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Replication</a:t>
            </a:r>
            <a:endParaRPr kumimoji="0"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9" name="모서리가 둥근 직사각형 96">
            <a:extLst>
              <a:ext uri="{FF2B5EF4-FFF2-40B4-BE49-F238E27FC236}">
                <a16:creationId xmlns:a16="http://schemas.microsoft.com/office/drawing/2014/main" id="{0231D5CD-4C1A-4F57-A151-0B7AE7456E95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마스터 분리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48BD2C-FD0F-415D-BBB3-D227D33AB8DC}"/>
              </a:ext>
            </a:extLst>
          </p:cNvPr>
          <p:cNvGrpSpPr/>
          <p:nvPr/>
        </p:nvGrpSpPr>
        <p:grpSpPr>
          <a:xfrm>
            <a:off x="647647" y="2811648"/>
            <a:ext cx="3638641" cy="1969013"/>
            <a:chOff x="460397" y="2827105"/>
            <a:chExt cx="3271924" cy="1537734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6A01FA4-36A4-4711-AA4A-BF600063C36E}"/>
                </a:ext>
              </a:extLst>
            </p:cNvPr>
            <p:cNvGrpSpPr/>
            <p:nvPr/>
          </p:nvGrpSpPr>
          <p:grpSpPr>
            <a:xfrm>
              <a:off x="1839539" y="3692420"/>
              <a:ext cx="769175" cy="583071"/>
              <a:chOff x="773509" y="1772018"/>
              <a:chExt cx="769175" cy="660039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5E41430E-BF1B-4698-813C-2331209D57DB}"/>
                  </a:ext>
                </a:extLst>
              </p:cNvPr>
              <p:cNvGrpSpPr/>
              <p:nvPr/>
            </p:nvGrpSpPr>
            <p:grpSpPr>
              <a:xfrm>
                <a:off x="925494" y="1772018"/>
                <a:ext cx="465205" cy="453417"/>
                <a:chOff x="535601" y="2118333"/>
                <a:chExt cx="465205" cy="453417"/>
              </a:xfrm>
            </p:grpSpPr>
            <p:pic>
              <p:nvPicPr>
                <p:cNvPr id="125" name="그림 124">
                  <a:extLst>
                    <a:ext uri="{FF2B5EF4-FFF2-40B4-BE49-F238E27FC236}">
                      <a16:creationId xmlns:a16="http://schemas.microsoft.com/office/drawing/2014/main" id="{AFD409BA-9291-4832-9186-08415AF942B7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l="19924" t="2572" r="25258" b="37301"/>
                <a:stretch/>
              </p:blipFill>
              <p:spPr>
                <a:xfrm>
                  <a:off x="644149" y="2118333"/>
                  <a:ext cx="248109" cy="278070"/>
                </a:xfrm>
                <a:prstGeom prst="rect">
                  <a:avLst/>
                </a:prstGeom>
              </p:spPr>
            </p:pic>
            <p:pic>
              <p:nvPicPr>
                <p:cNvPr id="126" name="그림 125">
                  <a:extLst>
                    <a:ext uri="{FF2B5EF4-FFF2-40B4-BE49-F238E27FC236}">
                      <a16:creationId xmlns:a16="http://schemas.microsoft.com/office/drawing/2014/main" id="{B331E33C-FB09-499B-B47D-6E2A4DCFA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6956"/>
                <a:stretch/>
              </p:blipFill>
              <p:spPr>
                <a:xfrm>
                  <a:off x="535601" y="2405826"/>
                  <a:ext cx="465205" cy="165924"/>
                </a:xfrm>
                <a:prstGeom prst="rect">
                  <a:avLst/>
                </a:prstGeom>
              </p:spPr>
            </p:pic>
          </p:grpSp>
          <p:sp>
            <p:nvSpPr>
              <p:cNvPr id="124" name="TextBox 44">
                <a:extLst>
                  <a:ext uri="{FF2B5EF4-FFF2-40B4-BE49-F238E27FC236}">
                    <a16:creationId xmlns:a16="http://schemas.microsoft.com/office/drawing/2014/main" id="{6D49FEF7-2ACF-4C3C-B076-E3924E8EF4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3509" y="2231737"/>
                <a:ext cx="769175" cy="20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ko-KR" altLang="en-US" sz="1000" b="1">
                    <a:latin typeface="+mn-ea"/>
                    <a:ea typeface="+mn-ea"/>
                  </a:rPr>
                  <a:t>마스터 서버</a:t>
                </a: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867ABF04-42E9-4DD1-A1C1-B4CDCFA0BF4D}"/>
                </a:ext>
              </a:extLst>
            </p:cNvPr>
            <p:cNvGrpSpPr/>
            <p:nvPr/>
          </p:nvGrpSpPr>
          <p:grpSpPr>
            <a:xfrm>
              <a:off x="477951" y="2828929"/>
              <a:ext cx="1416147" cy="808854"/>
              <a:chOff x="350348" y="1817073"/>
              <a:chExt cx="1416147" cy="808854"/>
            </a:xfrm>
          </p:grpSpPr>
          <p:pic>
            <p:nvPicPr>
              <p:cNvPr id="128" name="Picture 110">
                <a:extLst>
                  <a:ext uri="{FF2B5EF4-FFF2-40B4-BE49-F238E27FC236}">
                    <a16:creationId xmlns:a16="http://schemas.microsoft.com/office/drawing/2014/main" id="{A58A5BF1-334A-4F18-8D2A-422A6164C7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211600" y="1849996"/>
                <a:ext cx="554895" cy="537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B38CEB81-5481-40A6-ACF8-91630FDBAF0E}"/>
                  </a:ext>
                </a:extLst>
              </p:cNvPr>
              <p:cNvGrpSpPr/>
              <p:nvPr/>
            </p:nvGrpSpPr>
            <p:grpSpPr>
              <a:xfrm>
                <a:off x="1009326" y="2021614"/>
                <a:ext cx="212733" cy="41293"/>
                <a:chOff x="2400120" y="2714998"/>
                <a:chExt cx="212733" cy="41293"/>
              </a:xfrm>
            </p:grpSpPr>
            <p:sp>
              <p:nvSpPr>
                <p:cNvPr id="135" name="타원 134">
                  <a:extLst>
                    <a:ext uri="{FF2B5EF4-FFF2-40B4-BE49-F238E27FC236}">
                      <a16:creationId xmlns:a16="http://schemas.microsoft.com/office/drawing/2014/main" id="{6D406FC7-4BD8-4FF7-A7FD-D057BE5A1B5B}"/>
                    </a:ext>
                  </a:extLst>
                </p:cNvPr>
                <p:cNvSpPr/>
                <p:nvPr/>
              </p:nvSpPr>
              <p:spPr bwMode="auto">
                <a:xfrm>
                  <a:off x="2487097" y="2714998"/>
                  <a:ext cx="38779" cy="4129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ore-KR" sz="10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endParaRPr>
                </a:p>
              </p:txBody>
            </p:sp>
            <p:sp>
              <p:nvSpPr>
                <p:cNvPr id="136" name="타원 135">
                  <a:extLst>
                    <a:ext uri="{FF2B5EF4-FFF2-40B4-BE49-F238E27FC236}">
                      <a16:creationId xmlns:a16="http://schemas.microsoft.com/office/drawing/2014/main" id="{56485FEF-5BC2-466D-88C6-D45FF7EF918E}"/>
                    </a:ext>
                  </a:extLst>
                </p:cNvPr>
                <p:cNvSpPr/>
                <p:nvPr/>
              </p:nvSpPr>
              <p:spPr bwMode="auto">
                <a:xfrm>
                  <a:off x="2400120" y="2714998"/>
                  <a:ext cx="38779" cy="4129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ore-KR" sz="10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endParaRPr>
                </a:p>
              </p:txBody>
            </p:sp>
            <p:sp>
              <p:nvSpPr>
                <p:cNvPr id="137" name="타원 136">
                  <a:extLst>
                    <a:ext uri="{FF2B5EF4-FFF2-40B4-BE49-F238E27FC236}">
                      <a16:creationId xmlns:a16="http://schemas.microsoft.com/office/drawing/2014/main" id="{D4D2D38B-1EFA-44DB-89D0-DE6C23F3AA79}"/>
                    </a:ext>
                  </a:extLst>
                </p:cNvPr>
                <p:cNvSpPr/>
                <p:nvPr/>
              </p:nvSpPr>
              <p:spPr bwMode="auto">
                <a:xfrm>
                  <a:off x="2574074" y="2714998"/>
                  <a:ext cx="38779" cy="41293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ore-KR" sz="10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endParaRPr>
                </a:p>
              </p:txBody>
            </p:sp>
          </p:grpSp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D78387FC-6E6A-449A-8263-4D76826DD5F7}"/>
                  </a:ext>
                </a:extLst>
              </p:cNvPr>
              <p:cNvGrpSpPr/>
              <p:nvPr/>
            </p:nvGrpSpPr>
            <p:grpSpPr>
              <a:xfrm>
                <a:off x="350348" y="1817073"/>
                <a:ext cx="788970" cy="532993"/>
                <a:chOff x="1604478" y="1839185"/>
                <a:chExt cx="788970" cy="532993"/>
              </a:xfrm>
            </p:grpSpPr>
            <p:pic>
              <p:nvPicPr>
                <p:cNvPr id="132" name="Picture 172">
                  <a:extLst>
                    <a:ext uri="{FF2B5EF4-FFF2-40B4-BE49-F238E27FC236}">
                      <a16:creationId xmlns:a16="http://schemas.microsoft.com/office/drawing/2014/main" id="{8C277BA6-349A-4BDA-ABB5-68C5835710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772976" y="1839185"/>
                  <a:ext cx="467401" cy="3253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3" name="Picture 172">
                  <a:extLst>
                    <a:ext uri="{FF2B5EF4-FFF2-40B4-BE49-F238E27FC236}">
                      <a16:creationId xmlns:a16="http://schemas.microsoft.com/office/drawing/2014/main" id="{F9726986-FFB4-4F45-962B-2CE7D0F926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04478" y="2043129"/>
                  <a:ext cx="467401" cy="3253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4" name="Picture 172">
                  <a:extLst>
                    <a:ext uri="{FF2B5EF4-FFF2-40B4-BE49-F238E27FC236}">
                      <a16:creationId xmlns:a16="http://schemas.microsoft.com/office/drawing/2014/main" id="{8ACE3AA6-7F0B-47E0-9ADB-6A9C7ED033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926047" y="2046867"/>
                  <a:ext cx="467401" cy="3253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31" name="TextBox 44">
                <a:extLst>
                  <a:ext uri="{FF2B5EF4-FFF2-40B4-BE49-F238E27FC236}">
                    <a16:creationId xmlns:a16="http://schemas.microsoft.com/office/drawing/2014/main" id="{CDB07D56-26E5-4069-A1EB-C0DFDD43D7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3975" y="2328785"/>
                <a:ext cx="930702" cy="297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ko-KR" altLang="en-US" sz="1000" b="1">
                    <a:latin typeface="+mn-ea"/>
                    <a:ea typeface="+mn-ea"/>
                  </a:rPr>
                  <a:t>백업 운영 시스템</a:t>
                </a:r>
              </a:p>
            </p:txBody>
          </p:sp>
        </p:grpSp>
        <p:sp>
          <p:nvSpPr>
            <p:cNvPr id="138" name="위쪽 화살표[U] 31">
              <a:extLst>
                <a:ext uri="{FF2B5EF4-FFF2-40B4-BE49-F238E27FC236}">
                  <a16:creationId xmlns:a16="http://schemas.microsoft.com/office/drawing/2014/main" id="{2FEECD70-7E0D-478D-88FB-F1C6FCC1DB48}"/>
                </a:ext>
              </a:extLst>
            </p:cNvPr>
            <p:cNvSpPr/>
            <p:nvPr/>
          </p:nvSpPr>
          <p:spPr bwMode="auto">
            <a:xfrm rot="16200000">
              <a:off x="1959722" y="3129237"/>
              <a:ext cx="263680" cy="381771"/>
            </a:xfrm>
            <a:prstGeom prst="upArrow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10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49DBA5CB-D3BC-4307-8B81-61B47A767DA0}"/>
                </a:ext>
              </a:extLst>
            </p:cNvPr>
            <p:cNvGrpSpPr/>
            <p:nvPr/>
          </p:nvGrpSpPr>
          <p:grpSpPr>
            <a:xfrm>
              <a:off x="2363936" y="2855548"/>
              <a:ext cx="1238569" cy="717815"/>
              <a:chOff x="2058988" y="2621882"/>
              <a:chExt cx="1238569" cy="717815"/>
            </a:xfrm>
          </p:grpSpPr>
          <p:pic>
            <p:nvPicPr>
              <p:cNvPr id="140" name="Picture 172">
                <a:extLst>
                  <a:ext uri="{FF2B5EF4-FFF2-40B4-BE49-F238E27FC236}">
                    <a16:creationId xmlns:a16="http://schemas.microsoft.com/office/drawing/2014/main" id="{AE609445-0C35-4B34-BD96-EF022FDC34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666554" y="2643943"/>
                <a:ext cx="565555" cy="3936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1" name="Picture 110">
                <a:extLst>
                  <a:ext uri="{FF2B5EF4-FFF2-40B4-BE49-F238E27FC236}">
                    <a16:creationId xmlns:a16="http://schemas.microsoft.com/office/drawing/2014/main" id="{5972AFA7-42BA-49ED-8D32-DE84BF511E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058988" y="2621882"/>
                <a:ext cx="554895" cy="537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2" name="TextBox 44">
                <a:extLst>
                  <a:ext uri="{FF2B5EF4-FFF2-40B4-BE49-F238E27FC236}">
                    <a16:creationId xmlns:a16="http://schemas.microsoft.com/office/drawing/2014/main" id="{971088C2-F5B2-40F2-A4CC-C0C602450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7634" y="3162737"/>
                <a:ext cx="1219923" cy="176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ko-KR" altLang="en-US" sz="1000" b="1" dirty="0">
                    <a:latin typeface="+mn-ea"/>
                    <a:ea typeface="+mn-ea"/>
                  </a:rPr>
                  <a:t>백업 운영 시스템 추가</a:t>
                </a:r>
              </a:p>
            </p:txBody>
          </p:sp>
        </p:grp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F66CBA41-62C6-4078-AA35-5CC6756A202F}"/>
                </a:ext>
              </a:extLst>
            </p:cNvPr>
            <p:cNvGrpSpPr/>
            <p:nvPr/>
          </p:nvGrpSpPr>
          <p:grpSpPr>
            <a:xfrm>
              <a:off x="2606172" y="3705931"/>
              <a:ext cx="1126149" cy="564093"/>
              <a:chOff x="571091" y="1772018"/>
              <a:chExt cx="1126149" cy="638556"/>
            </a:xfrm>
          </p:grpSpPr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5531A4EB-0823-4998-824E-EEDFBF9EAF24}"/>
                  </a:ext>
                </a:extLst>
              </p:cNvPr>
              <p:cNvGrpSpPr/>
              <p:nvPr/>
            </p:nvGrpSpPr>
            <p:grpSpPr>
              <a:xfrm>
                <a:off x="910380" y="1772018"/>
                <a:ext cx="465205" cy="453417"/>
                <a:chOff x="520487" y="2118333"/>
                <a:chExt cx="465205" cy="453417"/>
              </a:xfrm>
            </p:grpSpPr>
            <p:pic>
              <p:nvPicPr>
                <p:cNvPr id="146" name="그림 145">
                  <a:extLst>
                    <a:ext uri="{FF2B5EF4-FFF2-40B4-BE49-F238E27FC236}">
                      <a16:creationId xmlns:a16="http://schemas.microsoft.com/office/drawing/2014/main" id="{DAB4CB0F-2DD8-4BDD-B2D7-F62A12B656C9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>
                  <a:alphaModFix amt="70000"/>
                </a:blip>
                <a:srcRect l="19924" t="2572" r="25258" b="37301"/>
                <a:stretch/>
              </p:blipFill>
              <p:spPr>
                <a:xfrm>
                  <a:off x="629035" y="2118333"/>
                  <a:ext cx="248109" cy="278070"/>
                </a:xfrm>
                <a:prstGeom prst="rect">
                  <a:avLst/>
                </a:prstGeom>
              </p:spPr>
            </p:pic>
            <p:pic>
              <p:nvPicPr>
                <p:cNvPr id="147" name="그림 146">
                  <a:extLst>
                    <a:ext uri="{FF2B5EF4-FFF2-40B4-BE49-F238E27FC236}">
                      <a16:creationId xmlns:a16="http://schemas.microsoft.com/office/drawing/2014/main" id="{5DED8FA8-A62E-43DD-8FE3-C1B3632A9F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70000"/>
                </a:blip>
                <a:srcRect t="66956"/>
                <a:stretch/>
              </p:blipFill>
              <p:spPr>
                <a:xfrm>
                  <a:off x="520487" y="2405826"/>
                  <a:ext cx="465205" cy="165924"/>
                </a:xfrm>
                <a:prstGeom prst="rect">
                  <a:avLst/>
                </a:prstGeom>
              </p:spPr>
            </p:pic>
          </p:grpSp>
          <p:sp>
            <p:nvSpPr>
              <p:cNvPr id="145" name="TextBox 44">
                <a:extLst>
                  <a:ext uri="{FF2B5EF4-FFF2-40B4-BE49-F238E27FC236}">
                    <a16:creationId xmlns:a16="http://schemas.microsoft.com/office/drawing/2014/main" id="{A9B52F22-9379-4335-A063-65254B8756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1091" y="2210254"/>
                <a:ext cx="1126149" cy="20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ko-KR" altLang="en-US" sz="1000" b="1">
                    <a:latin typeface="+mn-ea"/>
                    <a:ea typeface="+mn-ea"/>
                  </a:rPr>
                  <a:t>마스터 서버 분리</a:t>
                </a:r>
              </a:p>
            </p:txBody>
          </p:sp>
        </p:grpSp>
        <p:cxnSp>
          <p:nvCxnSpPr>
            <p:cNvPr id="148" name="직선 연결선[R] 37">
              <a:extLst>
                <a:ext uri="{FF2B5EF4-FFF2-40B4-BE49-F238E27FC236}">
                  <a16:creationId xmlns:a16="http://schemas.microsoft.com/office/drawing/2014/main" id="{E05CCF61-4CB8-4C1E-90BD-E4EBD267A224}"/>
                </a:ext>
              </a:extLst>
            </p:cNvPr>
            <p:cNvCxnSpPr/>
            <p:nvPr/>
          </p:nvCxnSpPr>
          <p:spPr>
            <a:xfrm>
              <a:off x="2478140" y="3886536"/>
              <a:ext cx="428255" cy="0"/>
            </a:xfrm>
            <a:prstGeom prst="line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44">
              <a:extLst>
                <a:ext uri="{FF2B5EF4-FFF2-40B4-BE49-F238E27FC236}">
                  <a16:creationId xmlns:a16="http://schemas.microsoft.com/office/drawing/2014/main" id="{EE79C31D-C48B-4D42-B0E7-62F96B4A53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397" y="4058961"/>
              <a:ext cx="1340110" cy="176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1000" b="1">
                  <a:solidFill>
                    <a:srgbClr val="FF0000"/>
                  </a:solidFill>
                  <a:latin typeface="+mn-ea"/>
                  <a:ea typeface="+mn-ea"/>
                </a:rPr>
                <a:t>마스터 분리 요건 발생</a:t>
              </a:r>
            </a:p>
          </p:txBody>
        </p:sp>
        <p:sp>
          <p:nvSpPr>
            <p:cNvPr id="150" name="굽은 화살표[B] 125">
              <a:extLst>
                <a:ext uri="{FF2B5EF4-FFF2-40B4-BE49-F238E27FC236}">
                  <a16:creationId xmlns:a16="http://schemas.microsoft.com/office/drawing/2014/main" id="{42092E8E-B8E3-4C76-95D0-083EEBB93725}"/>
                </a:ext>
              </a:extLst>
            </p:cNvPr>
            <p:cNvSpPr/>
            <p:nvPr/>
          </p:nvSpPr>
          <p:spPr bwMode="auto">
            <a:xfrm rot="10800000" flipH="1">
              <a:off x="809124" y="3573911"/>
              <a:ext cx="796270" cy="470637"/>
            </a:xfrm>
            <a:prstGeom prst="bentArrow">
              <a:avLst>
                <a:gd name="adj1" fmla="val 25000"/>
                <a:gd name="adj2" fmla="val 26300"/>
                <a:gd name="adj3" fmla="val 25000"/>
                <a:gd name="adj4" fmla="val 43750"/>
              </a:avLst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10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51" name="모서리가 둥근 직사각형 126">
              <a:extLst>
                <a:ext uri="{FF2B5EF4-FFF2-40B4-BE49-F238E27FC236}">
                  <a16:creationId xmlns:a16="http://schemas.microsoft.com/office/drawing/2014/main" id="{A43EF3E8-A5D1-4B47-9F9B-F83FAA03D59B}"/>
                </a:ext>
              </a:extLst>
            </p:cNvPr>
            <p:cNvSpPr/>
            <p:nvPr/>
          </p:nvSpPr>
          <p:spPr bwMode="auto">
            <a:xfrm>
              <a:off x="1853915" y="3612519"/>
              <a:ext cx="1780620" cy="752320"/>
            </a:xfrm>
            <a:prstGeom prst="roundRect">
              <a:avLst>
                <a:gd name="adj" fmla="val 6767"/>
              </a:avLst>
            </a:prstGeom>
            <a:solidFill>
              <a:srgbClr val="54B948">
                <a:alpha val="27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10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434D75EE-CEEC-414F-A122-E8D6D3AF081A}"/>
                </a:ext>
              </a:extLst>
            </p:cNvPr>
            <p:cNvSpPr/>
            <p:nvPr/>
          </p:nvSpPr>
          <p:spPr bwMode="auto">
            <a:xfrm>
              <a:off x="2320101" y="2827105"/>
              <a:ext cx="1306233" cy="752320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ot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10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51D5B0-51A2-4F00-A9C3-A9E05FC32EF7}"/>
              </a:ext>
            </a:extLst>
          </p:cNvPr>
          <p:cNvGrpSpPr/>
          <p:nvPr/>
        </p:nvGrpSpPr>
        <p:grpSpPr>
          <a:xfrm>
            <a:off x="5088219" y="2951763"/>
            <a:ext cx="4406624" cy="1638600"/>
            <a:chOff x="3723498" y="2912470"/>
            <a:chExt cx="3209948" cy="1210201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20A0E576-5E40-48A9-BC95-37B805059065}"/>
                </a:ext>
              </a:extLst>
            </p:cNvPr>
            <p:cNvGrpSpPr/>
            <p:nvPr/>
          </p:nvGrpSpPr>
          <p:grpSpPr>
            <a:xfrm>
              <a:off x="3877824" y="3371329"/>
              <a:ext cx="465205" cy="453417"/>
              <a:chOff x="535601" y="2118333"/>
              <a:chExt cx="465205" cy="453417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D7B6F4D5-A3A3-4281-8FA3-0C79F232645D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19924" t="2572" r="25258" b="37301"/>
              <a:stretch/>
            </p:blipFill>
            <p:spPr>
              <a:xfrm>
                <a:off x="644149" y="2118333"/>
                <a:ext cx="248109" cy="278070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A042E3CA-F5B8-44A6-B42A-F85FA892A0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535601" y="2405826"/>
                <a:ext cx="465205" cy="165924"/>
              </a:xfrm>
              <a:prstGeom prst="rect">
                <a:avLst/>
              </a:prstGeom>
            </p:spPr>
          </p:pic>
        </p:grpSp>
        <p:sp>
          <p:nvSpPr>
            <p:cNvPr id="83" name="TextBox 44">
              <a:extLst>
                <a:ext uri="{FF2B5EF4-FFF2-40B4-BE49-F238E27FC236}">
                  <a16:creationId xmlns:a16="http://schemas.microsoft.com/office/drawing/2014/main" id="{EE875626-CB18-4F54-93F7-3B9389E33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3498" y="3902460"/>
              <a:ext cx="769175" cy="1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마스터 서버</a:t>
              </a:r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2A602EAA-5BDF-462B-9329-411B2A3C4FDF}"/>
                </a:ext>
              </a:extLst>
            </p:cNvPr>
            <p:cNvGrpSpPr/>
            <p:nvPr/>
          </p:nvGrpSpPr>
          <p:grpSpPr>
            <a:xfrm>
              <a:off x="4679763" y="3363428"/>
              <a:ext cx="465205" cy="453417"/>
              <a:chOff x="535601" y="2118333"/>
              <a:chExt cx="465205" cy="453417"/>
            </a:xfrm>
          </p:grpSpPr>
          <p:pic>
            <p:nvPicPr>
              <p:cNvPr id="115" name="그림 114">
                <a:extLst>
                  <a:ext uri="{FF2B5EF4-FFF2-40B4-BE49-F238E27FC236}">
                    <a16:creationId xmlns:a16="http://schemas.microsoft.com/office/drawing/2014/main" id="{B57D1060-B9BF-4841-B9E9-88E30E46042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19924" t="2572" r="25258" b="37301"/>
              <a:stretch/>
            </p:blipFill>
            <p:spPr>
              <a:xfrm>
                <a:off x="644149" y="2118333"/>
                <a:ext cx="248109" cy="278070"/>
              </a:xfrm>
              <a:prstGeom prst="rect">
                <a:avLst/>
              </a:prstGeom>
            </p:spPr>
          </p:pic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465747DB-B7E2-4201-8A10-93A859199F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535601" y="2405826"/>
                <a:ext cx="465205" cy="165924"/>
              </a:xfrm>
              <a:prstGeom prst="rect">
                <a:avLst/>
              </a:prstGeom>
            </p:spPr>
          </p:pic>
        </p:grpSp>
        <p:sp>
          <p:nvSpPr>
            <p:cNvPr id="117" name="TextBox 44">
              <a:extLst>
                <a:ext uri="{FF2B5EF4-FFF2-40B4-BE49-F238E27FC236}">
                  <a16:creationId xmlns:a16="http://schemas.microsoft.com/office/drawing/2014/main" id="{A9147566-12D5-49FE-AAFC-D7C9D2D811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3559" y="3822722"/>
              <a:ext cx="1126149" cy="299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신규 </a:t>
              </a:r>
              <a:endParaRPr lang="en-US" altLang="ko-KR" sz="1000" b="1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마스터 서버</a:t>
              </a:r>
            </a:p>
          </p:txBody>
        </p:sp>
        <p:sp>
          <p:nvSpPr>
            <p:cNvPr id="118" name="아래로 구부러진 화살표[C] 26">
              <a:extLst>
                <a:ext uri="{FF2B5EF4-FFF2-40B4-BE49-F238E27FC236}">
                  <a16:creationId xmlns:a16="http://schemas.microsoft.com/office/drawing/2014/main" id="{6296E0A0-4616-4B83-AAC3-04D84224604A}"/>
                </a:ext>
              </a:extLst>
            </p:cNvPr>
            <p:cNvSpPr/>
            <p:nvPr/>
          </p:nvSpPr>
          <p:spPr bwMode="auto">
            <a:xfrm rot="21023519">
              <a:off x="4167229" y="3339440"/>
              <a:ext cx="694815" cy="230326"/>
            </a:xfrm>
            <a:prstGeom prst="curvedDownArrow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10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9" name="Picture 9">
              <a:extLst>
                <a:ext uri="{FF2B5EF4-FFF2-40B4-BE49-F238E27FC236}">
                  <a16:creationId xmlns:a16="http://schemas.microsoft.com/office/drawing/2014/main" id="{2F9018CE-1C8B-48BA-9E20-0B3EFF07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7955" y="3230726"/>
              <a:ext cx="249832" cy="249757"/>
            </a:xfrm>
            <a:prstGeom prst="rect">
              <a:avLst/>
            </a:prstGeom>
          </p:spPr>
        </p:pic>
        <p:sp>
          <p:nvSpPr>
            <p:cNvPr id="120" name="TextBox 44">
              <a:extLst>
                <a:ext uri="{FF2B5EF4-FFF2-40B4-BE49-F238E27FC236}">
                  <a16:creationId xmlns:a16="http://schemas.microsoft.com/office/drawing/2014/main" id="{E43BABC6-8598-4B5E-BFF0-1A3D3C1BC9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5177" y="3027472"/>
              <a:ext cx="769175" cy="1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카탈로그 복구</a:t>
              </a:r>
            </a:p>
          </p:txBody>
        </p:sp>
        <p:sp>
          <p:nvSpPr>
            <p:cNvPr id="121" name="TextBox 44">
              <a:extLst>
                <a:ext uri="{FF2B5EF4-FFF2-40B4-BE49-F238E27FC236}">
                  <a16:creationId xmlns:a16="http://schemas.microsoft.com/office/drawing/2014/main" id="{00B45AE6-77DA-4F1E-B4B1-62671807FF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28023" y="2948153"/>
              <a:ext cx="846093" cy="281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신규 외 백업대상 서버 정책 </a:t>
              </a:r>
              <a:r>
                <a:rPr lang="en-US" altLang="ko-KR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Disable</a:t>
              </a:r>
              <a:r>
                <a:rPr lang="ko-KR" altLang="en-US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D65B438A-CC30-4DE1-80B3-AB1828286D59}"/>
                </a:ext>
              </a:extLst>
            </p:cNvPr>
            <p:cNvGrpSpPr/>
            <p:nvPr/>
          </p:nvGrpSpPr>
          <p:grpSpPr>
            <a:xfrm>
              <a:off x="5694682" y="3362914"/>
              <a:ext cx="1238764" cy="644422"/>
              <a:chOff x="789253" y="1772018"/>
              <a:chExt cx="1238764" cy="644422"/>
            </a:xfrm>
          </p:grpSpPr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1491CC66-89F3-4370-8570-348C0333CC92}"/>
                  </a:ext>
                </a:extLst>
              </p:cNvPr>
              <p:cNvGrpSpPr/>
              <p:nvPr/>
            </p:nvGrpSpPr>
            <p:grpSpPr>
              <a:xfrm>
                <a:off x="925494" y="1772018"/>
                <a:ext cx="465205" cy="453417"/>
                <a:chOff x="535601" y="2118333"/>
                <a:chExt cx="465205" cy="453417"/>
              </a:xfrm>
            </p:grpSpPr>
            <p:pic>
              <p:nvPicPr>
                <p:cNvPr id="155" name="그림 154">
                  <a:extLst>
                    <a:ext uri="{FF2B5EF4-FFF2-40B4-BE49-F238E27FC236}">
                      <a16:creationId xmlns:a16="http://schemas.microsoft.com/office/drawing/2014/main" id="{F6083371-655A-4812-BAEF-4EBDBE31FE90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l="19924" t="2572" r="25258" b="37301"/>
                <a:stretch/>
              </p:blipFill>
              <p:spPr>
                <a:xfrm>
                  <a:off x="644149" y="2118333"/>
                  <a:ext cx="248109" cy="278070"/>
                </a:xfrm>
                <a:prstGeom prst="rect">
                  <a:avLst/>
                </a:prstGeom>
              </p:spPr>
            </p:pic>
            <p:pic>
              <p:nvPicPr>
                <p:cNvPr id="156" name="그림 155">
                  <a:extLst>
                    <a:ext uri="{FF2B5EF4-FFF2-40B4-BE49-F238E27FC236}">
                      <a16:creationId xmlns:a16="http://schemas.microsoft.com/office/drawing/2014/main" id="{45450824-0585-493D-BA88-F0054B819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6956"/>
                <a:stretch/>
              </p:blipFill>
              <p:spPr>
                <a:xfrm>
                  <a:off x="535601" y="2405826"/>
                  <a:ext cx="465205" cy="165924"/>
                </a:xfrm>
                <a:prstGeom prst="rect">
                  <a:avLst/>
                </a:prstGeom>
              </p:spPr>
            </p:pic>
          </p:grpSp>
          <p:sp>
            <p:nvSpPr>
              <p:cNvPr id="154" name="TextBox 44">
                <a:extLst>
                  <a:ext uri="{FF2B5EF4-FFF2-40B4-BE49-F238E27FC236}">
                    <a16:creationId xmlns:a16="http://schemas.microsoft.com/office/drawing/2014/main" id="{A56D07BD-FB6E-44EF-9BB4-0861E52CBF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89253" y="2249090"/>
                <a:ext cx="1238764" cy="167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ko-KR" altLang="en-US" sz="1000" b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마스터 서버 분리 운영</a:t>
                </a:r>
              </a:p>
            </p:txBody>
          </p:sp>
        </p:grpSp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1D503F7B-BAF0-4BBC-BC27-2E4815B36C24}"/>
                </a:ext>
              </a:extLst>
            </p:cNvPr>
            <p:cNvPicPr>
              <a:picLocks/>
            </p:cNvPicPr>
            <p:nvPr/>
          </p:nvPicPr>
          <p:blipFill rotWithShape="1">
            <a:blip r:embed="rId2"/>
            <a:srcRect l="19924" t="2572" r="25258" b="37301"/>
            <a:stretch/>
          </p:blipFill>
          <p:spPr>
            <a:xfrm>
              <a:off x="6453012" y="3362914"/>
              <a:ext cx="248109" cy="278070"/>
            </a:xfrm>
            <a:prstGeom prst="rect">
              <a:avLst/>
            </a:prstGeom>
          </p:spPr>
        </p:pic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D37BBF9C-89B7-4CF4-A750-FDED12C3A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6344464" y="3650407"/>
              <a:ext cx="465205" cy="165924"/>
            </a:xfrm>
            <a:prstGeom prst="rect">
              <a:avLst/>
            </a:prstGeom>
          </p:spPr>
        </p:pic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9C6DDFA-461B-462A-9608-5321399E827D}"/>
                </a:ext>
              </a:extLst>
            </p:cNvPr>
            <p:cNvCxnSpPr/>
            <p:nvPr/>
          </p:nvCxnSpPr>
          <p:spPr>
            <a:xfrm>
              <a:off x="6187580" y="3573275"/>
              <a:ext cx="270218" cy="0"/>
            </a:xfrm>
            <a:prstGeom prst="straightConnector1">
              <a:avLst/>
            </a:prstGeom>
            <a:ln w="317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아래로 구부러진 화살표[C] 144">
              <a:extLst>
                <a:ext uri="{FF2B5EF4-FFF2-40B4-BE49-F238E27FC236}">
                  <a16:creationId xmlns:a16="http://schemas.microsoft.com/office/drawing/2014/main" id="{9FA8637D-940F-4F26-A77A-7BB30DDADDED}"/>
                </a:ext>
              </a:extLst>
            </p:cNvPr>
            <p:cNvSpPr/>
            <p:nvPr/>
          </p:nvSpPr>
          <p:spPr bwMode="auto">
            <a:xfrm>
              <a:off x="4943456" y="3230726"/>
              <a:ext cx="1233179" cy="130878"/>
            </a:xfrm>
            <a:prstGeom prst="curvedDownArrow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10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2" name="Picture 162">
              <a:extLst>
                <a:ext uri="{FF2B5EF4-FFF2-40B4-BE49-F238E27FC236}">
                  <a16:creationId xmlns:a16="http://schemas.microsoft.com/office/drawing/2014/main" id="{B9B56C15-7D42-4384-865B-5627A70BE9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400717" y="2912470"/>
              <a:ext cx="251505" cy="345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63" name="표 162">
            <a:extLst>
              <a:ext uri="{FF2B5EF4-FFF2-40B4-BE49-F238E27FC236}">
                <a16:creationId xmlns:a16="http://schemas.microsoft.com/office/drawing/2014/main" id="{005C3706-DD73-4FB2-9357-780C13C57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882075"/>
              </p:ext>
            </p:extLst>
          </p:nvPr>
        </p:nvGraphicFramePr>
        <p:xfrm>
          <a:off x="388938" y="5019783"/>
          <a:ext cx="9143992" cy="1504844"/>
        </p:xfrm>
        <a:graphic>
          <a:graphicData uri="http://schemas.openxmlformats.org/drawingml/2006/table">
            <a:tbl>
              <a:tblPr firstRow="1" bandRow="1"/>
              <a:tblGrid>
                <a:gridCol w="10475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8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31556">
                  <a:extLst>
                    <a:ext uri="{9D8B030D-6E8A-4147-A177-3AD203B41FA5}">
                      <a16:colId xmlns:a16="http://schemas.microsoft.com/office/drawing/2014/main" val="2082370275"/>
                    </a:ext>
                  </a:extLst>
                </a:gridCol>
                <a:gridCol w="535928">
                  <a:extLst>
                    <a:ext uri="{9D8B030D-6E8A-4147-A177-3AD203B41FA5}">
                      <a16:colId xmlns:a16="http://schemas.microsoft.com/office/drawing/2014/main" val="167787994"/>
                    </a:ext>
                  </a:extLst>
                </a:gridCol>
              </a:tblGrid>
              <a:tr h="25753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분리 가능 여부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절차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73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마스터 서버 분리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kern="0" spc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9133" marR="0" lvl="0" indent="-79133" algn="l" defTabSz="993556" rtl="0" eaLnBrk="1" fontAlgn="ctr" latinLnBrk="0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기존 마스터 서버의 </a:t>
                      </a:r>
                      <a:r>
                        <a:rPr kumimoji="0" lang="en-US" altLang="ko-KR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Configuration(</a:t>
                      </a:r>
                      <a:r>
                        <a:rPr kumimoji="0" lang="ko-KR" altLang="en-US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카탈로그</a:t>
                      </a:r>
                      <a:r>
                        <a:rPr kumimoji="0" lang="en-US" altLang="ko-KR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  <a:r>
                        <a:rPr kumimoji="0" lang="ko-KR" altLang="en-US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 백업 본 확인</a:t>
                      </a:r>
                      <a:r>
                        <a:rPr kumimoji="0" lang="en-US" altLang="ko-KR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marR="0" lvl="0" indent="-79133" algn="l" defTabSz="993556" rtl="0" eaLnBrk="1" fontAlgn="ctr" latinLnBrk="0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신규 마스터 서버에 </a:t>
                      </a:r>
                      <a:r>
                        <a:rPr kumimoji="0" lang="en-US" altLang="ko-KR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Configuration Wizard</a:t>
                      </a:r>
                      <a:r>
                        <a:rPr kumimoji="0" lang="ko-KR" altLang="en-US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를 통한 백업 카탈로그 복구 수행</a:t>
                      </a:r>
                      <a:r>
                        <a:rPr kumimoji="0" lang="en-US" altLang="ko-KR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marR="0" lvl="0" indent="-79133" algn="l" defTabSz="993556" rtl="0" eaLnBrk="1" fontAlgn="ctr" latinLnBrk="0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신규 마스터 서버로의 카탈로그 복구 후</a:t>
                      </a:r>
                      <a:r>
                        <a:rPr kumimoji="0" lang="en-US" altLang="ko-KR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kumimoji="0" lang="ko-KR" altLang="en-US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기존 마스터 서버의 클라이언트 정보 중 분리 대상 및 미</a:t>
                      </a:r>
                      <a:r>
                        <a:rPr kumimoji="0" lang="en-US" altLang="ko-KR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kumimoji="0" lang="ko-KR" altLang="en-US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대상 확인</a:t>
                      </a:r>
                      <a:r>
                        <a:rPr kumimoji="0" lang="en-US" altLang="ko-KR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marR="0" lvl="0" indent="-79133" algn="l" defTabSz="993556" rtl="0" eaLnBrk="1" fontAlgn="ctr" latinLnBrk="0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분리 미 대상에 대한 정책 </a:t>
                      </a:r>
                      <a:r>
                        <a:rPr kumimoji="0" lang="en-US" altLang="ko-KR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Disable</a:t>
                      </a:r>
                      <a:r>
                        <a:rPr kumimoji="0" lang="ko-KR" altLang="en-US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변경</a:t>
                      </a:r>
                      <a:r>
                        <a:rPr kumimoji="0" lang="en-US" altLang="ko-KR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marR="0" lvl="0" indent="-79133" algn="l" defTabSz="993556" rtl="0" eaLnBrk="1" fontAlgn="ctr" latinLnBrk="0" hangingPunct="1">
                        <a:lnSpc>
                          <a:spcPts val="96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각 마스터 서버 정책 변경 및 운영</a:t>
                      </a:r>
                      <a:r>
                        <a:rPr kumimoji="0" lang="en-US" altLang="ko-KR" sz="1000" b="0" i="0" u="none" strike="noStrike" kern="0" cap="none" spc="-69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769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2.2.3 </a:t>
            </a:r>
            <a:r>
              <a:rPr lang="ko-KR" altLang="en-US" dirty="0"/>
              <a:t>빔 소프트웨어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빔 소프트웨어는 마스터 서버와 미디어 서버를 하나의 서버로 서비스를 할 수 있으며</a:t>
            </a:r>
            <a:r>
              <a:rPr lang="en-US" altLang="ko-KR" dirty="0"/>
              <a:t>,</a:t>
            </a:r>
            <a:r>
              <a:rPr lang="ko-KR" altLang="en-US" dirty="0"/>
              <a:t> 분리를 통해 여러 미디어 서버를 이용한 </a:t>
            </a:r>
            <a:r>
              <a:rPr lang="ko-KR" altLang="en-US" dirty="0" err="1"/>
              <a:t>로드밸런싱</a:t>
            </a:r>
            <a:r>
              <a:rPr lang="ko-KR" altLang="en-US" dirty="0"/>
              <a:t> 백업 처리로 효율적인 백업 환경 구성이 용이합니다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79" name="모서리가 둥근 직사각형 96">
            <a:extLst>
              <a:ext uri="{FF2B5EF4-FFF2-40B4-BE49-F238E27FC236}">
                <a16:creationId xmlns:a16="http://schemas.microsoft.com/office/drawing/2014/main" id="{0231D5CD-4C1A-4F57-A151-0B7AE7456E95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지원되는 클라이언트</a:t>
            </a: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AB718A36-BE44-4A49-BC08-147F4A978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641710"/>
              </p:ext>
            </p:extLst>
          </p:nvPr>
        </p:nvGraphicFramePr>
        <p:xfrm>
          <a:off x="5070475" y="2308642"/>
          <a:ext cx="4420813" cy="1299746"/>
        </p:xfrm>
        <a:graphic>
          <a:graphicData uri="http://schemas.openxmlformats.org/drawingml/2006/table">
            <a:tbl>
              <a:tblPr firstRow="1" bandRow="1"/>
              <a:tblGrid>
                <a:gridCol w="1332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5752">
                  <a:extLst>
                    <a:ext uri="{9D8B030D-6E8A-4147-A177-3AD203B41FA5}">
                      <a16:colId xmlns:a16="http://schemas.microsoft.com/office/drawing/2014/main" val="4041864968"/>
                    </a:ext>
                  </a:extLst>
                </a:gridCol>
              </a:tblGrid>
              <a:tr h="26729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지원 플랫폼</a:t>
                      </a:r>
                      <a:endParaRPr kumimoji="1" lang="en-US" altLang="ko-KR" sz="1000" b="1" kern="1200" spc="-1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  <a:endParaRPr kumimoji="1" lang="en-US" altLang="ko-KR" sz="1000" b="1" kern="1200" spc="-1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6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마스터 서버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Windows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미디어 서버 역할을 탑재 또는 분리 지원</a:t>
                      </a:r>
                      <a:endParaRPr lang="en-US" altLang="ko-KR" sz="1000" kern="0" spc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9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미디어 서버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Windows, Linux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운영체제 지원표 참조</a:t>
                      </a:r>
                      <a:endParaRPr lang="en-US" altLang="ko-KR" sz="1000" kern="0" spc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31249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클라이언트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Windows, Linux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15B38822-9493-426C-AC3D-BBACE9D7BA42}"/>
              </a:ext>
            </a:extLst>
          </p:cNvPr>
          <p:cNvGrpSpPr/>
          <p:nvPr/>
        </p:nvGrpSpPr>
        <p:grpSpPr>
          <a:xfrm>
            <a:off x="414712" y="2412000"/>
            <a:ext cx="4246935" cy="1013442"/>
            <a:chOff x="295964" y="2587125"/>
            <a:chExt cx="3104849" cy="718704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9B004780-0FA7-402F-A588-9BEB35EEC8B5}"/>
                </a:ext>
              </a:extLst>
            </p:cNvPr>
            <p:cNvGrpSpPr/>
            <p:nvPr/>
          </p:nvGrpSpPr>
          <p:grpSpPr>
            <a:xfrm>
              <a:off x="414712" y="2587125"/>
              <a:ext cx="465205" cy="453417"/>
              <a:chOff x="739640" y="3134362"/>
              <a:chExt cx="465205" cy="453417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ACD58AA4-C9D1-4105-A0A3-37540FFE14A6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19924" t="2572" r="25258" b="37301"/>
              <a:stretch/>
            </p:blipFill>
            <p:spPr>
              <a:xfrm>
                <a:off x="848188" y="3134362"/>
                <a:ext cx="248109" cy="278070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5456F982-FE58-47B1-A14D-645F0DCE68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739640" y="3421855"/>
                <a:ext cx="465205" cy="165924"/>
              </a:xfrm>
              <a:prstGeom prst="rect">
                <a:avLst/>
              </a:prstGeom>
            </p:spPr>
          </p:pic>
        </p:grp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1E599197-35EE-4588-8756-722A412FA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1588" y="2601545"/>
              <a:ext cx="309001" cy="288000"/>
            </a:xfrm>
            <a:prstGeom prst="rect">
              <a:avLst/>
            </a:prstGeom>
          </p:spPr>
        </p:pic>
        <p:sp>
          <p:nvSpPr>
            <p:cNvPr id="71" name="TextBox 59">
              <a:extLst>
                <a:ext uri="{FF2B5EF4-FFF2-40B4-BE49-F238E27FC236}">
                  <a16:creationId xmlns:a16="http://schemas.microsoft.com/office/drawing/2014/main" id="{8509A2B5-1096-4DD4-A1BC-7BA334E8EBA7}"/>
                </a:ext>
              </a:extLst>
            </p:cNvPr>
            <p:cNvSpPr txBox="1"/>
            <p:nvPr/>
          </p:nvSpPr>
          <p:spPr>
            <a:xfrm>
              <a:off x="295964" y="3101588"/>
              <a:ext cx="1337224" cy="20424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wrap="square" lIns="36000" tIns="18000" rIns="36000" bIns="18000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Arial" pitchFamily="34" charset="0"/>
                </a:rPr>
                <a:t>마스터</a:t>
              </a:r>
              <a:r>
                <a:rPr lang="en-US" altLang="ko-KR" sz="105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Arial" pitchFamily="34" charset="0"/>
                </a:rPr>
                <a:t>+</a:t>
              </a:r>
              <a:r>
                <a:rPr lang="ko-KR" altLang="en-US" sz="105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Arial" pitchFamily="34" charset="0"/>
                </a:rPr>
                <a:t>미디어 서버 통합</a:t>
              </a:r>
              <a:endParaRPr lang="en-US" altLang="ko-KR" sz="10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 pitchFamily="34" charset="0"/>
              </a:endParaRPr>
            </a:p>
          </p:txBody>
        </p:sp>
        <p:sp>
          <p:nvSpPr>
            <p:cNvPr id="72" name="십자형[C] 10">
              <a:extLst>
                <a:ext uri="{FF2B5EF4-FFF2-40B4-BE49-F238E27FC236}">
                  <a16:creationId xmlns:a16="http://schemas.microsoft.com/office/drawing/2014/main" id="{6FD8386C-E7EB-4BA3-BD7F-B6E4847DDED6}"/>
                </a:ext>
              </a:extLst>
            </p:cNvPr>
            <p:cNvSpPr/>
            <p:nvPr/>
          </p:nvSpPr>
          <p:spPr bwMode="auto">
            <a:xfrm>
              <a:off x="892439" y="2671689"/>
              <a:ext cx="169462" cy="177940"/>
            </a:xfrm>
            <a:prstGeom prst="plus">
              <a:avLst>
                <a:gd name="adj" fmla="val 31749"/>
              </a:avLst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2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F103D04-1F12-4444-ABE9-5C78DA979261}"/>
                </a:ext>
              </a:extLst>
            </p:cNvPr>
            <p:cNvGrpSpPr/>
            <p:nvPr/>
          </p:nvGrpSpPr>
          <p:grpSpPr>
            <a:xfrm>
              <a:off x="1915922" y="2603695"/>
              <a:ext cx="465205" cy="453417"/>
              <a:chOff x="739640" y="3134362"/>
              <a:chExt cx="465205" cy="453417"/>
            </a:xfrm>
          </p:grpSpPr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5D21B439-47EB-4A25-95D0-A3BCC5B9124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19924" t="2572" r="25258" b="37301"/>
              <a:stretch/>
            </p:blipFill>
            <p:spPr>
              <a:xfrm>
                <a:off x="848188" y="3134362"/>
                <a:ext cx="248109" cy="278070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3085A6A-7F90-46BC-8BAE-36765E610A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739640" y="3421855"/>
                <a:ext cx="465205" cy="165924"/>
              </a:xfrm>
              <a:prstGeom prst="rect">
                <a:avLst/>
              </a:prstGeom>
            </p:spPr>
          </p:pic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B8A0E170-FE84-42DF-924E-4D7206F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6632" y="2610558"/>
              <a:ext cx="309001" cy="288000"/>
            </a:xfrm>
            <a:prstGeom prst="rect">
              <a:avLst/>
            </a:prstGeom>
          </p:spPr>
        </p:pic>
        <p:sp>
          <p:nvSpPr>
            <p:cNvPr id="77" name="TextBox 59">
              <a:extLst>
                <a:ext uri="{FF2B5EF4-FFF2-40B4-BE49-F238E27FC236}">
                  <a16:creationId xmlns:a16="http://schemas.microsoft.com/office/drawing/2014/main" id="{206F1501-DC5B-488B-AE35-C9F8D3FF91D3}"/>
                </a:ext>
              </a:extLst>
            </p:cNvPr>
            <p:cNvSpPr txBox="1"/>
            <p:nvPr/>
          </p:nvSpPr>
          <p:spPr>
            <a:xfrm>
              <a:off x="1839359" y="3099010"/>
              <a:ext cx="1553977" cy="20424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wrap="square" lIns="36000" tIns="18000" rIns="36000" bIns="18000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Arial" pitchFamily="34" charset="0"/>
                </a:rPr>
                <a:t>마스터</a:t>
              </a:r>
              <a:r>
                <a:rPr lang="en-US" altLang="ko-KR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Arial" pitchFamily="34" charset="0"/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cs typeface="Arial" pitchFamily="34" charset="0"/>
                </a:rPr>
                <a:t>미디어 서버 단독 운영</a:t>
              </a:r>
              <a:endParaRPr lang="en-US" altLang="ko-KR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Arial" pitchFamily="34" charset="0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747BDBC5-F8A6-4813-8408-F22B89C40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24172" y="2606370"/>
              <a:ext cx="309001" cy="288000"/>
            </a:xfrm>
            <a:prstGeom prst="rect">
              <a:avLst/>
            </a:prstGeom>
          </p:spPr>
        </p:pic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D15A89E6-F02A-4B87-8952-5D5EC692B8FA}"/>
                </a:ext>
              </a:extLst>
            </p:cNvPr>
            <p:cNvSpPr/>
            <p:nvPr/>
          </p:nvSpPr>
          <p:spPr bwMode="auto">
            <a:xfrm>
              <a:off x="2433963" y="2725160"/>
              <a:ext cx="38779" cy="41293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2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1ECB702D-502B-42C6-BFF5-D4225B16E287}"/>
                </a:ext>
              </a:extLst>
            </p:cNvPr>
            <p:cNvSpPr/>
            <p:nvPr/>
          </p:nvSpPr>
          <p:spPr bwMode="auto">
            <a:xfrm>
              <a:off x="2950024" y="2725160"/>
              <a:ext cx="38779" cy="41293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2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71DC25A4-A452-4A26-9941-564E1F5AF707}"/>
                </a:ext>
              </a:extLst>
            </p:cNvPr>
            <p:cNvSpPr/>
            <p:nvPr/>
          </p:nvSpPr>
          <p:spPr bwMode="auto">
            <a:xfrm>
              <a:off x="2868157" y="2725160"/>
              <a:ext cx="38779" cy="41293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2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54E94087-96E6-4250-867C-446B7E083418}"/>
                </a:ext>
              </a:extLst>
            </p:cNvPr>
            <p:cNvSpPr/>
            <p:nvPr/>
          </p:nvSpPr>
          <p:spPr bwMode="auto">
            <a:xfrm>
              <a:off x="2344539" y="2725160"/>
              <a:ext cx="38779" cy="41293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28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0510BBEC-5A29-415B-A888-D8A7C8E0A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1077240" y="2868951"/>
              <a:ext cx="465205" cy="165924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918BF247-2554-4D02-BE7E-14A0FA3FA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2444641" y="2876313"/>
              <a:ext cx="465205" cy="165924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2E317D1A-2D77-4754-9779-BFEF9261C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2935608" y="2876313"/>
              <a:ext cx="465205" cy="165924"/>
            </a:xfrm>
            <a:prstGeom prst="rect">
              <a:avLst/>
            </a:prstGeom>
          </p:spPr>
        </p:pic>
      </p:grpSp>
      <p:sp>
        <p:nvSpPr>
          <p:cNvPr id="91" name="모서리가 둥근 직사각형 96">
            <a:extLst>
              <a:ext uri="{FF2B5EF4-FFF2-40B4-BE49-F238E27FC236}">
                <a16:creationId xmlns:a16="http://schemas.microsoft.com/office/drawing/2014/main" id="{FAD3443D-3C2F-4B31-82E9-A5EA3B52A270}"/>
              </a:ext>
            </a:extLst>
          </p:cNvPr>
          <p:cNvSpPr/>
          <p:nvPr/>
        </p:nvSpPr>
        <p:spPr>
          <a:xfrm>
            <a:off x="262746" y="3820979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다양한 운영체제 지원</a:t>
            </a:r>
          </a:p>
        </p:txBody>
      </p: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id="{863B2114-D86F-4CCB-95FC-2E19F1582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1575660"/>
              </p:ext>
            </p:extLst>
          </p:nvPr>
        </p:nvGraphicFramePr>
        <p:xfrm>
          <a:off x="388938" y="4327689"/>
          <a:ext cx="9128126" cy="2196935"/>
        </p:xfrm>
        <a:graphic>
          <a:graphicData uri="http://schemas.openxmlformats.org/drawingml/2006/table">
            <a:tbl>
              <a:tblPr firstRow="1" bandRow="1"/>
              <a:tblGrid>
                <a:gridCol w="1823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2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2086">
                  <a:extLst>
                    <a:ext uri="{9D8B030D-6E8A-4147-A177-3AD203B41FA5}">
                      <a16:colId xmlns:a16="http://schemas.microsoft.com/office/drawing/2014/main" val="393772189"/>
                    </a:ext>
                  </a:extLst>
                </a:gridCol>
              </a:tblGrid>
              <a:tr h="29657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1" kern="1200" spc="-1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  <a:endParaRPr kumimoji="1" lang="ko-KR" altLang="en-US" sz="1000" b="1" kern="1200" spc="-1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23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Windows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Microsoft Windows Server 2016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</a:t>
                      </a: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Microsoft Windows Server 2012 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R2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Microsoft Windows Server 2008 R2 SP1</a:t>
                      </a: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Microsoft Windows 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SP1 / 8.x / 10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612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Linux</a:t>
                      </a:r>
                      <a:endParaRPr kumimoji="1" lang="ko-KR" altLang="en-US" sz="10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Debian 6.0 – 9.7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Ubuntu 10.04 – 19.04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RHEL 6.0 – 8.0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CentOS 6.0 – 7.6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Oracle Linux 6 (starting from UEK R1) – Oracle Linux 7 (up to UEK R4 U7)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Oracle Linux 6 – 7.6 (RHCK)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Fedora 23 – 30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openSUSE 11.3 – 13.2, 42.0 – 42.1, Tumbleweed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openSUSE Leap 42.2 – 42.3, Leap 15.0 – 15.1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SLES 11 SP4 – 15 SP1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SLES for SAP 11 SP4 – 15 SP1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202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2.2.4 </a:t>
            </a:r>
            <a:r>
              <a:rPr lang="ko-KR" altLang="en-US" dirty="0"/>
              <a:t>타 사 대비 장비 특장점 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소프트웨어는 물리환경과 가상환경의 </a:t>
            </a:r>
            <a:r>
              <a:rPr lang="en-US" altLang="ko-KR" dirty="0"/>
              <a:t>OS, VM, File, DB </a:t>
            </a:r>
            <a:r>
              <a:rPr lang="ko-KR" altLang="en-US" dirty="0"/>
              <a:t>백업과 복구를 가장 효과적으로 통합 관리할 수 있는 솔루션입니다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지원 환경 별 타사 비교 자료</a:t>
            </a:r>
          </a:p>
        </p:txBody>
      </p:sp>
      <p:sp>
        <p:nvSpPr>
          <p:cNvPr id="54" name="모서리가 둥근 직사각형 92">
            <a:extLst>
              <a:ext uri="{FF2B5EF4-FFF2-40B4-BE49-F238E27FC236}">
                <a16:creationId xmlns:a16="http://schemas.microsoft.com/office/drawing/2014/main" id="{B52BB797-0E3B-42EB-BD43-D014D8DDE81D}"/>
              </a:ext>
            </a:extLst>
          </p:cNvPr>
          <p:cNvSpPr/>
          <p:nvPr/>
        </p:nvSpPr>
        <p:spPr>
          <a:xfrm>
            <a:off x="371838" y="5388552"/>
            <a:ext cx="9271639" cy="1136074"/>
          </a:xfrm>
          <a:prstGeom prst="roundRect">
            <a:avLst>
              <a:gd name="adj" fmla="val 2041"/>
            </a:avLst>
          </a:prstGeom>
          <a:solidFill>
            <a:schemeClr val="accent6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228600" indent="-228600" latinLnBrk="0">
              <a:buFont typeface="+mj-lt"/>
              <a:buAutoNum type="arabicPeriod"/>
            </a:pPr>
            <a:r>
              <a:rPr lang="ko-KR" altLang="en-US" sz="900" dirty="0" err="1"/>
              <a:t>베리타스는</a:t>
            </a:r>
            <a:r>
              <a:rPr lang="ko-KR" altLang="en-US" sz="900" dirty="0"/>
              <a:t> </a:t>
            </a:r>
            <a:r>
              <a:rPr lang="en-US" altLang="ko-KR" sz="900" dirty="0"/>
              <a:t>OS </a:t>
            </a:r>
            <a:r>
              <a:rPr lang="ko-KR" altLang="en-US" sz="900" dirty="0"/>
              <a:t>백업을 위해 </a:t>
            </a:r>
            <a:r>
              <a:rPr lang="en-US" altLang="ko-KR" sz="900" dirty="0"/>
              <a:t>VSR </a:t>
            </a:r>
            <a:r>
              <a:rPr lang="ko-KR" altLang="en-US" sz="900" dirty="0"/>
              <a:t>제품을 보유하고 있으나 윈도우에서만 사용 가능</a:t>
            </a:r>
            <a:r>
              <a:rPr lang="en-US" altLang="ko-KR" sz="900" dirty="0"/>
              <a:t>. </a:t>
            </a:r>
            <a:r>
              <a:rPr lang="ko-KR" altLang="en-US" sz="900" dirty="0" err="1"/>
              <a:t>리눅스용</a:t>
            </a:r>
            <a:r>
              <a:rPr lang="ko-KR" altLang="en-US" sz="900" dirty="0"/>
              <a:t> 제품도 있으나 호환성과 기능이 상당히 떨어짐</a:t>
            </a:r>
            <a:r>
              <a:rPr lang="en-US" altLang="ko-KR" sz="900" dirty="0"/>
              <a:t>. </a:t>
            </a:r>
            <a:r>
              <a:rPr lang="ko-KR" altLang="en-US" sz="900" dirty="0"/>
              <a:t>유닉스에 대한 부분은 솔루션 없음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en-US" altLang="ko-KR" sz="900" dirty="0"/>
              <a:t>EMC</a:t>
            </a:r>
            <a:r>
              <a:rPr lang="ko-KR" altLang="en-US" sz="900" dirty="0"/>
              <a:t>는 자체적으로 </a:t>
            </a:r>
            <a:r>
              <a:rPr lang="en-US" altLang="ko-KR" sz="900" dirty="0"/>
              <a:t>OS </a:t>
            </a:r>
            <a:r>
              <a:rPr lang="ko-KR" altLang="en-US" sz="900" dirty="0"/>
              <a:t>백업 솔루션이 없으며 </a:t>
            </a:r>
            <a:r>
              <a:rPr lang="en-US" altLang="ko-KR" sz="900" dirty="0"/>
              <a:t>Networker/Avamar</a:t>
            </a:r>
            <a:r>
              <a:rPr lang="ko-KR" altLang="en-US" sz="900" dirty="0"/>
              <a:t>는 </a:t>
            </a:r>
            <a:r>
              <a:rPr lang="en-US" altLang="ko-KR" sz="900" dirty="0"/>
              <a:t>DB</a:t>
            </a:r>
            <a:r>
              <a:rPr lang="ko-KR" altLang="en-US" sz="900" dirty="0"/>
              <a:t>와 </a:t>
            </a:r>
            <a:r>
              <a:rPr lang="en-US" altLang="ko-KR" sz="900" dirty="0"/>
              <a:t>File </a:t>
            </a:r>
            <a:r>
              <a:rPr lang="ko-KR" altLang="en-US" sz="900" dirty="0" err="1"/>
              <a:t>백업까지만</a:t>
            </a:r>
            <a:r>
              <a:rPr lang="ko-KR" altLang="en-US" sz="900" dirty="0"/>
              <a:t> 가능</a:t>
            </a:r>
            <a:r>
              <a:rPr lang="en-US" altLang="ko-KR" sz="900" dirty="0"/>
              <a:t>. OS </a:t>
            </a:r>
            <a:r>
              <a:rPr lang="ko-KR" altLang="en-US" sz="900" dirty="0"/>
              <a:t>백업을 위해서는 별도의 전문 솔루션을 구매해야 함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en-US" altLang="ko-KR" sz="900" dirty="0"/>
              <a:t>IBM</a:t>
            </a:r>
            <a:r>
              <a:rPr lang="ko-KR" altLang="en-US" sz="900" dirty="0"/>
              <a:t>은 유닉스와 윈도우를 지원하는 </a:t>
            </a:r>
            <a:r>
              <a:rPr lang="en-US" altLang="ko-KR" sz="900" dirty="0"/>
              <a:t>OS </a:t>
            </a:r>
            <a:r>
              <a:rPr lang="ko-KR" altLang="en-US" sz="900" dirty="0"/>
              <a:t>백업 기능이 제품 포트폴리오에 있기는 하나 제품에 이슈가 많아서 도입사례가 거의 없음</a:t>
            </a:r>
            <a:r>
              <a:rPr lang="en-US" altLang="ko-KR" sz="900" dirty="0"/>
              <a:t>. </a:t>
            </a:r>
            <a:r>
              <a:rPr lang="ko-KR" altLang="en-US" sz="900" dirty="0"/>
              <a:t>가상화를 위한 </a:t>
            </a:r>
            <a:r>
              <a:rPr lang="en-US" altLang="ko-KR" sz="900" dirty="0"/>
              <a:t>Spectrum Protect Plus</a:t>
            </a:r>
            <a:r>
              <a:rPr lang="ko-KR" altLang="en-US" sz="900" dirty="0"/>
              <a:t>가 출시되었으나 기능이 약함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ko-KR" altLang="en-US" sz="900" dirty="0"/>
              <a:t>빔 소프트웨어는 </a:t>
            </a:r>
            <a:r>
              <a:rPr lang="en-US" altLang="ko-KR" sz="900" dirty="0"/>
              <a:t>DB, File, OS </a:t>
            </a:r>
            <a:r>
              <a:rPr lang="ko-KR" altLang="en-US" sz="900" dirty="0"/>
              <a:t>백업의 모든 영역에 대해서 유닉스</a:t>
            </a:r>
            <a:r>
              <a:rPr lang="en-US" altLang="ko-KR" sz="900" dirty="0"/>
              <a:t>, </a:t>
            </a:r>
            <a:r>
              <a:rPr lang="ko-KR" altLang="en-US" sz="900" dirty="0"/>
              <a:t>리눅스</a:t>
            </a:r>
            <a:r>
              <a:rPr lang="en-US" altLang="ko-KR" sz="900" dirty="0"/>
              <a:t>, </a:t>
            </a:r>
            <a:r>
              <a:rPr lang="ko-KR" altLang="en-US" sz="900" dirty="0"/>
              <a:t>윈도우를 지원함</a:t>
            </a:r>
            <a:r>
              <a:rPr lang="en-US" altLang="ko-KR" sz="900" dirty="0"/>
              <a:t>. </a:t>
            </a:r>
            <a:r>
              <a:rPr lang="ko-KR" altLang="en-US" sz="900" dirty="0"/>
              <a:t>하나의 에이전트</a:t>
            </a:r>
            <a:r>
              <a:rPr lang="en-US" altLang="ko-KR" sz="900" dirty="0"/>
              <a:t>, </a:t>
            </a:r>
            <a:r>
              <a:rPr lang="ko-KR" altLang="en-US" sz="900" dirty="0"/>
              <a:t>한번의 백업으로 </a:t>
            </a:r>
            <a:r>
              <a:rPr lang="en-US" altLang="ko-KR" sz="900" dirty="0"/>
              <a:t>DB, File, OS</a:t>
            </a:r>
            <a:r>
              <a:rPr lang="ko-KR" altLang="en-US" sz="900" dirty="0"/>
              <a:t>의 다양한 복구 시나리오 가능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ko-KR" altLang="en-US" sz="900" dirty="0" err="1"/>
              <a:t>아크로니스는</a:t>
            </a:r>
            <a:r>
              <a:rPr lang="ko-KR" altLang="en-US" sz="900" dirty="0"/>
              <a:t> 유닉스 백업 지원 제품이 없음</a:t>
            </a:r>
            <a:r>
              <a:rPr lang="en-US" altLang="ko-KR" sz="900" dirty="0"/>
              <a:t>. </a:t>
            </a:r>
            <a:r>
              <a:rPr lang="ko-KR" altLang="en-US" sz="900" dirty="0"/>
              <a:t>윈도우 </a:t>
            </a:r>
            <a:r>
              <a:rPr lang="en-US" altLang="ko-KR" sz="900" dirty="0"/>
              <a:t>OS </a:t>
            </a:r>
            <a:r>
              <a:rPr lang="ko-KR" altLang="en-US" sz="900" dirty="0"/>
              <a:t>백업과 일부 리눅스 </a:t>
            </a:r>
            <a:r>
              <a:rPr lang="en-US" altLang="ko-KR" sz="900" dirty="0"/>
              <a:t>OS </a:t>
            </a:r>
            <a:r>
              <a:rPr lang="ko-KR" altLang="en-US" sz="900" dirty="0"/>
              <a:t>백업</a:t>
            </a:r>
            <a:r>
              <a:rPr lang="en-US" altLang="ko-KR" sz="900" dirty="0"/>
              <a:t>, x86 </a:t>
            </a:r>
            <a:r>
              <a:rPr lang="ko-KR" altLang="en-US" sz="900" dirty="0"/>
              <a:t>가상화만 지원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ko-KR" altLang="en-US" sz="900" dirty="0" err="1"/>
              <a:t>아크서브는</a:t>
            </a:r>
            <a:r>
              <a:rPr lang="ko-KR" altLang="en-US" sz="900" dirty="0"/>
              <a:t> 유닉스 백업 지원 제품이 없음</a:t>
            </a:r>
            <a:r>
              <a:rPr lang="en-US" altLang="ko-KR" sz="900" dirty="0"/>
              <a:t>. </a:t>
            </a:r>
            <a:r>
              <a:rPr lang="ko-KR" altLang="en-US" sz="900" dirty="0"/>
              <a:t>윈도우 </a:t>
            </a:r>
            <a:r>
              <a:rPr lang="en-US" altLang="ko-KR" sz="900" dirty="0"/>
              <a:t>OS </a:t>
            </a:r>
            <a:r>
              <a:rPr lang="ko-KR" altLang="en-US" sz="900" dirty="0"/>
              <a:t>백업과 일부 리눅스 </a:t>
            </a:r>
            <a:r>
              <a:rPr lang="en-US" altLang="ko-KR" sz="900" dirty="0"/>
              <a:t>OS </a:t>
            </a:r>
            <a:r>
              <a:rPr lang="ko-KR" altLang="en-US" sz="900" dirty="0"/>
              <a:t>백업</a:t>
            </a:r>
            <a:r>
              <a:rPr lang="en-US" altLang="ko-KR" sz="900" dirty="0"/>
              <a:t>, x86 </a:t>
            </a:r>
            <a:r>
              <a:rPr lang="ko-KR" altLang="en-US" sz="900" dirty="0"/>
              <a:t>가상화만 지원</a:t>
            </a:r>
          </a:p>
        </p:txBody>
      </p:sp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F932DD25-C063-49A0-9FAD-D32C89EEFF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020794"/>
              </p:ext>
            </p:extLst>
          </p:nvPr>
        </p:nvGraphicFramePr>
        <p:xfrm>
          <a:off x="388937" y="2268163"/>
          <a:ext cx="9128130" cy="2997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355">
                  <a:extLst>
                    <a:ext uri="{9D8B030D-6E8A-4147-A177-3AD203B41FA5}">
                      <a16:colId xmlns:a16="http://schemas.microsoft.com/office/drawing/2014/main" val="2824655038"/>
                    </a:ext>
                  </a:extLst>
                </a:gridCol>
                <a:gridCol w="1521355">
                  <a:extLst>
                    <a:ext uri="{9D8B030D-6E8A-4147-A177-3AD203B41FA5}">
                      <a16:colId xmlns:a16="http://schemas.microsoft.com/office/drawing/2014/main" val="3956535246"/>
                    </a:ext>
                  </a:extLst>
                </a:gridCol>
                <a:gridCol w="1521355">
                  <a:extLst>
                    <a:ext uri="{9D8B030D-6E8A-4147-A177-3AD203B41FA5}">
                      <a16:colId xmlns:a16="http://schemas.microsoft.com/office/drawing/2014/main" val="2676189111"/>
                    </a:ext>
                  </a:extLst>
                </a:gridCol>
                <a:gridCol w="1521355">
                  <a:extLst>
                    <a:ext uri="{9D8B030D-6E8A-4147-A177-3AD203B41FA5}">
                      <a16:colId xmlns:a16="http://schemas.microsoft.com/office/drawing/2014/main" val="1496532975"/>
                    </a:ext>
                  </a:extLst>
                </a:gridCol>
                <a:gridCol w="1521355">
                  <a:extLst>
                    <a:ext uri="{9D8B030D-6E8A-4147-A177-3AD203B41FA5}">
                      <a16:colId xmlns:a16="http://schemas.microsoft.com/office/drawing/2014/main" val="3329626605"/>
                    </a:ext>
                  </a:extLst>
                </a:gridCol>
                <a:gridCol w="1521355">
                  <a:extLst>
                    <a:ext uri="{9D8B030D-6E8A-4147-A177-3AD203B41FA5}">
                      <a16:colId xmlns:a16="http://schemas.microsoft.com/office/drawing/2014/main" val="697023240"/>
                    </a:ext>
                  </a:extLst>
                </a:gridCol>
              </a:tblGrid>
              <a:tr h="40616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벤더사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물리환경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프라이빗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퍼블릭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클라우드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91573"/>
                  </a:ext>
                </a:extLst>
              </a:tr>
              <a:tr h="406169">
                <a:tc>
                  <a:txBody>
                    <a:bodyPr/>
                    <a:lstStyle/>
                    <a:p>
                      <a:pPr algn="ctr" latinLnBrk="0"/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DB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File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VMware, AHV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AWS, Azure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204417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베리타스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Netbackup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495202"/>
                  </a:ext>
                </a:extLst>
              </a:tr>
              <a:tr h="420681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EMC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Networker /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Avamar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414850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IBM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Spectrum Protect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솔루션 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09334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빔 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Veeam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Backup &amp; Recovery</a:t>
                      </a:r>
                      <a:r>
                        <a:rPr lang="en-US" altLang="ko-KR" sz="1400" b="1" baseline="30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ko-KR" altLang="en-US" sz="14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물리환경에서 클라우드까지 전 영역 통합 지원</a:t>
                      </a:r>
                      <a:endParaRPr lang="ko-KR" altLang="en-US" sz="1400" b="1" baseline="300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0457355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아크로니스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Backup</a:t>
                      </a:r>
                      <a:endParaRPr lang="ko-KR" altLang="en-US" sz="10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0417793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아크서브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UDP</a:t>
                      </a:r>
                      <a:endParaRPr lang="ko-KR" altLang="en-US" sz="10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9085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876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</a:rPr>
              <a:t>2.2.4 </a:t>
            </a:r>
            <a:r>
              <a:rPr lang="ko-KR" altLang="en-US" dirty="0">
                <a:latin typeface="Arial" panose="020B0604020202020204" pitchFamily="34" charset="0"/>
              </a:rPr>
              <a:t>타 사 대비 장비 특장점 등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5E9A5B66-E9D7-409A-8AEF-C3973E0E2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95675"/>
              </p:ext>
            </p:extLst>
          </p:nvPr>
        </p:nvGraphicFramePr>
        <p:xfrm>
          <a:off x="215900" y="1171961"/>
          <a:ext cx="9427578" cy="53661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70669">
                  <a:extLst>
                    <a:ext uri="{9D8B030D-6E8A-4147-A177-3AD203B41FA5}">
                      <a16:colId xmlns:a16="http://schemas.microsoft.com/office/drawing/2014/main" val="1301132609"/>
                    </a:ext>
                  </a:extLst>
                </a:gridCol>
                <a:gridCol w="706709">
                  <a:extLst>
                    <a:ext uri="{9D8B030D-6E8A-4147-A177-3AD203B41FA5}">
                      <a16:colId xmlns:a16="http://schemas.microsoft.com/office/drawing/2014/main" val="2176048091"/>
                    </a:ext>
                  </a:extLst>
                </a:gridCol>
                <a:gridCol w="706709">
                  <a:extLst>
                    <a:ext uri="{9D8B030D-6E8A-4147-A177-3AD203B41FA5}">
                      <a16:colId xmlns:a16="http://schemas.microsoft.com/office/drawing/2014/main" val="2437315457"/>
                    </a:ext>
                  </a:extLst>
                </a:gridCol>
                <a:gridCol w="706709">
                  <a:extLst>
                    <a:ext uri="{9D8B030D-6E8A-4147-A177-3AD203B41FA5}">
                      <a16:colId xmlns:a16="http://schemas.microsoft.com/office/drawing/2014/main" val="1579949365"/>
                    </a:ext>
                  </a:extLst>
                </a:gridCol>
                <a:gridCol w="706709">
                  <a:extLst>
                    <a:ext uri="{9D8B030D-6E8A-4147-A177-3AD203B41FA5}">
                      <a16:colId xmlns:a16="http://schemas.microsoft.com/office/drawing/2014/main" val="3619673964"/>
                    </a:ext>
                  </a:extLst>
                </a:gridCol>
                <a:gridCol w="4130073">
                  <a:extLst>
                    <a:ext uri="{9D8B030D-6E8A-4147-A177-3AD203B41FA5}">
                      <a16:colId xmlns:a16="http://schemas.microsoft.com/office/drawing/2014/main" val="2015943862"/>
                    </a:ext>
                  </a:extLst>
                </a:gridCol>
              </a:tblGrid>
              <a:tr h="32242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Veeam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사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V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80935"/>
                  </a:ext>
                </a:extLst>
              </a:tr>
              <a:tr h="44835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BaaS,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 err="1">
                          <a:latin typeface="+mn-ea"/>
                          <a:ea typeface="+mn-ea"/>
                        </a:rPr>
                        <a:t>DRaaS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서비스 사업자를 위한 과금 및 인보이스 솔루션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빔 소프트웨어의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Veeam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Availability Console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솔루션은 고객사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그룹사 별 사용량 기준으로 별도 개발없이 과금과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인보이싱을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자동화 해주는 솔루션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 C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사는 없음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220328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AWS, Azure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로의 직접 복구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P2V (VMware, Hyper-V, Physical)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빔 소프트웨어의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Restore to AWS , Restore to Azure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기능으로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클라우드로의 마이그레이션 자동화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699292"/>
                  </a:ext>
                </a:extLst>
              </a:tr>
              <a:tr h="448358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오피스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365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 및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약함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사는 백업 저장소로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 자체 클라우드만 지원하며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온프레미스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저장은 지원하지 않음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또한 복구 시 복수의 메일계정 복구가 불가하며 하나의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복구세션에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하나의 메일계정만 지원함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685851"/>
                  </a:ext>
                </a:extLst>
              </a:tr>
              <a:tr h="44835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 Hyper-V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의 실시간 모니터링 및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GUI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리포팅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빔 소프트웨어의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Veeam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One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솔루션으로 백업 클라이언트의 구성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성능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최적화에 대한 헬스체크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사는 이러한 기능이 전혀 없고 백업 현황이나 내역만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확인가능함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1783098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Hyper-V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대한 원격지 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약함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빔 소프트웨어는 가상화 서비스의 원격지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DR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구축을 위한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단위 복제 기능 제공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842858"/>
                  </a:ext>
                </a:extLst>
              </a:tr>
              <a:tr h="44835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 Hyper-V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Agentless MS SQL Table, Oracle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및 시점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b="0" u="none" dirty="0">
                          <a:latin typeface="+mn-ea"/>
                          <a:ea typeface="+mn-ea"/>
                        </a:rPr>
                        <a:t>빔 소프트웨어의</a:t>
                      </a:r>
                      <a:r>
                        <a:rPr lang="en-US" altLang="ko-KR" sz="800" b="0" u="none" dirty="0">
                          <a:latin typeface="+mn-ea"/>
                          <a:ea typeface="+mn-ea"/>
                        </a:rPr>
                        <a:t> Backup Explorers. </a:t>
                      </a:r>
                      <a:r>
                        <a:rPr lang="ko-KR" altLang="en-US" sz="800" b="1" u="none" dirty="0">
                          <a:latin typeface="+mn-ea"/>
                          <a:ea typeface="+mn-ea"/>
                        </a:rPr>
                        <a:t>에이전트리스</a:t>
                      </a:r>
                      <a:r>
                        <a:rPr lang="ko-KR" altLang="en-US" sz="800" u="none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dirty="0">
                          <a:latin typeface="+mn-ea"/>
                          <a:ea typeface="+mn-ea"/>
                        </a:rPr>
                        <a:t>Exchange, MS SQL, Oracle</a:t>
                      </a:r>
                      <a:r>
                        <a:rPr lang="ko-KR" altLang="en-US" sz="800" u="none" dirty="0">
                          <a:latin typeface="+mn-ea"/>
                          <a:ea typeface="+mn-ea"/>
                        </a:rPr>
                        <a:t>의 시점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복구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사는 에이전트가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안에 설치되어 있어야 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419645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 Hyper-V, Nutanix AHV Instant VM Recovery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빔 소프트웨어는 가상화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장애시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백업본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으로 즉시 서비스 재생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사는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라이브리커버리라고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하며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VMware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만 지원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994771"/>
                  </a:ext>
                </a:extLst>
              </a:tr>
              <a:tr h="567920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 Hyper-V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백업본과 복제본에 대한 복구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빔 소프트웨어는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SureReplica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800" dirty="0" err="1">
                          <a:latin typeface="+mn-ea"/>
                          <a:ea typeface="+mn-ea"/>
                        </a:rPr>
                        <a:t>SureBackup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등의 기능으로 실제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백업본을 실행해서 자동 검증함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사는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CRC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체크만 지원하며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복구 검증을 위해 실제로 실행하면서 자동 테스트하는 기능은 없음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083807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윈도우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리눅스의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Oracle RMAN, MS SQL, SAP Hana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빔 소프트웨어의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Agent plugin for Oracle RMAN/Hana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으로 지원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사도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백업 지원함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1451646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윈도우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리눅스의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OS, File, DB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복구 통합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빔 소프트웨어의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Agent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솔루션은 하나의 에이전트와 백업세션으로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OS, File, DB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백업 및 복구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662182"/>
                  </a:ext>
                </a:extLst>
              </a:tr>
              <a:tr h="448358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x86 Instant Recovery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빔 소프트웨어는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서버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데스크톱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장애시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백업 마스터의 백업본으로 즉시 서비스 재생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사는 라이브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리커버리라고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하며 물리환경에서는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지원안함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8853790"/>
                  </a:ext>
                </a:extLst>
              </a:tr>
              <a:tr h="358686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압축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중복제거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암호화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PTL,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VTL,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SAN, NAS,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오브젝트 스토리지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95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9807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</a:rPr>
              <a:t>2.3.1</a:t>
            </a:r>
            <a:r>
              <a:rPr lang="en-US" altLang="ko-KR" dirty="0"/>
              <a:t> </a:t>
            </a:r>
            <a:r>
              <a:rPr lang="ko-KR" altLang="en-US" dirty="0"/>
              <a:t>시스템 기능 조견표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백업시스템 구축 시</a:t>
            </a:r>
            <a:r>
              <a:rPr lang="en-US" altLang="ko-KR" dirty="0"/>
              <a:t>, </a:t>
            </a:r>
            <a:r>
              <a:rPr lang="ko-KR" altLang="en-US" dirty="0"/>
              <a:t>도입되는 </a:t>
            </a:r>
            <a:r>
              <a:rPr lang="en-US" altLang="ko-KR" dirty="0"/>
              <a:t>S/W </a:t>
            </a:r>
            <a:r>
              <a:rPr lang="ko-KR" altLang="en-US" dirty="0"/>
              <a:t>대하여</a:t>
            </a:r>
            <a:r>
              <a:rPr lang="en-US" altLang="ko-KR" dirty="0"/>
              <a:t>, </a:t>
            </a:r>
            <a:r>
              <a:rPr lang="ko-KR" altLang="en-US" dirty="0"/>
              <a:t>제안사는 다음과 같이 요구하는 기능을 모두 충족하는 최적의 솔루션과 시스템을 제시합니다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제안 제품 기능 및 규격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9A448E5-FF1B-43D8-8F6F-957A2FF96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455380"/>
              </p:ext>
            </p:extLst>
          </p:nvPr>
        </p:nvGraphicFramePr>
        <p:xfrm>
          <a:off x="200025" y="2277035"/>
          <a:ext cx="9443452" cy="4247583"/>
        </p:xfrm>
        <a:graphic>
          <a:graphicData uri="http://schemas.openxmlformats.org/drawingml/2006/table">
            <a:tbl>
              <a:tblPr/>
              <a:tblGrid>
                <a:gridCol w="1422587">
                  <a:extLst>
                    <a:ext uri="{9D8B030D-6E8A-4147-A177-3AD203B41FA5}">
                      <a16:colId xmlns:a16="http://schemas.microsoft.com/office/drawing/2014/main" val="605623634"/>
                    </a:ext>
                  </a:extLst>
                </a:gridCol>
                <a:gridCol w="6169558">
                  <a:extLst>
                    <a:ext uri="{9D8B030D-6E8A-4147-A177-3AD203B41FA5}">
                      <a16:colId xmlns:a16="http://schemas.microsoft.com/office/drawing/2014/main" val="2402572294"/>
                    </a:ext>
                  </a:extLst>
                </a:gridCol>
                <a:gridCol w="1851307">
                  <a:extLst>
                    <a:ext uri="{9D8B030D-6E8A-4147-A177-3AD203B41FA5}">
                      <a16:colId xmlns:a16="http://schemas.microsoft.com/office/drawing/2014/main" val="1247811577"/>
                    </a:ext>
                  </a:extLst>
                </a:gridCol>
              </a:tblGrid>
              <a:tr h="2235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상세 내용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충족 여부</a:t>
                      </a:r>
                      <a:endParaRPr lang="en-US" altLang="ko-KR" sz="10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873568"/>
                  </a:ext>
                </a:extLst>
              </a:tr>
              <a:tr h="223557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백업 및 복구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중복제거 및 압축 백업 기능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028610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Agent/Agentless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방식 지원</a:t>
                      </a: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435280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서버 가상화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(VMware)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기능 통합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58645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개별 파일단위 복구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770698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SAN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Network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기능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2063621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물리서버 시스템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(OS)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복구기능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609478"/>
                  </a:ext>
                </a:extLst>
              </a:tr>
              <a:tr h="2235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확장성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백업서버 및 스토리지 확장 필요시 지원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(Scale-out)</a:t>
                      </a: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839399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이기종 및 유휴 스토리지 이용한 확장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80592"/>
                  </a:ext>
                </a:extLst>
              </a:tr>
              <a:tr h="22355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호환성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DBMS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에 대해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Online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및 복구 지원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(Oracle/MSSQL)</a:t>
                      </a: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4292949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DBMS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경우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Log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백업을 통한 복구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173153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DBMS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경우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DB/Table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단위 등의 복구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719218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 기종 운영체제를 지원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(Linux/Windows)</a:t>
                      </a: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4695753"/>
                  </a:ext>
                </a:extLst>
              </a:tr>
              <a:tr h="22355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GUI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통한 관리자 콘솔기능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49088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대상 서버들에 대한 스케쥴 기반의 자동화된 백업 기능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830751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GUI/WEB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통한 백업 통합 모니터링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Report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기능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028146"/>
                  </a:ext>
                </a:extLst>
              </a:tr>
              <a:tr h="22355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소산 및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DR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장비간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Network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를 통해 데이터 소산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1892474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원격지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(DR) Data Replication 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DR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사이트에서 복구지원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(AWS Cloud)</a:t>
                      </a: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08364"/>
                  </a:ext>
                </a:extLst>
              </a:tr>
              <a:tr h="223557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클라우드 서비스와 연계한 </a:t>
                      </a:r>
                      <a:r>
                        <a:rPr lang="en-US" altLang="ko-KR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DR</a:t>
                      </a:r>
                      <a:r>
                        <a:rPr lang="ko-KR" altLang="en-US" sz="10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서비스 구축 지원</a:t>
                      </a:r>
                      <a:endParaRPr lang="en-US" altLang="ko-KR" sz="10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88000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  <a:endParaRPr lang="en-US" altLang="ko-KR" sz="1000" b="1" i="0" u="none" strike="noStrike" kern="1200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35" marR="6035" marT="603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29081"/>
                  </a:ext>
                </a:extLst>
              </a:tr>
            </a:tbl>
          </a:graphicData>
        </a:graphic>
      </p:graphicFrame>
      <p:sp>
        <p:nvSpPr>
          <p:cNvPr id="9" name="모서리가 둥근 직사각형 96">
            <a:extLst>
              <a:ext uri="{FF2B5EF4-FFF2-40B4-BE49-F238E27FC236}">
                <a16:creationId xmlns:a16="http://schemas.microsoft.com/office/drawing/2014/main" id="{DFAE02B4-53D9-44D5-BEB9-A6B23FC50255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요구사항 조견표</a:t>
            </a:r>
          </a:p>
        </p:txBody>
      </p:sp>
    </p:spTree>
    <p:extLst>
      <p:ext uri="{BB962C8B-B14F-4D97-AF65-F5344CB8AC3E}">
        <p14:creationId xmlns:p14="http://schemas.microsoft.com/office/powerpoint/2010/main" val="1814771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Arial" panose="020B0604020202020204" pitchFamily="34" charset="0"/>
              </a:rPr>
              <a:t>2.3.1</a:t>
            </a:r>
            <a:r>
              <a:rPr lang="en-US" altLang="ko-KR" dirty="0"/>
              <a:t> </a:t>
            </a:r>
            <a:r>
              <a:rPr lang="ko-KR" altLang="en-US" dirty="0"/>
              <a:t>시스템 기능 조견표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43FFAE4-42A9-4015-BB6B-1438FEC49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350350"/>
              </p:ext>
            </p:extLst>
          </p:nvPr>
        </p:nvGraphicFramePr>
        <p:xfrm>
          <a:off x="250825" y="1201271"/>
          <a:ext cx="9418637" cy="4315297"/>
        </p:xfrm>
        <a:graphic>
          <a:graphicData uri="http://schemas.openxmlformats.org/drawingml/2006/table">
            <a:tbl>
              <a:tblPr/>
              <a:tblGrid>
                <a:gridCol w="1282140">
                  <a:extLst>
                    <a:ext uri="{9D8B030D-6E8A-4147-A177-3AD203B41FA5}">
                      <a16:colId xmlns:a16="http://schemas.microsoft.com/office/drawing/2014/main" val="605623634"/>
                    </a:ext>
                  </a:extLst>
                </a:gridCol>
                <a:gridCol w="6469837">
                  <a:extLst>
                    <a:ext uri="{9D8B030D-6E8A-4147-A177-3AD203B41FA5}">
                      <a16:colId xmlns:a16="http://schemas.microsoft.com/office/drawing/2014/main" val="2402572294"/>
                    </a:ext>
                  </a:extLst>
                </a:gridCol>
                <a:gridCol w="833330">
                  <a:extLst>
                    <a:ext uri="{9D8B030D-6E8A-4147-A177-3AD203B41FA5}">
                      <a16:colId xmlns:a16="http://schemas.microsoft.com/office/drawing/2014/main" val="1247811577"/>
                    </a:ext>
                  </a:extLst>
                </a:gridCol>
                <a:gridCol w="833330">
                  <a:extLst>
                    <a:ext uri="{9D8B030D-6E8A-4147-A177-3AD203B41FA5}">
                      <a16:colId xmlns:a16="http://schemas.microsoft.com/office/drawing/2014/main" val="1061345914"/>
                    </a:ext>
                  </a:extLst>
                </a:gridCol>
              </a:tblGrid>
              <a:tr h="2538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상세 내용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충족 여부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페이지</a:t>
                      </a:r>
                      <a:endParaRPr lang="en-US" altLang="ko-KR" sz="9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873568"/>
                  </a:ext>
                </a:extLst>
              </a:tr>
              <a:tr h="25384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공통 요구사항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 완성된 통합 백업 시스템 구성안 제시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운영네트워크와 분리된 백업네트워크 환경 포함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3028610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OO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고객사명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OO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환경과 가장 유사한 환경으로 구축 적용한 업체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Reference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435280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가능 시간은 업무 외 시간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22:00~06:00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까지 전체 시스템 대상으로 백업이 완료되어야 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458645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백업 데이터 보관주기를 한달 기준으로 정의하고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일단위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백업이 되어야 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763058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가상시스템 환경에서 운영중인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백업 주기는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시간 단위로 백업 되어야 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956065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복원 시간은 최소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100GB VM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기준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시간 이내 복원 되어야 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56734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라이선스 추가 수량 및 스토리지 용량 증설 시 단위 명시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266040"/>
                  </a:ext>
                </a:extLst>
              </a:tr>
              <a:tr h="25384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스토리지 규격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Mid-Range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급 이상으로 요구사항은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Coverage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할 수 있는 장비로 제안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kern="12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7014783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스토리지 디스크 타입 및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RAID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구성 명시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디스크 용량 및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RPM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포함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563546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스토리지 용량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산정식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제시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현재 용량을 참고하여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월까지 사용할 공간으로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증가율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10%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방연하여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제시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975169"/>
                  </a:ext>
                </a:extLst>
              </a:tr>
              <a:tr h="25384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백업 솔루션 규격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Agent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방식을 통해 백업 받는 경우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CPU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사용량을 평균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이상 초과해서는 안됩니다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6476967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데이터 백업 및 복원 기능 지원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지원 가능한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OS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명시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3042447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가상환경 기반으로 운영중인 시스템은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하이퍼바이저를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이용하여 백업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5881350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통합 </a:t>
                      </a:r>
                      <a:r>
                        <a:rPr lang="ko-KR" altLang="en-US" sz="9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레포트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기능을 제공하는 제품이 있는 경우 포함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915483"/>
                  </a:ext>
                </a:extLst>
              </a:tr>
              <a:tr h="25384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 요구 사항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향후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년간 제품 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EOS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계획이 없는 최신제품으로 제안 되어야 합니다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363279"/>
                  </a:ext>
                </a:extLst>
              </a:tr>
              <a:tr h="2538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제안장비 가동에 전원 규격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전압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소비전력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전원 타입 등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을 명시하여 주세요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이중화</a:t>
                      </a: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54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6157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2.3.2 </a:t>
            </a:r>
            <a:r>
              <a:rPr lang="ko-KR" altLang="en-US" dirty="0"/>
              <a:t>대상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백업 대상인 가상화 환경과 물리서버 환경은 각각 에이전트리스 방식과 에이전트 방식으로 구축될 계획입니다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백업 대상 시스템 현황</a:t>
            </a:r>
          </a:p>
        </p:txBody>
      </p:sp>
      <p:sp>
        <p:nvSpPr>
          <p:cNvPr id="6" name="텍스트 개체 틀 3">
            <a:extLst>
              <a:ext uri="{FF2B5EF4-FFF2-40B4-BE49-F238E27FC236}">
                <a16:creationId xmlns:a16="http://schemas.microsoft.com/office/drawing/2014/main" id="{B69A444F-8ADB-4670-B679-473BA5E9A84A}"/>
              </a:ext>
            </a:extLst>
          </p:cNvPr>
          <p:cNvSpPr txBox="1">
            <a:spLocks/>
          </p:cNvSpPr>
          <p:nvPr/>
        </p:nvSpPr>
        <p:spPr>
          <a:xfrm>
            <a:off x="388937" y="4115094"/>
            <a:ext cx="8640000" cy="238857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j-ea"/>
                <a:ea typeface="+mj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000" b="0" dirty="0">
                <a:solidFill>
                  <a:schemeClr val="tx1"/>
                </a:solidFill>
                <a:latin typeface="+mn-ea"/>
                <a:ea typeface="+mn-ea"/>
              </a:rPr>
              <a:t>* 하위 버전의 </a:t>
            </a:r>
            <a:r>
              <a:rPr lang="en-US" altLang="ko-KR" sz="1000" b="0" dirty="0">
                <a:solidFill>
                  <a:schemeClr val="tx1"/>
                </a:solidFill>
                <a:latin typeface="+mn-ea"/>
                <a:ea typeface="+mn-ea"/>
              </a:rPr>
              <a:t>OS</a:t>
            </a:r>
            <a:r>
              <a:rPr lang="ko-KR" altLang="en-US" sz="1000" b="0" dirty="0">
                <a:solidFill>
                  <a:schemeClr val="tx1"/>
                </a:solidFill>
                <a:latin typeface="+mn-ea"/>
                <a:ea typeface="+mn-ea"/>
              </a:rPr>
              <a:t>는 업데이트 필요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6804C6F-0363-4C53-A26F-7C0CCF297D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437527"/>
              </p:ext>
            </p:extLst>
          </p:nvPr>
        </p:nvGraphicFramePr>
        <p:xfrm>
          <a:off x="388937" y="2182909"/>
          <a:ext cx="9128125" cy="1246090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991374">
                  <a:extLst>
                    <a:ext uri="{9D8B030D-6E8A-4147-A177-3AD203B41FA5}">
                      <a16:colId xmlns:a16="http://schemas.microsoft.com/office/drawing/2014/main" val="3334444096"/>
                    </a:ext>
                  </a:extLst>
                </a:gridCol>
                <a:gridCol w="1702171">
                  <a:extLst>
                    <a:ext uri="{9D8B030D-6E8A-4147-A177-3AD203B41FA5}">
                      <a16:colId xmlns:a16="http://schemas.microsoft.com/office/drawing/2014/main" val="1574064206"/>
                    </a:ext>
                  </a:extLst>
                </a:gridCol>
                <a:gridCol w="991374">
                  <a:extLst>
                    <a:ext uri="{9D8B030D-6E8A-4147-A177-3AD203B41FA5}">
                      <a16:colId xmlns:a16="http://schemas.microsoft.com/office/drawing/2014/main" val="1888700929"/>
                    </a:ext>
                  </a:extLst>
                </a:gridCol>
                <a:gridCol w="1122310">
                  <a:extLst>
                    <a:ext uri="{9D8B030D-6E8A-4147-A177-3AD203B41FA5}">
                      <a16:colId xmlns:a16="http://schemas.microsoft.com/office/drawing/2014/main" val="3769714232"/>
                    </a:ext>
                  </a:extLst>
                </a:gridCol>
                <a:gridCol w="1459005">
                  <a:extLst>
                    <a:ext uri="{9D8B030D-6E8A-4147-A177-3AD203B41FA5}">
                      <a16:colId xmlns:a16="http://schemas.microsoft.com/office/drawing/2014/main" val="1698528219"/>
                    </a:ext>
                  </a:extLst>
                </a:gridCol>
                <a:gridCol w="972669">
                  <a:extLst>
                    <a:ext uri="{9D8B030D-6E8A-4147-A177-3AD203B41FA5}">
                      <a16:colId xmlns:a16="http://schemas.microsoft.com/office/drawing/2014/main" val="2326712265"/>
                    </a:ext>
                  </a:extLst>
                </a:gridCol>
                <a:gridCol w="1889222">
                  <a:extLst>
                    <a:ext uri="{9D8B030D-6E8A-4147-A177-3AD203B41FA5}">
                      <a16:colId xmlns:a16="http://schemas.microsoft.com/office/drawing/2014/main" val="640256307"/>
                    </a:ext>
                  </a:extLst>
                </a:gridCol>
              </a:tblGrid>
              <a:tr h="2492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　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구  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Host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스토리지 용량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네트워크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비고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00500"/>
                  </a:ext>
                </a:extLst>
              </a:tr>
              <a:tr h="2492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가상화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VMware 6.0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16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815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130TB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003451"/>
                  </a:ext>
                </a:extLst>
              </a:tr>
              <a:tr h="249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Nutanix AHV 5.4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4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 dirty="0">
                          <a:effectLst/>
                        </a:rPr>
                        <a:t>30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40TB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10G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657051"/>
                  </a:ext>
                </a:extLst>
              </a:tr>
              <a:tr h="24921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물리서버</a:t>
                      </a:r>
                      <a:endParaRPr lang="ko-KR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OS + </a:t>
                      </a:r>
                      <a:r>
                        <a:rPr lang="ko-KR" altLang="en-US" sz="1100" u="none" strike="noStrike">
                          <a:effectLst/>
                        </a:rPr>
                        <a:t>데이터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250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>
                          <a:effectLst/>
                        </a:rPr>
                        <a:t>190TB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물리 서버 </a:t>
                      </a:r>
                      <a:r>
                        <a:rPr lang="en-US" altLang="ko-KR" sz="1100" u="none" strike="noStrike" dirty="0">
                          <a:effectLst/>
                        </a:rPr>
                        <a:t>150TB</a:t>
                      </a:r>
                      <a:br>
                        <a:rPr lang="en-US" altLang="ko-KR" sz="1100" u="none" strike="noStrike" dirty="0">
                          <a:effectLst/>
                        </a:rPr>
                      </a:br>
                      <a:r>
                        <a:rPr lang="ko-KR" altLang="en-US" sz="1100" u="none" strike="noStrike" dirty="0">
                          <a:effectLst/>
                        </a:rPr>
                        <a:t>이메일 서버 </a:t>
                      </a:r>
                      <a:r>
                        <a:rPr lang="en-US" altLang="ko-KR" sz="1100" u="none" strike="noStrike" dirty="0">
                          <a:effectLst/>
                        </a:rPr>
                        <a:t>40TB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04679"/>
                  </a:ext>
                </a:extLst>
              </a:tr>
              <a:tr h="249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DB</a:t>
                      </a:r>
                      <a:r>
                        <a:rPr lang="ko-KR" altLang="en-US" sz="1100" u="none" strike="noStrike" dirty="0">
                          <a:effectLst/>
                        </a:rPr>
                        <a:t>서버 </a:t>
                      </a:r>
                      <a:r>
                        <a:rPr lang="en-US" sz="1100" u="none" strike="noStrike" dirty="0">
                          <a:effectLst/>
                        </a:rPr>
                        <a:t>OS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u="none" strike="noStrike">
                          <a:effectLst/>
                        </a:rPr>
                        <a:t>120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</a:rPr>
                        <a:t>-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u="none" strike="noStrike" dirty="0">
                          <a:effectLst/>
                        </a:rPr>
                        <a:t>1G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743362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460AC57-A08A-46C4-8FE2-9D32E99B43CB}"/>
              </a:ext>
            </a:extLst>
          </p:cNvPr>
          <p:cNvSpPr txBox="1"/>
          <p:nvPr/>
        </p:nvSpPr>
        <p:spPr>
          <a:xfrm>
            <a:off x="388937" y="3490134"/>
            <a:ext cx="9143993" cy="585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b="1" dirty="0">
                <a:latin typeface="+mn-ea"/>
              </a:rPr>
              <a:t>* </a:t>
            </a:r>
            <a:r>
              <a:rPr lang="ko-KR" altLang="en-US" sz="1000" b="1" dirty="0">
                <a:latin typeface="+mn-ea"/>
              </a:rPr>
              <a:t>물리 서버 에이전트</a:t>
            </a:r>
            <a:r>
              <a:rPr lang="en-US" altLang="ko-KR" sz="1000" b="1" dirty="0">
                <a:latin typeface="+mn-ea"/>
              </a:rPr>
              <a:t>(Agent) </a:t>
            </a:r>
            <a:r>
              <a:rPr lang="ko-KR" altLang="en-US" sz="1000" b="1" dirty="0">
                <a:latin typeface="+mn-ea"/>
              </a:rPr>
              <a:t>백업 지원 가능 범위</a:t>
            </a:r>
            <a:endParaRPr lang="en-US" altLang="ko-KR" sz="1000" b="1" dirty="0">
              <a:latin typeface="+mn-ea"/>
            </a:endParaRPr>
          </a:p>
          <a:p>
            <a:pPr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   - Window 2008 R2 SP1, Windows 7 SP1 </a:t>
            </a:r>
            <a:r>
              <a:rPr lang="ko-KR" altLang="en-US" sz="1000" dirty="0">
                <a:latin typeface="+mn-ea"/>
              </a:rPr>
              <a:t>이상의 버전</a:t>
            </a:r>
            <a:endParaRPr lang="en-US" altLang="ko-KR" sz="1000" dirty="0">
              <a:latin typeface="+mn-ea"/>
            </a:endParaRPr>
          </a:p>
          <a:p>
            <a:pPr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   - Linux Kernel 2.6.32 </a:t>
            </a:r>
            <a:r>
              <a:rPr lang="ko-KR" altLang="en-US" sz="1000" dirty="0">
                <a:latin typeface="+mn-ea"/>
              </a:rPr>
              <a:t>이상의 버전 </a:t>
            </a:r>
            <a:r>
              <a:rPr lang="en-US" altLang="ko-KR" sz="1000" dirty="0">
                <a:latin typeface="+mn-ea"/>
              </a:rPr>
              <a:t>(ex. </a:t>
            </a:r>
            <a:r>
              <a:rPr lang="ko-KR" altLang="ko-KR" sz="1000" dirty="0" err="1">
                <a:latin typeface="+mn-ea"/>
              </a:rPr>
              <a:t>CentOS</a:t>
            </a:r>
            <a:r>
              <a:rPr lang="ko-KR" altLang="ko-KR" sz="1000" dirty="0">
                <a:latin typeface="+mn-ea"/>
              </a:rPr>
              <a:t>/RHEL 6.</a:t>
            </a:r>
            <a:r>
              <a:rPr lang="en-US" altLang="ko-KR" sz="1000" dirty="0">
                <a:latin typeface="+mn-ea"/>
              </a:rPr>
              <a:t>0, SLES 11 SP4 </a:t>
            </a:r>
            <a:r>
              <a:rPr lang="ko-KR" altLang="en-US" sz="1000" dirty="0">
                <a:latin typeface="+mn-ea"/>
              </a:rPr>
              <a:t>이상</a:t>
            </a:r>
            <a:r>
              <a:rPr lang="en-US" altLang="ko-KR" sz="1000" dirty="0">
                <a:latin typeface="+mn-ea"/>
              </a:rPr>
              <a:t> )</a:t>
            </a:r>
            <a:endParaRPr lang="en-US" altLang="ko-KR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모서리가 둥근 직사각형 96">
            <a:extLst>
              <a:ext uri="{FF2B5EF4-FFF2-40B4-BE49-F238E27FC236}">
                <a16:creationId xmlns:a16="http://schemas.microsoft.com/office/drawing/2014/main" id="{03C28830-52DD-4591-8802-0549E68CFBD7}"/>
              </a:ext>
            </a:extLst>
          </p:cNvPr>
          <p:cNvSpPr/>
          <p:nvPr/>
        </p:nvSpPr>
        <p:spPr>
          <a:xfrm>
            <a:off x="274356" y="44459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400" b="1" dirty="0">
                <a:latin typeface="+mn-ea"/>
              </a:rPr>
              <a:t>POC </a:t>
            </a:r>
            <a:r>
              <a:rPr lang="ko-KR" altLang="en-US" sz="1400" b="1" dirty="0">
                <a:latin typeface="+mn-ea"/>
              </a:rPr>
              <a:t>결과에 따른 백업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ko-KR" altLang="en-US" sz="1400" b="1" dirty="0">
                <a:latin typeface="+mn-ea"/>
              </a:rPr>
              <a:t>예상 필요량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62117A-B919-4BCE-B5B5-9775E85A5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70421"/>
              </p:ext>
            </p:extLst>
          </p:nvPr>
        </p:nvGraphicFramePr>
        <p:xfrm>
          <a:off x="388937" y="4826929"/>
          <a:ext cx="9128124" cy="1697694"/>
        </p:xfrm>
        <a:graphic>
          <a:graphicData uri="http://schemas.openxmlformats.org/drawingml/2006/table">
            <a:tbl>
              <a:tblPr/>
              <a:tblGrid>
                <a:gridCol w="1558124">
                  <a:extLst>
                    <a:ext uri="{9D8B030D-6E8A-4147-A177-3AD203B41FA5}">
                      <a16:colId xmlns:a16="http://schemas.microsoft.com/office/drawing/2014/main" val="3088307659"/>
                    </a:ext>
                  </a:extLst>
                </a:gridCol>
                <a:gridCol w="992787">
                  <a:extLst>
                    <a:ext uri="{9D8B030D-6E8A-4147-A177-3AD203B41FA5}">
                      <a16:colId xmlns:a16="http://schemas.microsoft.com/office/drawing/2014/main" val="3009535115"/>
                    </a:ext>
                  </a:extLst>
                </a:gridCol>
                <a:gridCol w="1034153">
                  <a:extLst>
                    <a:ext uri="{9D8B030D-6E8A-4147-A177-3AD203B41FA5}">
                      <a16:colId xmlns:a16="http://schemas.microsoft.com/office/drawing/2014/main" val="3224351517"/>
                    </a:ext>
                  </a:extLst>
                </a:gridCol>
                <a:gridCol w="1034153">
                  <a:extLst>
                    <a:ext uri="{9D8B030D-6E8A-4147-A177-3AD203B41FA5}">
                      <a16:colId xmlns:a16="http://schemas.microsoft.com/office/drawing/2014/main" val="3758341751"/>
                    </a:ext>
                  </a:extLst>
                </a:gridCol>
                <a:gridCol w="1502969">
                  <a:extLst>
                    <a:ext uri="{9D8B030D-6E8A-4147-A177-3AD203B41FA5}">
                      <a16:colId xmlns:a16="http://schemas.microsoft.com/office/drawing/2014/main" val="2421224545"/>
                    </a:ext>
                  </a:extLst>
                </a:gridCol>
                <a:gridCol w="1502969">
                  <a:extLst>
                    <a:ext uri="{9D8B030D-6E8A-4147-A177-3AD203B41FA5}">
                      <a16:colId xmlns:a16="http://schemas.microsoft.com/office/drawing/2014/main" val="3810006308"/>
                    </a:ext>
                  </a:extLst>
                </a:gridCol>
                <a:gridCol w="1502969">
                  <a:extLst>
                    <a:ext uri="{9D8B030D-6E8A-4147-A177-3AD203B41FA5}">
                      <a16:colId xmlns:a16="http://schemas.microsoft.com/office/drawing/2014/main" val="2281055393"/>
                    </a:ext>
                  </a:extLst>
                </a:gridCol>
              </a:tblGrid>
              <a:tr h="3536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Size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최초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차 이후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보관주기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b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(Full 1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벌 보유 기준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보관주기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b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(Full 2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벌 보유 기준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보관주기 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주</a:t>
                      </a:r>
                      <a:b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(Full 4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벌 보유 기준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022114"/>
                  </a:ext>
                </a:extLst>
              </a:tr>
              <a:tr h="1811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VMware POC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2253.0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326.0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1138.0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1435.0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2029.0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0490852"/>
                  </a:ext>
                </a:extLst>
              </a:tr>
              <a:tr h="1811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VMware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예상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95232.0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13779.7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1225.8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48102.1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60656.0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85763.7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298752"/>
                  </a:ext>
                </a:extLst>
              </a:tr>
              <a:tr h="1811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Agent POC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400.0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193.9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1.9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247.1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439.1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823.1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844773"/>
                  </a:ext>
                </a:extLst>
              </a:tr>
              <a:tr h="1811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Agent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예상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128000.0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62048.0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608.0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79072.0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140512.0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263392.0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614586"/>
                  </a:ext>
                </a:extLst>
              </a:tr>
              <a:tr h="1811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Nutanix POC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3.6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0.2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12.4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19.3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3172390"/>
                  </a:ext>
                </a:extLst>
              </a:tr>
              <a:tr h="1811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Nutanix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예상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6144.0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442.4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23.8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1109.9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1528.4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2365.4 GB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888257"/>
                  </a:ext>
                </a:extLst>
              </a:tr>
              <a:tr h="25711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예상 필요량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224.0 TB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74.5 TB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1.8 TB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125.3 TB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197.9 TB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343.3 TB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B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97726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266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</a:t>
            </a:r>
            <a:r>
              <a:rPr lang="ko-KR" altLang="en-US" dirty="0"/>
              <a:t>목표 백업 시스템 구성도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성능 극대화를 위해 </a:t>
            </a:r>
            <a:r>
              <a:rPr lang="en-US" altLang="ko-KR" dirty="0"/>
              <a:t>2</a:t>
            </a:r>
            <a:r>
              <a:rPr lang="ko-KR" altLang="en-US" dirty="0"/>
              <a:t>대의 백업 서버를 구성하여 </a:t>
            </a:r>
            <a:r>
              <a:rPr lang="en-US" altLang="ko-KR" dirty="0"/>
              <a:t>VMware </a:t>
            </a:r>
            <a:r>
              <a:rPr lang="ko-KR" altLang="en-US" dirty="0"/>
              <a:t>백업군과 </a:t>
            </a:r>
            <a:r>
              <a:rPr lang="en-US" altLang="ko-KR" dirty="0"/>
              <a:t>Nutanix </a:t>
            </a:r>
            <a:r>
              <a:rPr lang="ko-KR" altLang="en-US" dirty="0"/>
              <a:t>및 물리서버 백업군으로 나누어 구성합니다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가상화 및 백업에 대한 통합 </a:t>
            </a:r>
            <a:r>
              <a:rPr lang="ko-KR" altLang="en-US" dirty="0" err="1"/>
              <a:t>모리터링</a:t>
            </a:r>
            <a:r>
              <a:rPr lang="ko-KR" altLang="en-US" dirty="0"/>
              <a:t> 시스템을 구축하여 완벽한 모니터링 및 리포팅을 가능하게 해줍니다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통합 백업 시스템 목표 구성도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52A507E-8D74-4DDC-A0DE-E16455A9EE57}"/>
              </a:ext>
            </a:extLst>
          </p:cNvPr>
          <p:cNvGrpSpPr/>
          <p:nvPr/>
        </p:nvGrpSpPr>
        <p:grpSpPr>
          <a:xfrm>
            <a:off x="539575" y="2412000"/>
            <a:ext cx="8739746" cy="4077247"/>
            <a:chOff x="161925" y="2405849"/>
            <a:chExt cx="8739746" cy="407724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CC9923E0-F35F-483D-A7E1-8D0D591CB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9451" y="4506395"/>
              <a:ext cx="3102467" cy="1366235"/>
            </a:xfrm>
            <a:prstGeom prst="rect">
              <a:avLst/>
            </a:prstGeom>
          </p:spPr>
        </p:pic>
        <p:sp>
          <p:nvSpPr>
            <p:cNvPr id="12" name="텍스트 개체 틀 3">
              <a:extLst>
                <a:ext uri="{FF2B5EF4-FFF2-40B4-BE49-F238E27FC236}">
                  <a16:creationId xmlns:a16="http://schemas.microsoft.com/office/drawing/2014/main" id="{09260398-9B13-4174-9CB7-6372CB8C598F}"/>
                </a:ext>
              </a:extLst>
            </p:cNvPr>
            <p:cNvSpPr txBox="1">
              <a:spLocks/>
            </p:cNvSpPr>
            <p:nvPr/>
          </p:nvSpPr>
          <p:spPr>
            <a:xfrm>
              <a:off x="161925" y="6120000"/>
              <a:ext cx="8640000" cy="363096"/>
            </a:xfrm>
            <a:prstGeom prst="rect">
              <a:avLst/>
            </a:prstGeom>
          </p:spPr>
          <p:txBody>
            <a:bodyPr anchor="ctr"/>
            <a:lstStyle>
              <a:lvl1pPr marL="0" indent="0" algn="r" defTabSz="514350" rtl="0" eaLnBrk="1" latinLnBrk="1" hangingPunct="1">
                <a:lnSpc>
                  <a:spcPct val="90000"/>
                </a:lnSpc>
                <a:spcBef>
                  <a:spcPts val="563"/>
                </a:spcBef>
                <a:buFont typeface="Arial" panose="020B0604020202020204" pitchFamily="34" charset="0"/>
                <a:buNone/>
                <a:defRPr sz="1400" b="1" kern="1200">
                  <a:solidFill>
                    <a:schemeClr val="bg1"/>
                  </a:solidFill>
                  <a:latin typeface="+mj-ea"/>
                  <a:ea typeface="+mj-ea"/>
                  <a:cs typeface="Arial" panose="020B0604020202020204" pitchFamily="34" charset="0"/>
                </a:defRPr>
              </a:lvl1pPr>
              <a:lvl2pPr marL="385763" indent="-128588" algn="l" defTabSz="514350" rtl="0" eaLnBrk="1" latinLnBrk="1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788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42938" indent="-128588" algn="l" defTabSz="514350" rtl="0" eaLnBrk="1" latinLnBrk="1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788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00113" indent="-128588" algn="l" defTabSz="514350" rtl="0" eaLnBrk="1" latinLnBrk="1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788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57288" indent="-128588" algn="l" defTabSz="514350" rtl="0" eaLnBrk="1" latinLnBrk="1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788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414463" indent="-128588" algn="l" defTabSz="514350" rtl="0" eaLnBrk="1" latinLnBrk="1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71638" indent="-128588" algn="l" defTabSz="514350" rtl="0" eaLnBrk="1" latinLnBrk="1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928813" indent="-128588" algn="l" defTabSz="514350" rtl="0" eaLnBrk="1" latinLnBrk="1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85988" indent="-128588" algn="l" defTabSz="514350" rtl="0" eaLnBrk="1" latinLnBrk="1" hangingPunct="1">
                <a:lnSpc>
                  <a:spcPct val="90000"/>
                </a:lnSpc>
                <a:spcBef>
                  <a:spcPts val="281"/>
                </a:spcBef>
                <a:buFont typeface="Arial" panose="020B0604020202020204" pitchFamily="34" charset="0"/>
                <a:buChar char="•"/>
                <a:defRPr sz="10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/>
                <a:t>* 대용량의 물리 서버에 대해서는 </a:t>
              </a:r>
              <a:r>
                <a:rPr lang="en-US" altLang="ko-KR"/>
                <a:t>10G </a:t>
              </a:r>
              <a:r>
                <a:rPr lang="ko-KR" altLang="en-US"/>
                <a:t>네트웍 구성 필요 </a:t>
              </a:r>
              <a:r>
                <a:rPr lang="en-US" altLang="ko-KR"/>
                <a:t>(</a:t>
              </a:r>
              <a:r>
                <a:rPr lang="ko-KR" altLang="en-US"/>
                <a:t>운영 </a:t>
              </a:r>
              <a:r>
                <a:rPr lang="en-US" altLang="ko-KR"/>
                <a:t>or </a:t>
              </a:r>
              <a:r>
                <a:rPr lang="ko-KR" altLang="en-US"/>
                <a:t>백업 네트웍</a:t>
              </a:r>
              <a:r>
                <a:rPr lang="en-US" altLang="ko-KR"/>
                <a:t>)</a:t>
              </a:r>
              <a:endParaRPr lang="en-US" altLang="ko-KR" dirty="0"/>
            </a:p>
          </p:txBody>
        </p:sp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630EF666-CF9F-4BAF-B72C-7F9A447102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5738" y="4132321"/>
              <a:ext cx="707691" cy="72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46F0CE8-5EF3-4E17-A8C7-D56538CA5674}"/>
                </a:ext>
              </a:extLst>
            </p:cNvPr>
            <p:cNvGrpSpPr/>
            <p:nvPr/>
          </p:nvGrpSpPr>
          <p:grpSpPr>
            <a:xfrm>
              <a:off x="3359230" y="4712539"/>
              <a:ext cx="1802151" cy="1541554"/>
              <a:chOff x="2140321" y="1507913"/>
              <a:chExt cx="1802151" cy="1541554"/>
            </a:xfrm>
          </p:grpSpPr>
          <p:sp>
            <p:nvSpPr>
              <p:cNvPr id="15" name="Isosceles Triangle 50">
                <a:extLst>
                  <a:ext uri="{FF2B5EF4-FFF2-40B4-BE49-F238E27FC236}">
                    <a16:creationId xmlns:a16="http://schemas.microsoft.com/office/drawing/2014/main" id="{A9A76C8E-BEEC-4ECF-975E-F7F0DB20486D}"/>
                  </a:ext>
                </a:extLst>
              </p:cNvPr>
              <p:cNvSpPr/>
              <p:nvPr/>
            </p:nvSpPr>
            <p:spPr bwMode="auto">
              <a:xfrm rot="10800000">
                <a:off x="2140321" y="1507913"/>
                <a:ext cx="1802151" cy="554835"/>
              </a:xfrm>
              <a:prstGeom prst="triangl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34290" bIns="685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5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350" b="0" i="0" u="none" strike="noStrike" kern="1200" cap="none" spc="-38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Segoe UI" pitchFamily="34" charset="0"/>
                </a:endParaRPr>
              </a:p>
            </p:txBody>
          </p:sp>
          <p:sp>
            <p:nvSpPr>
              <p:cNvPr id="16" name="TextBox 14">
                <a:extLst>
                  <a:ext uri="{FF2B5EF4-FFF2-40B4-BE49-F238E27FC236}">
                    <a16:creationId xmlns:a16="http://schemas.microsoft.com/office/drawing/2014/main" id="{F8244A51-EF3F-4923-96A3-6CA32329D9A2}"/>
                  </a:ext>
                </a:extLst>
              </p:cNvPr>
              <p:cNvSpPr txBox="1"/>
              <p:nvPr/>
            </p:nvSpPr>
            <p:spPr>
              <a:xfrm>
                <a:off x="2655718" y="2680135"/>
                <a:ext cx="8028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ea"/>
                    <a:cs typeface="Segoe UI" pitchFamily="34" charset="0"/>
                  </a:rPr>
                  <a:t>백업 스토리지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Segoe UI" pitchFamily="34" charset="0"/>
                </a:endParaRPr>
              </a:p>
            </p:txBody>
          </p:sp>
          <p:pic>
            <p:nvPicPr>
              <p:cNvPr id="17" name="Picture 6">
                <a:extLst>
                  <a:ext uri="{FF2B5EF4-FFF2-40B4-BE49-F238E27FC236}">
                    <a16:creationId xmlns:a16="http://schemas.microsoft.com/office/drawing/2014/main" id="{43DCC4FC-EAD1-4A7F-B41E-1B8EFEED0B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738714" y="2045778"/>
                <a:ext cx="636862" cy="64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36">
                <a:extLst>
                  <a:ext uri="{FF2B5EF4-FFF2-40B4-BE49-F238E27FC236}">
                    <a16:creationId xmlns:a16="http://schemas.microsoft.com/office/drawing/2014/main" id="{3C104BC8-0651-44DF-8C7C-CFB9849209EF}"/>
                  </a:ext>
                </a:extLst>
              </p:cNvPr>
              <p:cNvSpPr txBox="1"/>
              <p:nvPr/>
            </p:nvSpPr>
            <p:spPr>
              <a:xfrm>
                <a:off x="2746884" y="1544484"/>
                <a:ext cx="557845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dirty="0">
                    <a:latin typeface="+mn-ea"/>
                    <a:cs typeface="Segoe UI" pitchFamily="34" charset="0"/>
                  </a:rPr>
                  <a:t>백업 서버</a:t>
                </a:r>
                <a:endParaRPr kumimoji="0" lang="ru-RU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+mn-ea"/>
                  <a:cs typeface="Segoe UI" pitchFamily="34" charset="0"/>
                </a:endParaRPr>
              </a:p>
            </p:txBody>
          </p:sp>
        </p:grp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37D3529-558C-453C-B2E9-435184C41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97112" y="3989866"/>
              <a:ext cx="773249" cy="7465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F9BF3F4-D0B2-4E18-A771-B04B35697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2050" y="3988645"/>
              <a:ext cx="773249" cy="746536"/>
            </a:xfrm>
            <a:prstGeom prst="rect">
              <a:avLst/>
            </a:prstGeom>
          </p:spPr>
        </p:pic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5C57B70-256B-4CED-9BF3-374BFAFEACAE}"/>
                </a:ext>
              </a:extLst>
            </p:cNvPr>
            <p:cNvSpPr txBox="1"/>
            <p:nvPr/>
          </p:nvSpPr>
          <p:spPr>
            <a:xfrm>
              <a:off x="1420994" y="4885228"/>
              <a:ext cx="802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rPr>
                <a:t>운영 스토리지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Segoe UI" pitchFamily="34" charset="0"/>
              </a:endParaRPr>
            </a:p>
          </p:txBody>
        </p:sp>
        <p:pic>
          <p:nvPicPr>
            <p:cNvPr id="23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F38702E9-0721-47AB-84AC-9B6526B74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926" y="3171537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54E788A8-DD6E-4A63-AD68-895E296A4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4158" y="3167754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D79AAEB7-1643-45B8-872B-7C06001B98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251" y="3167754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Isosceles Triangle 50">
              <a:extLst>
                <a:ext uri="{FF2B5EF4-FFF2-40B4-BE49-F238E27FC236}">
                  <a16:creationId xmlns:a16="http://schemas.microsoft.com/office/drawing/2014/main" id="{1CAC1500-4013-4A02-A42F-A80F64DBC65D}"/>
                </a:ext>
              </a:extLst>
            </p:cNvPr>
            <p:cNvSpPr/>
            <p:nvPr/>
          </p:nvSpPr>
          <p:spPr bwMode="auto">
            <a:xfrm rot="10800000">
              <a:off x="854703" y="3910117"/>
              <a:ext cx="1802151" cy="247863"/>
            </a:xfrm>
            <a:prstGeom prst="triangle">
              <a:avLst>
                <a:gd name="adj" fmla="val 47886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5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50" b="0" i="0" u="none" strike="noStrike" kern="1200" cap="none" spc="-38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Segoe UI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0D0A841-36FF-48B0-ACA2-EBCA014E1F07}"/>
                </a:ext>
              </a:extLst>
            </p:cNvPr>
            <p:cNvSpPr/>
            <p:nvPr/>
          </p:nvSpPr>
          <p:spPr>
            <a:xfrm>
              <a:off x="421640" y="2834640"/>
              <a:ext cx="2692400" cy="194364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가상화</a:t>
              </a:r>
              <a:r>
                <a:rPr lang="en-US" altLang="ko-KR" sz="11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운영 </a:t>
              </a:r>
              <a:r>
                <a:rPr lang="ko-KR" altLang="en-US" sz="11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F92F8DB-8487-4F53-AB89-167C1F5BFF80}"/>
                </a:ext>
              </a:extLst>
            </p:cNvPr>
            <p:cNvSpPr/>
            <p:nvPr/>
          </p:nvSpPr>
          <p:spPr>
            <a:xfrm>
              <a:off x="421640" y="3029005"/>
              <a:ext cx="2692400" cy="10603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3A94001-FD42-4276-9F22-93B5DF84E973}"/>
                </a:ext>
              </a:extLst>
            </p:cNvPr>
            <p:cNvGrpSpPr/>
            <p:nvPr/>
          </p:nvGrpSpPr>
          <p:grpSpPr>
            <a:xfrm>
              <a:off x="5380732" y="3161367"/>
              <a:ext cx="773249" cy="743672"/>
              <a:chOff x="3826717" y="2825063"/>
              <a:chExt cx="1183105" cy="1132053"/>
            </a:xfrm>
          </p:grpSpPr>
          <p:pic>
            <p:nvPicPr>
              <p:cNvPr id="30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BFC223A8-6C5C-44E3-BBDC-44DFD6A40B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65DFD182-ADE4-40CE-AE19-8A012856E5E2}"/>
                  </a:ext>
                </a:extLst>
              </p:cNvPr>
              <p:cNvSpPr/>
              <p:nvPr/>
            </p:nvSpPr>
            <p:spPr>
              <a:xfrm>
                <a:off x="3826717" y="3106429"/>
                <a:ext cx="1183105" cy="363212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800" b="1" dirty="0">
                    <a:solidFill>
                      <a:schemeClr val="bg1"/>
                    </a:solidFill>
                    <a:latin typeface="+mn-ea"/>
                  </a:rPr>
                  <a:t>Nutanix AHV</a:t>
                </a:r>
                <a:endParaRPr lang="ko-KR" altLang="en-US" sz="800" b="1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C41C7B57-417E-4DF4-A996-FD5490D368A3}"/>
                </a:ext>
              </a:extLst>
            </p:cNvPr>
            <p:cNvGrpSpPr/>
            <p:nvPr/>
          </p:nvGrpSpPr>
          <p:grpSpPr>
            <a:xfrm>
              <a:off x="6239693" y="3161367"/>
              <a:ext cx="773249" cy="743672"/>
              <a:chOff x="3826717" y="2825063"/>
              <a:chExt cx="1183105" cy="1132053"/>
            </a:xfrm>
          </p:grpSpPr>
          <p:pic>
            <p:nvPicPr>
              <p:cNvPr id="33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A5F5E53C-A05C-4068-97DB-A75E0FD4AF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E3A4975A-1420-4C29-BDC5-26C555193E5F}"/>
                  </a:ext>
                </a:extLst>
              </p:cNvPr>
              <p:cNvSpPr/>
              <p:nvPr/>
            </p:nvSpPr>
            <p:spPr>
              <a:xfrm>
                <a:off x="3826717" y="3106429"/>
                <a:ext cx="1183105" cy="363212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800" b="1" dirty="0">
                    <a:solidFill>
                      <a:schemeClr val="bg1"/>
                    </a:solidFill>
                    <a:latin typeface="+mn-ea"/>
                  </a:rPr>
                  <a:t>Nutanix AHV</a:t>
                </a:r>
                <a:endParaRPr lang="ko-KR" altLang="en-US" sz="800" b="1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35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0C59402F-F074-4540-9080-B912FB409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062" y="3157277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EEED430-9844-433F-8A10-B39A62EE3036}"/>
                </a:ext>
              </a:extLst>
            </p:cNvPr>
            <p:cNvSpPr/>
            <p:nvPr/>
          </p:nvSpPr>
          <p:spPr>
            <a:xfrm>
              <a:off x="5181598" y="2834640"/>
              <a:ext cx="1971041" cy="194364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가상화</a:t>
              </a:r>
              <a:r>
                <a:rPr lang="en-US" altLang="ko-KR" sz="11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운영 </a:t>
              </a:r>
              <a:r>
                <a:rPr lang="ko-KR" altLang="en-US" sz="11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88CF33C-B1A4-4967-A16B-EB4358E0552A}"/>
                </a:ext>
              </a:extLst>
            </p:cNvPr>
            <p:cNvSpPr/>
            <p:nvPr/>
          </p:nvSpPr>
          <p:spPr>
            <a:xfrm>
              <a:off x="5181598" y="3029005"/>
              <a:ext cx="1971041" cy="10603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38" name="Picture 269">
              <a:extLst>
                <a:ext uri="{FF2B5EF4-FFF2-40B4-BE49-F238E27FC236}">
                  <a16:creationId xmlns:a16="http://schemas.microsoft.com/office/drawing/2014/main" id="{A5F153C8-B184-4C00-9399-61F57FC7A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399593" y="3248151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69">
              <a:extLst>
                <a:ext uri="{FF2B5EF4-FFF2-40B4-BE49-F238E27FC236}">
                  <a16:creationId xmlns:a16="http://schemas.microsoft.com/office/drawing/2014/main" id="{8A93BA53-BA2C-4E5D-88D3-62265A58E7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09473" y="3257943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69">
              <a:extLst>
                <a:ext uri="{FF2B5EF4-FFF2-40B4-BE49-F238E27FC236}">
                  <a16:creationId xmlns:a16="http://schemas.microsoft.com/office/drawing/2014/main" id="{D6603287-EACC-44CE-95F1-2B6D788042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19353" y="3258311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69">
              <a:extLst>
                <a:ext uri="{FF2B5EF4-FFF2-40B4-BE49-F238E27FC236}">
                  <a16:creationId xmlns:a16="http://schemas.microsoft.com/office/drawing/2014/main" id="{0D1DD491-9B36-4378-BBFF-D2BA1B4CC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329233" y="3268103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228E84E8-DCA0-48CB-AE6C-ACD5DD0BE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6394" y="3172076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8FF30EFF-E9D8-4E41-AFDE-D5665327B6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3047" y="3170879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53C219DF-F9A6-4A0A-879A-43F4A7ED4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927" y="3170879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FB2EB8D3-DD86-4FB8-89A5-9D1B2AEEE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1918" y="3166130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33704C5-986B-4C3C-9554-2DB51294FEEF}"/>
                </a:ext>
              </a:extLst>
            </p:cNvPr>
            <p:cNvSpPr/>
            <p:nvPr/>
          </p:nvSpPr>
          <p:spPr>
            <a:xfrm>
              <a:off x="7218679" y="2834640"/>
              <a:ext cx="1549401" cy="194364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100" b="1" dirty="0">
                  <a:solidFill>
                    <a:schemeClr val="bg1"/>
                  </a:solidFill>
                  <a:latin typeface="+mn-ea"/>
                </a:rPr>
                <a:t>X86 </a:t>
              </a:r>
              <a:r>
                <a:rPr lang="ko-KR" altLang="en-US" sz="1100" b="1" dirty="0">
                  <a:solidFill>
                    <a:schemeClr val="bg1"/>
                  </a:solidFill>
                  <a:latin typeface="+mn-ea"/>
                </a:rPr>
                <a:t>물리 </a:t>
              </a:r>
              <a:r>
                <a:rPr lang="ko-KR" altLang="en-US" sz="11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11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CA04555-A202-4C83-9948-3EE86C41DF10}"/>
                </a:ext>
              </a:extLst>
            </p:cNvPr>
            <p:cNvSpPr/>
            <p:nvPr/>
          </p:nvSpPr>
          <p:spPr>
            <a:xfrm>
              <a:off x="7218679" y="3029005"/>
              <a:ext cx="1549401" cy="10603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90396404-DC91-4FC5-BA19-720C118325CA}"/>
                </a:ext>
              </a:extLst>
            </p:cNvPr>
            <p:cNvCxnSpPr>
              <a:cxnSpLocks/>
            </p:cNvCxnSpPr>
            <p:nvPr/>
          </p:nvCxnSpPr>
          <p:spPr>
            <a:xfrm>
              <a:off x="250825" y="2405849"/>
              <a:ext cx="865084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87A89870-8CA9-47C3-A50F-CBC752EFEC21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6167119" y="2405849"/>
              <a:ext cx="0" cy="428791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B94214D-A3EC-4695-89BD-494F7EAD76AD}"/>
                </a:ext>
              </a:extLst>
            </p:cNvPr>
            <p:cNvCxnSpPr>
              <a:cxnSpLocks/>
              <a:endCxn id="46" idx="0"/>
            </p:cNvCxnSpPr>
            <p:nvPr/>
          </p:nvCxnSpPr>
          <p:spPr>
            <a:xfrm>
              <a:off x="7993380" y="2412392"/>
              <a:ext cx="0" cy="42224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8083B036-F00B-4432-BF64-736543623C41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1767840" y="2412392"/>
              <a:ext cx="0" cy="42224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57AFCF53-46D0-45CF-BAD3-86D524D756E6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4818674" y="2405849"/>
              <a:ext cx="1" cy="158279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3FA78FEF-D407-4B43-A9E9-4D55ADE3925B}"/>
                </a:ext>
              </a:extLst>
            </p:cNvPr>
            <p:cNvCxnSpPr>
              <a:cxnSpLocks/>
            </p:cNvCxnSpPr>
            <p:nvPr/>
          </p:nvCxnSpPr>
          <p:spPr>
            <a:xfrm>
              <a:off x="3687905" y="2417465"/>
              <a:ext cx="1" cy="158279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E1E9C16-7DFF-4973-965D-72FE77D066E4}"/>
                </a:ext>
              </a:extLst>
            </p:cNvPr>
            <p:cNvSpPr txBox="1"/>
            <p:nvPr/>
          </p:nvSpPr>
          <p:spPr>
            <a:xfrm>
              <a:off x="3659703" y="3275834"/>
              <a:ext cx="829795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10G*2Line</a:t>
              </a:r>
              <a:endParaRPr lang="ko-KR" altLang="en-US" sz="1200" dirty="0" err="1">
                <a:latin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88203ED-89BC-4539-8351-C6BC932A3709}"/>
                </a:ext>
              </a:extLst>
            </p:cNvPr>
            <p:cNvSpPr txBox="1"/>
            <p:nvPr/>
          </p:nvSpPr>
          <p:spPr>
            <a:xfrm>
              <a:off x="4035658" y="3702809"/>
              <a:ext cx="829795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10G*2Line</a:t>
              </a:r>
              <a:endParaRPr lang="ko-KR" altLang="en-US" sz="1200" dirty="0" err="1">
                <a:latin typeface="+mn-ea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FDEAE88-2C27-4ABD-81F9-5B7546B55B4C}"/>
                </a:ext>
              </a:extLst>
            </p:cNvPr>
            <p:cNvSpPr txBox="1"/>
            <p:nvPr/>
          </p:nvSpPr>
          <p:spPr>
            <a:xfrm>
              <a:off x="6157189" y="2540768"/>
              <a:ext cx="829795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10G</a:t>
              </a:r>
              <a:endParaRPr lang="ko-KR" altLang="en-US" sz="1200" dirty="0" err="1">
                <a:latin typeface="+mn-ea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84F1B9F-D6AE-48E8-BE9A-73EF42D07A06}"/>
                </a:ext>
              </a:extLst>
            </p:cNvPr>
            <p:cNvSpPr txBox="1"/>
            <p:nvPr/>
          </p:nvSpPr>
          <p:spPr>
            <a:xfrm>
              <a:off x="1773274" y="2514842"/>
              <a:ext cx="829795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1G</a:t>
              </a:r>
              <a:endParaRPr lang="ko-KR" altLang="en-US" sz="1200" dirty="0" err="1"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1EC53C-D5CA-4991-A8A6-F746D76DE32F}"/>
                </a:ext>
              </a:extLst>
            </p:cNvPr>
            <p:cNvSpPr txBox="1"/>
            <p:nvPr/>
          </p:nvSpPr>
          <p:spPr>
            <a:xfrm>
              <a:off x="7998945" y="2533555"/>
              <a:ext cx="829795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1G</a:t>
              </a:r>
              <a:endParaRPr lang="ko-KR" altLang="en-US" sz="1200" dirty="0" err="1">
                <a:latin typeface="+mn-ea"/>
              </a:endParaRPr>
            </a:p>
          </p:txBody>
        </p:sp>
        <p:pic>
          <p:nvPicPr>
            <p:cNvPr id="59" name="Picture 106">
              <a:extLst>
                <a:ext uri="{FF2B5EF4-FFF2-40B4-BE49-F238E27FC236}">
                  <a16:creationId xmlns:a16="http://schemas.microsoft.com/office/drawing/2014/main" id="{A3968FD9-A5F9-49C9-B02C-8D4905EE72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26" r="18809" b="37158"/>
            <a:stretch/>
          </p:blipFill>
          <p:spPr bwMode="auto">
            <a:xfrm>
              <a:off x="4959929" y="4504517"/>
              <a:ext cx="369172" cy="38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919A9CD-1DDE-462C-A162-419A756258F5}"/>
                </a:ext>
              </a:extLst>
            </p:cNvPr>
            <p:cNvSpPr/>
            <p:nvPr/>
          </p:nvSpPr>
          <p:spPr>
            <a:xfrm>
              <a:off x="4688637" y="4865300"/>
              <a:ext cx="948678" cy="397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altLang="ko-KR" sz="1050" b="1" dirty="0" err="1">
                  <a:latin typeface="+mn-ea"/>
                </a:rPr>
                <a:t>Veeam</a:t>
              </a:r>
              <a:r>
                <a:rPr lang="en-US" altLang="ko-KR" sz="1050" b="1" dirty="0">
                  <a:latin typeface="+mn-ea"/>
                </a:rPr>
                <a:t> ONE</a:t>
              </a:r>
              <a:br>
                <a:rPr lang="en-US" altLang="ko-KR" sz="1050" b="1" dirty="0">
                  <a:latin typeface="+mn-ea"/>
                </a:rPr>
              </a:br>
              <a:r>
                <a:rPr lang="en-US" altLang="ko-KR" sz="1050" b="1" dirty="0">
                  <a:latin typeface="+mn-ea"/>
                </a:rPr>
                <a:t>server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4FE3409-2A92-41CD-B7F0-901939BA0765}"/>
                </a:ext>
              </a:extLst>
            </p:cNvPr>
            <p:cNvCxnSpPr>
              <a:cxnSpLocks/>
            </p:cNvCxnSpPr>
            <p:nvPr/>
          </p:nvCxnSpPr>
          <p:spPr>
            <a:xfrm>
              <a:off x="2123440" y="4613020"/>
              <a:ext cx="1173672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902604C-8DFF-4700-8432-4F71B3801CE9}"/>
                </a:ext>
              </a:extLst>
            </p:cNvPr>
            <p:cNvSpPr txBox="1"/>
            <p:nvPr/>
          </p:nvSpPr>
          <p:spPr>
            <a:xfrm>
              <a:off x="2288491" y="4650006"/>
              <a:ext cx="1127674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8G FC*2Line</a:t>
              </a:r>
              <a:endParaRPr lang="ko-KR" altLang="en-US" sz="1200" dirty="0" err="1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13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</a:t>
            </a:r>
            <a:r>
              <a:rPr lang="ko-KR" altLang="en-US" dirty="0"/>
              <a:t>목표 백업 시스템 구성도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x86</a:t>
            </a:r>
            <a:r>
              <a:rPr lang="ko-KR" altLang="en-US" dirty="0"/>
              <a:t>환경 및 가상화 운영 시스템 에 대한 백업 및 복구 환경의 시스템을 구성합니다</a:t>
            </a:r>
            <a:r>
              <a:rPr lang="en-US" altLang="ko-KR" dirty="0"/>
              <a:t>. </a:t>
            </a:r>
            <a:r>
              <a:rPr lang="ko-KR" altLang="en-US" dirty="0"/>
              <a:t>백업 대상에 대하여</a:t>
            </a:r>
            <a:r>
              <a:rPr lang="en-US" altLang="ko-KR" dirty="0"/>
              <a:t>, </a:t>
            </a:r>
            <a:r>
              <a:rPr lang="ko-KR" altLang="en-US" dirty="0"/>
              <a:t>지정된 백업서버</a:t>
            </a:r>
            <a:r>
              <a:rPr lang="en-US" altLang="ko-KR" dirty="0"/>
              <a:t>, </a:t>
            </a:r>
            <a:r>
              <a:rPr lang="ko-KR" altLang="en-US" dirty="0" err="1"/>
              <a:t>프록시서버</a:t>
            </a:r>
            <a:r>
              <a:rPr lang="ko-KR" altLang="en-US" dirty="0"/>
              <a:t> 및 저장장소에 중복제거</a:t>
            </a:r>
            <a:r>
              <a:rPr lang="en-US" altLang="ko-KR" dirty="0"/>
              <a:t>/</a:t>
            </a:r>
            <a:r>
              <a:rPr lang="ko-KR" altLang="en-US" dirty="0"/>
              <a:t>압축된 데이터를 저장합니다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운영시스템에 대한 백업 시스템 구성 방안</a:t>
            </a:r>
            <a:endParaRPr lang="en-US" altLang="ko-KR" sz="1400" b="1" dirty="0"/>
          </a:p>
        </p:txBody>
      </p:sp>
      <p:sp>
        <p:nvSpPr>
          <p:cNvPr id="63" name="AutoShape 1590">
            <a:extLst>
              <a:ext uri="{FF2B5EF4-FFF2-40B4-BE49-F238E27FC236}">
                <a16:creationId xmlns:a16="http://schemas.microsoft.com/office/drawing/2014/main" id="{6B1A63C9-7824-4B96-AF49-10B6164FD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59" y="2233561"/>
            <a:ext cx="9325162" cy="4315351"/>
          </a:xfrm>
          <a:prstGeom prst="roundRect">
            <a:avLst>
              <a:gd name="adj" fmla="val 131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ADA3BE-C35F-4BB8-B98E-18CF2C0B202B}"/>
              </a:ext>
            </a:extLst>
          </p:cNvPr>
          <p:cNvGrpSpPr/>
          <p:nvPr/>
        </p:nvGrpSpPr>
        <p:grpSpPr>
          <a:xfrm>
            <a:off x="394777" y="2332410"/>
            <a:ext cx="6261490" cy="4090750"/>
            <a:chOff x="506537" y="2332410"/>
            <a:chExt cx="6261490" cy="4090750"/>
          </a:xfrm>
        </p:grpSpPr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4515906B-FDB6-4FB2-B92B-AF2D4860F266}"/>
                </a:ext>
              </a:extLst>
            </p:cNvPr>
            <p:cNvCxnSpPr>
              <a:cxnSpLocks/>
              <a:stCxn id="97" idx="2"/>
              <a:endCxn id="91" idx="0"/>
            </p:cNvCxnSpPr>
            <p:nvPr/>
          </p:nvCxnSpPr>
          <p:spPr>
            <a:xfrm>
              <a:off x="5901833" y="4490506"/>
              <a:ext cx="7970" cy="1044652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E9AFCA94-7283-42DE-84BF-4765C5607681}"/>
                </a:ext>
              </a:extLst>
            </p:cNvPr>
            <p:cNvSpPr/>
            <p:nvPr/>
          </p:nvSpPr>
          <p:spPr>
            <a:xfrm>
              <a:off x="506538" y="2549877"/>
              <a:ext cx="1265170" cy="2912903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0F2F013-F6B3-4643-8B60-010A8EEB727E}"/>
                </a:ext>
              </a:extLst>
            </p:cNvPr>
            <p:cNvSpPr/>
            <p:nvPr/>
          </p:nvSpPr>
          <p:spPr>
            <a:xfrm>
              <a:off x="506538" y="2333991"/>
              <a:ext cx="1265170" cy="21588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+mn-ea"/>
                </a:rPr>
                <a:t>VMware</a:t>
              </a:r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 서버군 </a:t>
              </a:r>
              <a:r>
                <a:rPr lang="en-US" altLang="ko-KR" sz="1000" b="1" dirty="0">
                  <a:solidFill>
                    <a:schemeClr val="bg1"/>
                  </a:solidFill>
                  <a:latin typeface="+mn-ea"/>
                </a:rPr>
                <a:t>(19)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46425CD-0E77-4DF4-9C4C-058A2B92C9AF}"/>
                </a:ext>
              </a:extLst>
            </p:cNvPr>
            <p:cNvGrpSpPr/>
            <p:nvPr/>
          </p:nvGrpSpPr>
          <p:grpSpPr>
            <a:xfrm>
              <a:off x="705078" y="2661105"/>
              <a:ext cx="902686" cy="818788"/>
              <a:chOff x="848544" y="2758868"/>
              <a:chExt cx="1095996" cy="1060938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D0FF0F0E-0C87-4EF1-AFBA-192B5BBB75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8544" y="2758868"/>
                <a:ext cx="1095996" cy="1060938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590293EA-4F10-47FA-9B21-741A555B8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9049" y="2780928"/>
                <a:ext cx="244433" cy="241289"/>
              </a:xfrm>
              <a:prstGeom prst="rect">
                <a:avLst/>
              </a:prstGeom>
            </p:spPr>
          </p:pic>
        </p:grp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286A23AE-4FEF-48D0-813B-C14EEF33AFF4}"/>
                </a:ext>
              </a:extLst>
            </p:cNvPr>
            <p:cNvCxnSpPr>
              <a:cxnSpLocks/>
            </p:cNvCxnSpPr>
            <p:nvPr/>
          </p:nvCxnSpPr>
          <p:spPr>
            <a:xfrm>
              <a:off x="1172331" y="4356804"/>
              <a:ext cx="0" cy="247789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53" descr="disk_subsystem">
              <a:extLst>
                <a:ext uri="{FF2B5EF4-FFF2-40B4-BE49-F238E27FC236}">
                  <a16:creationId xmlns:a16="http://schemas.microsoft.com/office/drawing/2014/main" id="{1567F4D2-8549-4D25-8B74-1D0F7B8CA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154" y="5830865"/>
              <a:ext cx="499614" cy="546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1141889-0D6D-4A73-AD3D-50D96027C06B}"/>
                </a:ext>
              </a:extLst>
            </p:cNvPr>
            <p:cNvSpPr/>
            <p:nvPr/>
          </p:nvSpPr>
          <p:spPr>
            <a:xfrm>
              <a:off x="509217" y="5538347"/>
              <a:ext cx="1265170" cy="21588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운영</a:t>
              </a:r>
              <a:r>
                <a:rPr lang="en-US" altLang="ko-KR" sz="10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스토리지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7B32188-5DE2-4635-ABF8-BEC612E30EB2}"/>
                </a:ext>
              </a:extLst>
            </p:cNvPr>
            <p:cNvSpPr/>
            <p:nvPr/>
          </p:nvSpPr>
          <p:spPr>
            <a:xfrm>
              <a:off x="506537" y="5766549"/>
              <a:ext cx="1265171" cy="656611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26C23C5-A8DE-4211-BFFB-9D312AB89FE8}"/>
                </a:ext>
              </a:extLst>
            </p:cNvPr>
            <p:cNvSpPr txBox="1"/>
            <p:nvPr/>
          </p:nvSpPr>
          <p:spPr>
            <a:xfrm>
              <a:off x="2298020" y="4506039"/>
              <a:ext cx="44275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accent1"/>
                  </a:solidFill>
                  <a:latin typeface="+mn-ea"/>
                </a:rPr>
                <a:t>LAN</a:t>
              </a:r>
              <a:endParaRPr lang="ko-KR" altLang="en-US" sz="1000" b="1" dirty="0">
                <a:solidFill>
                  <a:schemeClr val="accent1"/>
                </a:solidFill>
                <a:latin typeface="+mn-ea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D9CCFE9-EAB5-43E3-83D8-6103D8E470A3}"/>
                </a:ext>
              </a:extLst>
            </p:cNvPr>
            <p:cNvGrpSpPr/>
            <p:nvPr/>
          </p:nvGrpSpPr>
          <p:grpSpPr>
            <a:xfrm>
              <a:off x="703794" y="3538016"/>
              <a:ext cx="902686" cy="818788"/>
              <a:chOff x="848544" y="2758868"/>
              <a:chExt cx="1095996" cy="1060938"/>
            </a:xfrm>
          </p:grpSpPr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D0413832-4979-4525-B5EC-581FF044BC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8544" y="2758868"/>
                <a:ext cx="1095996" cy="1060938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B72C2716-8461-4E2F-9089-1CF6F439BB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9049" y="2780928"/>
                <a:ext cx="244433" cy="241289"/>
              </a:xfrm>
              <a:prstGeom prst="rect">
                <a:avLst/>
              </a:prstGeom>
            </p:spPr>
          </p:pic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D22BA7F8-280C-477D-900E-1E860ACABCCB}"/>
                </a:ext>
              </a:extLst>
            </p:cNvPr>
            <p:cNvGrpSpPr/>
            <p:nvPr/>
          </p:nvGrpSpPr>
          <p:grpSpPr>
            <a:xfrm>
              <a:off x="703794" y="4633309"/>
              <a:ext cx="902686" cy="818788"/>
              <a:chOff x="848544" y="2758868"/>
              <a:chExt cx="1095996" cy="1060938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B1AA61DD-824B-4235-8148-6406DB21F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8544" y="2758868"/>
                <a:ext cx="1095996" cy="1060938"/>
              </a:xfrm>
              <a:prstGeom prst="rect">
                <a:avLst/>
              </a:prstGeom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id="{E73D55DD-6E70-40E8-BC16-79B20692A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9049" y="2780928"/>
                <a:ext cx="244433" cy="241289"/>
              </a:xfrm>
              <a:prstGeom prst="rect">
                <a:avLst/>
              </a:prstGeom>
            </p:spPr>
          </p:pic>
        </p:grpSp>
        <p:pic>
          <p:nvPicPr>
            <p:cNvPr id="81" name="그림 4">
              <a:extLst>
                <a:ext uri="{FF2B5EF4-FFF2-40B4-BE49-F238E27FC236}">
                  <a16:creationId xmlns:a16="http://schemas.microsoft.com/office/drawing/2014/main" id="{BA0B828D-3607-4761-85FE-811A4FD87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02853" y="2821514"/>
              <a:ext cx="710934" cy="660609"/>
            </a:xfrm>
            <a:prstGeom prst="rect">
              <a:avLst/>
            </a:prstGeom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D9926A91-EA77-44B1-8BF2-549D8DED7B7D}"/>
                </a:ext>
              </a:extLst>
            </p:cNvPr>
            <p:cNvSpPr/>
            <p:nvPr/>
          </p:nvSpPr>
          <p:spPr>
            <a:xfrm>
              <a:off x="2767452" y="4202686"/>
              <a:ext cx="1582266" cy="21588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>
                  <a:latin typeface="+mn-ea"/>
                </a:rPr>
                <a:t>Proxy </a:t>
              </a:r>
              <a:r>
                <a:rPr lang="ko-KR" altLang="en-US" sz="1000" b="1" dirty="0">
                  <a:latin typeface="+mn-ea"/>
                </a:rPr>
                <a:t>서버군 </a:t>
              </a:r>
              <a:r>
                <a:rPr lang="en-US" altLang="ko-KR" sz="1000" b="1" dirty="0">
                  <a:latin typeface="+mn-ea"/>
                </a:rPr>
                <a:t>(VM</a:t>
              </a:r>
              <a:r>
                <a:rPr lang="ko-KR" altLang="en-US" sz="1000" b="1" dirty="0">
                  <a:latin typeface="+mn-ea"/>
                </a:rPr>
                <a:t>구성</a:t>
              </a:r>
              <a:r>
                <a:rPr lang="en-US" altLang="ko-KR" sz="1000" b="1" dirty="0">
                  <a:latin typeface="+mn-ea"/>
                </a:rPr>
                <a:t>)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C698132-5027-4ED6-BD12-BBC4B24DF067}"/>
                </a:ext>
              </a:extLst>
            </p:cNvPr>
            <p:cNvSpPr/>
            <p:nvPr/>
          </p:nvSpPr>
          <p:spPr>
            <a:xfrm>
              <a:off x="2767453" y="4418572"/>
              <a:ext cx="1581522" cy="656611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4EDD6BC-FFEB-445E-8749-2007C25CE9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6173" y="4695060"/>
              <a:ext cx="313532" cy="0"/>
            </a:xfrm>
            <a:prstGeom prst="line">
              <a:avLst/>
            </a:prstGeom>
            <a:ln w="381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F0CA453-1820-4F55-9588-7E85CE00D913}"/>
                </a:ext>
              </a:extLst>
            </p:cNvPr>
            <p:cNvSpPr txBox="1"/>
            <p:nvPr/>
          </p:nvSpPr>
          <p:spPr>
            <a:xfrm>
              <a:off x="2912819" y="4823361"/>
              <a:ext cx="585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i="1" dirty="0">
                  <a:latin typeface="+mn-ea"/>
                </a:rPr>
                <a:t>Proxy </a:t>
              </a:r>
              <a:r>
                <a:rPr lang="ko-KR" altLang="en-US" sz="700" b="1" i="1" dirty="0">
                  <a:latin typeface="+mn-ea"/>
                </a:rPr>
                <a:t>서버 </a:t>
              </a:r>
              <a:r>
                <a:rPr lang="en-US" altLang="ko-KR" sz="700" b="1" i="1" dirty="0">
                  <a:latin typeface="+mn-ea"/>
                </a:rPr>
                <a:t>#1</a:t>
              </a:r>
              <a:endParaRPr lang="ko-KR" altLang="en-US" sz="700" b="1" i="1" dirty="0"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E93A779-E5B1-4F79-8078-4F62CCE9C402}"/>
                </a:ext>
              </a:extLst>
            </p:cNvPr>
            <p:cNvSpPr txBox="1"/>
            <p:nvPr/>
          </p:nvSpPr>
          <p:spPr>
            <a:xfrm>
              <a:off x="3736412" y="4817659"/>
              <a:ext cx="585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i="1" dirty="0">
                  <a:latin typeface="+mn-ea"/>
                </a:rPr>
                <a:t>Proxy </a:t>
              </a:r>
              <a:r>
                <a:rPr lang="ko-KR" altLang="en-US" sz="700" b="1" i="1" dirty="0">
                  <a:latin typeface="+mn-ea"/>
                </a:rPr>
                <a:t>서버 </a:t>
              </a:r>
              <a:r>
                <a:rPr lang="en-US" altLang="ko-KR" sz="700" b="1" i="1" dirty="0">
                  <a:latin typeface="+mn-ea"/>
                </a:rPr>
                <a:t>#N</a:t>
              </a:r>
              <a:endParaRPr lang="ko-KR" altLang="en-US" sz="700" b="1" i="1" dirty="0">
                <a:latin typeface="+mn-ea"/>
              </a:endParaRPr>
            </a:p>
          </p:txBody>
        </p:sp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765A9A8F-B392-428A-B8A1-39E9572F4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2871" y="4553543"/>
              <a:ext cx="305987" cy="283033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FB79269C-E3BF-41F9-9177-E6B03BC55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1087" y="4553542"/>
              <a:ext cx="305987" cy="283033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55FB745-25D1-406D-BC3B-127D8A8ACCD9}"/>
                </a:ext>
              </a:extLst>
            </p:cNvPr>
            <p:cNvSpPr txBox="1"/>
            <p:nvPr/>
          </p:nvSpPr>
          <p:spPr>
            <a:xfrm>
              <a:off x="2982871" y="3512152"/>
              <a:ext cx="150754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highlight>
                    <a:srgbClr val="B9CDE5"/>
                  </a:highlight>
                  <a:latin typeface="+mn-ea"/>
                </a:rPr>
                <a:t>백업관리서버</a:t>
              </a:r>
              <a:endParaRPr lang="en-US" altLang="ko-KR" sz="900" b="1" dirty="0">
                <a:highlight>
                  <a:srgbClr val="B9CDE5"/>
                </a:highlight>
                <a:latin typeface="+mn-ea"/>
              </a:endParaRPr>
            </a:p>
            <a:p>
              <a:pPr algn="l"/>
              <a:r>
                <a:rPr lang="en-US" altLang="ko-KR" sz="800" dirty="0">
                  <a:latin typeface="+mn-ea"/>
                </a:rPr>
                <a:t>- VM</a:t>
              </a:r>
              <a:r>
                <a:rPr lang="ko-KR" altLang="en-US" sz="800" dirty="0">
                  <a:latin typeface="+mn-ea"/>
                </a:rPr>
                <a:t>으로 구성</a:t>
              </a:r>
              <a:endParaRPr lang="en-US" altLang="ko-KR" sz="800" dirty="0">
                <a:latin typeface="+mn-ea"/>
              </a:endParaRPr>
            </a:p>
            <a:p>
              <a:pPr algn="l"/>
              <a:r>
                <a:rPr lang="en-US" altLang="ko-KR" sz="800" dirty="0">
                  <a:latin typeface="+mn-ea"/>
                </a:rPr>
                <a:t>-</a:t>
              </a:r>
              <a:r>
                <a:rPr lang="ko-KR" altLang="en-US" sz="800" dirty="0">
                  <a:latin typeface="+mn-ea"/>
                </a:rPr>
                <a:t> 백업</a:t>
              </a:r>
              <a:r>
                <a:rPr lang="en-US" altLang="ko-KR" sz="800" dirty="0">
                  <a:latin typeface="+mn-ea"/>
                </a:rPr>
                <a:t> </a:t>
              </a:r>
              <a:r>
                <a:rPr lang="ko-KR" altLang="en-US" sz="800" dirty="0">
                  <a:latin typeface="+mn-ea"/>
                </a:rPr>
                <a:t>정책관리</a:t>
              </a:r>
              <a:r>
                <a:rPr lang="en-US" altLang="ko-KR" sz="800" dirty="0">
                  <a:latin typeface="+mn-ea"/>
                </a:rPr>
                <a:t>, </a:t>
              </a:r>
              <a:r>
                <a:rPr lang="ko-KR" altLang="en-US" sz="800" dirty="0">
                  <a:latin typeface="+mn-ea"/>
                </a:rPr>
                <a:t>모니터링</a:t>
              </a:r>
            </a:p>
          </p:txBody>
        </p:sp>
        <p:pic>
          <p:nvPicPr>
            <p:cNvPr id="90" name="Picture 4" descr="Image result for aws s3">
              <a:extLst>
                <a:ext uri="{FF2B5EF4-FFF2-40B4-BE49-F238E27FC236}">
                  <a16:creationId xmlns:a16="http://schemas.microsoft.com/office/drawing/2014/main" id="{5E9AC26E-FADF-4378-A240-CDF7780731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1" t="20989" r="32844" b="20222"/>
            <a:stretch/>
          </p:blipFill>
          <p:spPr bwMode="auto">
            <a:xfrm>
              <a:off x="5513069" y="5845629"/>
              <a:ext cx="470907" cy="53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766348EC-3706-47FD-9EC1-79CE080869C3}"/>
                </a:ext>
              </a:extLst>
            </p:cNvPr>
            <p:cNvSpPr/>
            <p:nvPr/>
          </p:nvSpPr>
          <p:spPr>
            <a:xfrm>
              <a:off x="5118669" y="5535158"/>
              <a:ext cx="1582267" cy="21907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+mn-ea"/>
                </a:rPr>
                <a:t>AWS Cloud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726878A-8211-413D-A1C7-7A8A6520E8E2}"/>
                </a:ext>
              </a:extLst>
            </p:cNvPr>
            <p:cNvSpPr/>
            <p:nvPr/>
          </p:nvSpPr>
          <p:spPr>
            <a:xfrm>
              <a:off x="5118670" y="5744535"/>
              <a:ext cx="1581523" cy="666310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C1A4710-B501-47EF-90BC-A19153425E61}"/>
                </a:ext>
              </a:extLst>
            </p:cNvPr>
            <p:cNvSpPr txBox="1"/>
            <p:nvPr/>
          </p:nvSpPr>
          <p:spPr>
            <a:xfrm>
              <a:off x="5035484" y="5738126"/>
              <a:ext cx="73890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i="1" dirty="0">
                  <a:latin typeface="+mn-ea"/>
                </a:rPr>
                <a:t>AWS S3</a:t>
              </a:r>
              <a:endParaRPr lang="ko-KR" altLang="en-US" sz="900" i="1" dirty="0">
                <a:latin typeface="+mn-ea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990E592-9AB2-4E37-9437-5BDC56BF151A}"/>
                </a:ext>
              </a:extLst>
            </p:cNvPr>
            <p:cNvSpPr txBox="1"/>
            <p:nvPr/>
          </p:nvSpPr>
          <p:spPr>
            <a:xfrm>
              <a:off x="5882490" y="5824620"/>
              <a:ext cx="8177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i="1" dirty="0">
                  <a:solidFill>
                    <a:srgbClr val="00B050"/>
                  </a:solidFill>
                  <a:latin typeface="+mn-ea"/>
                </a:rPr>
                <a:t>2</a:t>
              </a:r>
              <a:r>
                <a:rPr lang="ko-KR" altLang="en-US" sz="900" b="1" i="1" dirty="0">
                  <a:solidFill>
                    <a:srgbClr val="00B050"/>
                  </a:solidFill>
                  <a:latin typeface="+mn-ea"/>
                </a:rPr>
                <a:t>차 백업</a:t>
              </a:r>
              <a:endParaRPr lang="en-US" altLang="ko-KR" sz="900" b="1" i="1" dirty="0">
                <a:solidFill>
                  <a:srgbClr val="00B050"/>
                </a:solidFill>
                <a:latin typeface="+mn-ea"/>
              </a:endParaRPr>
            </a:p>
            <a:p>
              <a:pPr algn="ctr"/>
              <a:r>
                <a:rPr lang="ko-KR" altLang="en-US" sz="900" b="1" i="1" dirty="0">
                  <a:solidFill>
                    <a:srgbClr val="00B050"/>
                  </a:solidFill>
                  <a:latin typeface="+mn-ea"/>
                </a:rPr>
                <a:t>이미지 저장</a:t>
              </a:r>
              <a:endParaRPr lang="en-US" altLang="ko-KR" sz="900" b="1" i="1" dirty="0">
                <a:solidFill>
                  <a:srgbClr val="00B050"/>
                </a:solidFill>
                <a:latin typeface="+mn-ea"/>
              </a:endParaRPr>
            </a:p>
          </p:txBody>
        </p:sp>
        <p:pic>
          <p:nvPicPr>
            <p:cNvPr id="95" name="Picture 53" descr="disk_subsystem">
              <a:extLst>
                <a:ext uri="{FF2B5EF4-FFF2-40B4-BE49-F238E27FC236}">
                  <a16:creationId xmlns:a16="http://schemas.microsoft.com/office/drawing/2014/main" id="{FEA15C13-07BD-49A1-B6C4-A0D78833D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4935" y="3907721"/>
              <a:ext cx="499614" cy="546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B177883-9B8C-4029-9C1F-6F248D339A89}"/>
                </a:ext>
              </a:extLst>
            </p:cNvPr>
            <p:cNvSpPr/>
            <p:nvPr/>
          </p:nvSpPr>
          <p:spPr>
            <a:xfrm>
              <a:off x="5111791" y="3482458"/>
              <a:ext cx="1573206" cy="21588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백업 스토리지</a:t>
              </a:r>
              <a:r>
                <a:rPr lang="en-US" altLang="ko-KR" sz="1000" b="1" dirty="0">
                  <a:solidFill>
                    <a:schemeClr val="bg1"/>
                  </a:solidFill>
                  <a:latin typeface="+mn-ea"/>
                </a:rPr>
                <a:t>(50TB)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EC9DCCB9-A69B-4980-87E7-090914B2F129}"/>
                </a:ext>
              </a:extLst>
            </p:cNvPr>
            <p:cNvSpPr/>
            <p:nvPr/>
          </p:nvSpPr>
          <p:spPr>
            <a:xfrm>
              <a:off x="5118669" y="3698344"/>
              <a:ext cx="1566328" cy="792162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A4D9E3D-8F21-4095-94AC-900D1A8278F8}"/>
                </a:ext>
              </a:extLst>
            </p:cNvPr>
            <p:cNvSpPr txBox="1"/>
            <p:nvPr/>
          </p:nvSpPr>
          <p:spPr>
            <a:xfrm>
              <a:off x="5068563" y="3697178"/>
              <a:ext cx="15732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i="1" dirty="0">
                  <a:latin typeface="+mn-ea"/>
                </a:rPr>
                <a:t>기존 스토리지 활용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95606D2-891A-4001-9E2E-80CE804EDAC1}"/>
                </a:ext>
              </a:extLst>
            </p:cNvPr>
            <p:cNvSpPr txBox="1"/>
            <p:nvPr/>
          </p:nvSpPr>
          <p:spPr>
            <a:xfrm>
              <a:off x="5839784" y="3884195"/>
              <a:ext cx="866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i="1" dirty="0">
                  <a:solidFill>
                    <a:srgbClr val="FF0000"/>
                  </a:solidFill>
                  <a:latin typeface="+mn-ea"/>
                </a:rPr>
                <a:t>1</a:t>
              </a:r>
              <a:r>
                <a:rPr lang="ko-KR" altLang="en-US" sz="900" b="1" i="1" dirty="0">
                  <a:solidFill>
                    <a:srgbClr val="FF0000"/>
                  </a:solidFill>
                  <a:latin typeface="+mn-ea"/>
                </a:rPr>
                <a:t>차</a:t>
              </a:r>
              <a:r>
                <a:rPr lang="en-US" altLang="ko-KR" sz="900" b="1" i="1" dirty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sz="900" b="1" i="1" dirty="0">
                  <a:solidFill>
                    <a:srgbClr val="FF0000"/>
                  </a:solidFill>
                  <a:latin typeface="+mn-ea"/>
                </a:rPr>
                <a:t>백업</a:t>
              </a:r>
              <a:endParaRPr lang="en-US" altLang="ko-KR" sz="900" b="1" i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ko-KR" altLang="en-US" sz="900" b="1" i="1" dirty="0">
                  <a:solidFill>
                    <a:srgbClr val="FF0000"/>
                  </a:solidFill>
                  <a:latin typeface="+mn-ea"/>
                </a:rPr>
                <a:t>이미지 저장</a:t>
              </a:r>
              <a:endParaRPr lang="en-US" altLang="ko-KR" sz="900" b="1" i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3400044A-441E-40B9-B020-B926008D4F58}"/>
                </a:ext>
              </a:extLst>
            </p:cNvPr>
            <p:cNvSpPr/>
            <p:nvPr/>
          </p:nvSpPr>
          <p:spPr>
            <a:xfrm>
              <a:off x="5095590" y="2332410"/>
              <a:ext cx="1582124" cy="21588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bg1"/>
                  </a:solidFill>
                  <a:latin typeface="+mn-ea"/>
                </a:rPr>
                <a:t>X86</a:t>
              </a:r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 물리</a:t>
              </a:r>
              <a:r>
                <a:rPr lang="en-US" altLang="ko-KR" sz="10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서버군 </a:t>
              </a:r>
              <a:r>
                <a:rPr lang="en-US" altLang="ko-KR" sz="1000" b="1" dirty="0">
                  <a:solidFill>
                    <a:schemeClr val="bg1"/>
                  </a:solidFill>
                  <a:latin typeface="+mn-ea"/>
                </a:rPr>
                <a:t>(50)</a:t>
              </a:r>
              <a:endParaRPr lang="ko-KR" altLang="en-US" sz="10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950F067B-912D-492D-8F50-4D53EF0DD35F}"/>
                </a:ext>
              </a:extLst>
            </p:cNvPr>
            <p:cNvSpPr/>
            <p:nvPr/>
          </p:nvSpPr>
          <p:spPr>
            <a:xfrm>
              <a:off x="5095591" y="2548296"/>
              <a:ext cx="1581380" cy="729413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pic>
          <p:nvPicPr>
            <p:cNvPr id="102" name="Picture 6" descr="Image result for AWS">
              <a:extLst>
                <a:ext uri="{FF2B5EF4-FFF2-40B4-BE49-F238E27FC236}">
                  <a16:creationId xmlns:a16="http://schemas.microsoft.com/office/drawing/2014/main" id="{14C03ADB-D6DE-47F8-967B-606D5943E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7656" y="4664466"/>
              <a:ext cx="829159" cy="621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09CEEB5-A51E-4A7F-A341-6EC7AD2C01BC}"/>
                </a:ext>
              </a:extLst>
            </p:cNvPr>
            <p:cNvSpPr txBox="1"/>
            <p:nvPr/>
          </p:nvSpPr>
          <p:spPr>
            <a:xfrm>
              <a:off x="5900482" y="4840742"/>
              <a:ext cx="86754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00B050"/>
                  </a:solidFill>
                  <a:latin typeface="+mn-ea"/>
                </a:rPr>
                <a:t>Backup Copy</a:t>
              </a:r>
              <a:endParaRPr lang="ko-KR" altLang="en-US" sz="900" dirty="0">
                <a:solidFill>
                  <a:srgbClr val="00B050"/>
                </a:solidFill>
                <a:latin typeface="+mn-ea"/>
              </a:endParaRP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037E68A-09A5-4181-AF60-0EFAFD52E41F}"/>
                </a:ext>
              </a:extLst>
            </p:cNvPr>
            <p:cNvGrpSpPr/>
            <p:nvPr/>
          </p:nvGrpSpPr>
          <p:grpSpPr>
            <a:xfrm>
              <a:off x="5315447" y="2596938"/>
              <a:ext cx="1135553" cy="593988"/>
              <a:chOff x="6286830" y="2879550"/>
              <a:chExt cx="1135553" cy="593988"/>
            </a:xfrm>
          </p:grpSpPr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0EEB3F06-6CBB-4F96-A987-FB47E4C68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6830" y="2951970"/>
                <a:ext cx="342900" cy="514350"/>
              </a:xfrm>
              <a:prstGeom prst="rect">
                <a:avLst/>
              </a:pr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5B028679-85F8-407D-8C8F-CD5CF5701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1059" y="2959188"/>
                <a:ext cx="342900" cy="504938"/>
              </a:xfrm>
              <a:prstGeom prst="rect">
                <a:avLst/>
              </a:prstGeom>
            </p:spPr>
          </p:pic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DDB00FCD-8DE5-4E9B-9B3F-75B5107C1A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43366" y="2959188"/>
                <a:ext cx="342900" cy="514350"/>
              </a:xfrm>
              <a:prstGeom prst="rect">
                <a:avLst/>
              </a:prstGeom>
            </p:spPr>
          </p:pic>
          <p:pic>
            <p:nvPicPr>
              <p:cNvPr id="108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0D0D4DDE-757A-4319-A0EF-D1DFA1858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8280" y="2879550"/>
                <a:ext cx="193462" cy="204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67FADAAF-DEE4-4784-BB2D-6A9210AA25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0727" y="2879550"/>
                <a:ext cx="193462" cy="204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D2F0F284-5FE7-4CF4-B992-0D38F54F50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8921" y="2879550"/>
                <a:ext cx="193462" cy="204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2D21F897-8618-487F-BC0C-DD7D76EA27BF}"/>
                </a:ext>
              </a:extLst>
            </p:cNvPr>
            <p:cNvCxnSpPr>
              <a:cxnSpLocks/>
              <a:stCxn id="76" idx="3"/>
              <a:endCxn id="83" idx="1"/>
            </p:cNvCxnSpPr>
            <p:nvPr/>
          </p:nvCxnSpPr>
          <p:spPr>
            <a:xfrm>
              <a:off x="1606480" y="3947410"/>
              <a:ext cx="1160973" cy="799468"/>
            </a:xfrm>
            <a:prstGeom prst="bentConnector3">
              <a:avLst>
                <a:gd name="adj1" fmla="val 53751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13F231A9-4B13-444C-B699-61368B6EFECE}"/>
                </a:ext>
              </a:extLst>
            </p:cNvPr>
            <p:cNvCxnSpPr>
              <a:cxnSpLocks/>
              <a:stCxn id="68" idx="3"/>
            </p:cNvCxnSpPr>
            <p:nvPr/>
          </p:nvCxnSpPr>
          <p:spPr>
            <a:xfrm>
              <a:off x="1607764" y="3070499"/>
              <a:ext cx="626965" cy="888563"/>
            </a:xfrm>
            <a:prstGeom prst="bentConnector2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C876E8C9-C071-41EC-A17C-387E5338911E}"/>
                </a:ext>
              </a:extLst>
            </p:cNvPr>
            <p:cNvCxnSpPr>
              <a:cxnSpLocks/>
              <a:stCxn id="79" idx="3"/>
            </p:cNvCxnSpPr>
            <p:nvPr/>
          </p:nvCxnSpPr>
          <p:spPr>
            <a:xfrm flipV="1">
              <a:off x="1606480" y="4746878"/>
              <a:ext cx="628249" cy="295825"/>
            </a:xfrm>
            <a:prstGeom prst="bentConnector3">
              <a:avLst>
                <a:gd name="adj1" fmla="val 99902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연결선: 꺾임 113">
              <a:extLst>
                <a:ext uri="{FF2B5EF4-FFF2-40B4-BE49-F238E27FC236}">
                  <a16:creationId xmlns:a16="http://schemas.microsoft.com/office/drawing/2014/main" id="{7DB6FF4C-3107-4460-86A7-CAB029E04623}"/>
                </a:ext>
              </a:extLst>
            </p:cNvPr>
            <p:cNvCxnSpPr>
              <a:cxnSpLocks/>
              <a:stCxn id="101" idx="1"/>
            </p:cNvCxnSpPr>
            <p:nvPr/>
          </p:nvCxnSpPr>
          <p:spPr>
            <a:xfrm rot="10800000">
              <a:off x="2234729" y="2548297"/>
              <a:ext cx="2860862" cy="364707"/>
            </a:xfrm>
            <a:prstGeom prst="bentConnector3">
              <a:avLst>
                <a:gd name="adj1" fmla="val 12874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A84DD375-EC8C-48AC-AB9B-E9A01B05E5C0}"/>
                </a:ext>
              </a:extLst>
            </p:cNvPr>
            <p:cNvCxnSpPr>
              <a:cxnSpLocks/>
            </p:cNvCxnSpPr>
            <p:nvPr/>
          </p:nvCxnSpPr>
          <p:spPr>
            <a:xfrm>
              <a:off x="2234729" y="2548296"/>
              <a:ext cx="0" cy="52220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연결선: 꺾임 115">
              <a:extLst>
                <a:ext uri="{FF2B5EF4-FFF2-40B4-BE49-F238E27FC236}">
                  <a16:creationId xmlns:a16="http://schemas.microsoft.com/office/drawing/2014/main" id="{DE1C77E1-0456-4881-AF82-82CCBAE6F2E2}"/>
                </a:ext>
              </a:extLst>
            </p:cNvPr>
            <p:cNvCxnSpPr>
              <a:cxnSpLocks/>
              <a:stCxn id="83" idx="3"/>
              <a:endCxn id="97" idx="1"/>
            </p:cNvCxnSpPr>
            <p:nvPr/>
          </p:nvCxnSpPr>
          <p:spPr>
            <a:xfrm flipV="1">
              <a:off x="4348975" y="4094425"/>
              <a:ext cx="769694" cy="652453"/>
            </a:xfrm>
            <a:prstGeom prst="bentConnector3">
              <a:avLst>
                <a:gd name="adj1" fmla="val 48172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C3A1EF8-3103-438C-8898-0C7B558798F3}"/>
                </a:ext>
              </a:extLst>
            </p:cNvPr>
            <p:cNvSpPr txBox="1"/>
            <p:nvPr/>
          </p:nvSpPr>
          <p:spPr>
            <a:xfrm>
              <a:off x="4360748" y="4518615"/>
              <a:ext cx="33855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rgbClr val="FF0000"/>
                  </a:solidFill>
                  <a:latin typeface="+mn-ea"/>
                </a:rPr>
                <a:t>FC</a:t>
              </a:r>
              <a:endParaRPr lang="ko-KR" altLang="en-US" sz="10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12391E4-2A9F-455D-9B45-16AACEDE0E03}"/>
                </a:ext>
              </a:extLst>
            </p:cNvPr>
            <p:cNvSpPr txBox="1"/>
            <p:nvPr/>
          </p:nvSpPr>
          <p:spPr>
            <a:xfrm>
              <a:off x="2787721" y="5156412"/>
              <a:ext cx="2100751" cy="846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900" b="1" dirty="0">
                  <a:highlight>
                    <a:srgbClr val="B9CDE5"/>
                  </a:highlight>
                  <a:latin typeface="+mn-ea"/>
                </a:rPr>
                <a:t>Proxy</a:t>
              </a:r>
              <a:r>
                <a:rPr lang="ko-KR" altLang="en-US" sz="900" b="1" dirty="0">
                  <a:highlight>
                    <a:srgbClr val="B9CDE5"/>
                  </a:highlight>
                  <a:latin typeface="+mn-ea"/>
                </a:rPr>
                <a:t> 서버</a:t>
              </a:r>
              <a:endParaRPr lang="en-US" altLang="ko-KR" sz="900" b="1" dirty="0">
                <a:highlight>
                  <a:srgbClr val="B9CDE5"/>
                </a:highlight>
                <a:latin typeface="+mn-ea"/>
              </a:endParaRPr>
            </a:p>
            <a:p>
              <a:pPr algn="l"/>
              <a:r>
                <a:rPr lang="en-US" altLang="ko-KR" sz="800" dirty="0">
                  <a:latin typeface="+mn-ea"/>
                </a:rPr>
                <a:t>- VM</a:t>
              </a:r>
              <a:r>
                <a:rPr lang="ko-KR" altLang="en-US" sz="800" dirty="0">
                  <a:latin typeface="+mn-ea"/>
                </a:rPr>
                <a:t>으로 구성</a:t>
              </a:r>
              <a:endParaRPr lang="en-US" altLang="ko-KR" sz="800" dirty="0">
                <a:latin typeface="+mn-ea"/>
              </a:endParaRPr>
            </a:p>
            <a:p>
              <a:pPr algn="l"/>
              <a:r>
                <a:rPr lang="en-US" altLang="ko-KR" sz="800" dirty="0">
                  <a:latin typeface="+mn-ea"/>
                </a:rPr>
                <a:t>- LAN</a:t>
              </a:r>
              <a:r>
                <a:rPr lang="ko-KR" altLang="en-US" sz="800" dirty="0">
                  <a:latin typeface="+mn-ea"/>
                </a:rPr>
                <a:t> 방식으로 백업</a:t>
              </a:r>
              <a:endParaRPr lang="en-US" altLang="ko-KR" sz="800" dirty="0">
                <a:latin typeface="+mn-ea"/>
              </a:endParaRPr>
            </a:p>
            <a:p>
              <a:pPr algn="l"/>
              <a:r>
                <a:rPr lang="en-US" altLang="ko-KR" sz="800" dirty="0">
                  <a:latin typeface="+mn-ea"/>
                </a:rPr>
                <a:t>- </a:t>
              </a:r>
              <a:r>
                <a:rPr lang="ko-KR" altLang="en-US" sz="800" dirty="0">
                  <a:latin typeface="+mn-ea"/>
                </a:rPr>
                <a:t>백업대상 수량 및 용량에 따라 </a:t>
              </a:r>
              <a:r>
                <a:rPr lang="en-US" altLang="ko-KR" sz="800" dirty="0">
                  <a:latin typeface="+mn-ea"/>
                </a:rPr>
                <a:t>Proxy </a:t>
              </a:r>
              <a:r>
                <a:rPr lang="ko-KR" altLang="en-US" sz="800" dirty="0">
                  <a:latin typeface="+mn-ea"/>
                </a:rPr>
                <a:t>수량 결정 </a:t>
              </a:r>
              <a:r>
                <a:rPr lang="en-US" altLang="ko-KR" sz="800" dirty="0">
                  <a:latin typeface="+mn-ea"/>
                </a:rPr>
                <a:t>(</a:t>
              </a:r>
              <a:r>
                <a:rPr lang="ko-KR" altLang="en-US" sz="800" dirty="0">
                  <a:latin typeface="+mn-ea"/>
                </a:rPr>
                <a:t>최초 </a:t>
              </a:r>
              <a:r>
                <a:rPr lang="en-US" altLang="ko-KR" sz="800" dirty="0">
                  <a:latin typeface="+mn-ea"/>
                </a:rPr>
                <a:t>2</a:t>
              </a:r>
              <a:r>
                <a:rPr lang="ko-KR" altLang="en-US" sz="800" dirty="0">
                  <a:latin typeface="+mn-ea"/>
                </a:rPr>
                <a:t>개 이상 필요</a:t>
              </a:r>
              <a:r>
                <a:rPr lang="en-US" altLang="ko-KR" sz="800" dirty="0">
                  <a:latin typeface="+mn-ea"/>
                </a:rPr>
                <a:t>)</a:t>
              </a:r>
            </a:p>
            <a:p>
              <a:pPr algn="l"/>
              <a:r>
                <a:rPr lang="en-US" altLang="ko-KR" sz="800" dirty="0">
                  <a:latin typeface="+mn-ea"/>
                </a:rPr>
                <a:t>- </a:t>
              </a:r>
              <a:r>
                <a:rPr lang="ko-KR" altLang="en-US" sz="800" dirty="0">
                  <a:latin typeface="+mn-ea"/>
                </a:rPr>
                <a:t>백업스토리지와 </a:t>
              </a:r>
              <a:r>
                <a:rPr lang="en-US" altLang="ko-KR" sz="800" dirty="0">
                  <a:latin typeface="+mn-ea"/>
                </a:rPr>
                <a:t>FC </a:t>
              </a:r>
              <a:r>
                <a:rPr lang="ko-KR" altLang="en-US" sz="800" dirty="0">
                  <a:latin typeface="+mn-ea"/>
                </a:rPr>
                <a:t>연결</a:t>
              </a:r>
            </a:p>
          </p:txBody>
        </p:sp>
      </p:grp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402808EB-7FF3-4A2F-84AE-F1E55D189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94104"/>
              </p:ext>
            </p:extLst>
          </p:nvPr>
        </p:nvGraphicFramePr>
        <p:xfrm>
          <a:off x="6655380" y="2379881"/>
          <a:ext cx="2877549" cy="4010759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637343">
                  <a:extLst>
                    <a:ext uri="{9D8B030D-6E8A-4147-A177-3AD203B41FA5}">
                      <a16:colId xmlns:a16="http://schemas.microsoft.com/office/drawing/2014/main" val="3032633383"/>
                    </a:ext>
                  </a:extLst>
                </a:gridCol>
                <a:gridCol w="2240206">
                  <a:extLst>
                    <a:ext uri="{9D8B030D-6E8A-4147-A177-3AD203B41FA5}">
                      <a16:colId xmlns:a16="http://schemas.microsoft.com/office/drawing/2014/main" val="4283438109"/>
                    </a:ext>
                  </a:extLst>
                </a:gridCol>
              </a:tblGrid>
              <a:tr h="133527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0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</a:p>
                  </a:txBody>
                  <a:tcPr marL="36000" marR="36000" marT="36000" marB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vCenter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및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호</a:t>
                      </a:r>
                      <a:r>
                        <a:rPr kumimoji="0" lang="ko-KR" altLang="en-US" sz="9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스트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서버로부터 백업대상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리스트 추출 및 인증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백업대상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레벨 스냅샷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운영 스토리지로부터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VMDK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이미지레벨의 백업 수행 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122267"/>
                  </a:ext>
                </a:extLst>
              </a:tr>
              <a:tr h="127102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x86</a:t>
                      </a:r>
                      <a:r>
                        <a:rPr kumimoji="0" lang="ko-KR" altLang="en-US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서버</a:t>
                      </a:r>
                      <a:r>
                        <a:rPr kumimoji="0" lang="en-US" altLang="ko-KR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0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</a:p>
                  </a:txBody>
                  <a:tcPr marL="36000" marR="36000" marT="36000" marB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x86</a:t>
                      </a:r>
                      <a:r>
                        <a:rPr kumimoji="0" lang="ko-KR" altLang="en-US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서버에 </a:t>
                      </a:r>
                      <a:r>
                        <a:rPr kumimoji="0" lang="en-US" altLang="ko-KR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VEEAM Agent </a:t>
                      </a:r>
                      <a:r>
                        <a:rPr kumimoji="0" lang="ko-KR" altLang="en-US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를 구성</a:t>
                      </a:r>
                      <a:endParaRPr kumimoji="0" lang="en-US" altLang="ko-KR" sz="900" b="0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  <a:r>
                        <a:rPr kumimoji="0" lang="ko-KR" altLang="en-US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레벨의 파일시스템 스냅샷</a:t>
                      </a:r>
                      <a:endParaRPr kumimoji="0" lang="en-US" altLang="ko-KR" sz="900" b="0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백업전용서버에 네트웍 인터페이스를 통한 백업 데이터 저장</a:t>
                      </a:r>
                      <a:endParaRPr kumimoji="0" lang="en-US" altLang="ko-KR" sz="900" b="0" i="0" u="none" strike="noStrike" kern="0" cap="none" spc="0" normalizeH="0" baseline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 시</a:t>
                      </a:r>
                      <a:r>
                        <a:rPr kumimoji="0" lang="en-US" altLang="ko-KR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동시에 어플리케이션 레벨의 인덱싱 진행 </a:t>
                      </a:r>
                      <a:r>
                        <a:rPr kumimoji="0" lang="en-US" altLang="ko-KR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볼륨레벨의 백업 수행 </a:t>
                      </a:r>
                      <a:r>
                        <a:rPr kumimoji="0" lang="en-US" altLang="ko-KR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-&gt; </a:t>
                      </a:r>
                      <a:r>
                        <a:rPr kumimoji="0" lang="ko-KR" altLang="en-US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개별 파일 또는 어플리케이션 레벨 복구 가능</a:t>
                      </a:r>
                      <a:r>
                        <a:rPr kumimoji="0" lang="en-US" altLang="ko-KR" sz="9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814292"/>
                  </a:ext>
                </a:extLst>
              </a:tr>
              <a:tr h="140446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차 백업</a:t>
                      </a:r>
                      <a:endParaRPr kumimoji="0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</a:p>
                  </a:txBody>
                  <a:tcPr marL="36000" marR="36000" marT="36000" marB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사전 구성된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AWS S3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와의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API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연동 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차 백업 스토리지에서 보관중이던 백업데이터를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AWS S3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로 백업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Copy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구성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On-premise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의 백업저장소에서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Cloud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180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일 백업데이터 보관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845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74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1.1.2 </a:t>
            </a:r>
            <a:r>
              <a:rPr lang="ko-KR" altLang="en-US" dirty="0"/>
              <a:t>제안 범위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92098"/>
          </a:xfrm>
        </p:spPr>
        <p:txBody>
          <a:bodyPr/>
          <a:lstStyle/>
          <a:p>
            <a:r>
              <a:rPr lang="ko-KR" altLang="en-US" dirty="0"/>
              <a:t>제안사는 </a:t>
            </a:r>
            <a:r>
              <a:rPr lang="en-US" altLang="ko-KR" dirty="0"/>
              <a:t>OO</a:t>
            </a:r>
            <a:r>
              <a:rPr lang="ko-KR" altLang="en-US" dirty="0"/>
              <a:t>고객사명</a:t>
            </a:r>
            <a:r>
              <a:rPr lang="en-US" altLang="ko-KR" dirty="0"/>
              <a:t>OO</a:t>
            </a:r>
            <a:r>
              <a:rPr lang="ko-KR" altLang="en-US" dirty="0"/>
              <a:t> 통합 백업 환경에 적합한 단일 통합 관리 기반의 백업 </a:t>
            </a:r>
            <a:r>
              <a:rPr lang="en-US" altLang="ko-KR" dirty="0"/>
              <a:t>S/W </a:t>
            </a:r>
            <a:r>
              <a:rPr lang="ko-KR" altLang="en-US" dirty="0"/>
              <a:t>및 </a:t>
            </a:r>
            <a:r>
              <a:rPr lang="en-US" altLang="ko-KR" dirty="0"/>
              <a:t>H/W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선정하고 이를 이용한 최적의 구축을 위해 백업 전문가 중심의 인력 투입으로 성공적인 사업 수행을 담보합니다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560E5-871D-4D80-8893-335292156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 개요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46B99498-2EA2-4C9E-8D8D-F7237706A1B3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414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BD010B-73B5-4567-80D0-00C44036FDB1}"/>
              </a:ext>
            </a:extLst>
          </p:cNvPr>
          <p:cNvGrpSpPr/>
          <p:nvPr/>
        </p:nvGrpSpPr>
        <p:grpSpPr>
          <a:xfrm>
            <a:off x="410850" y="2158041"/>
            <a:ext cx="9072096" cy="4328635"/>
            <a:chOff x="358775" y="2233888"/>
            <a:chExt cx="8461375" cy="4166913"/>
          </a:xfrm>
        </p:grpSpPr>
        <p:sp>
          <p:nvSpPr>
            <p:cNvPr id="30" name="모서리가 둥근 직사각형 51">
              <a:extLst>
                <a:ext uri="{FF2B5EF4-FFF2-40B4-BE49-F238E27FC236}">
                  <a16:creationId xmlns:a16="http://schemas.microsoft.com/office/drawing/2014/main" id="{2DA2719D-7641-4D6B-A24E-0C51D0A1BCFB}"/>
                </a:ext>
              </a:extLst>
            </p:cNvPr>
            <p:cNvSpPr/>
            <p:nvPr/>
          </p:nvSpPr>
          <p:spPr>
            <a:xfrm>
              <a:off x="358775" y="2392353"/>
              <a:ext cx="1197790" cy="1885379"/>
            </a:xfrm>
            <a:prstGeom prst="roundRect">
              <a:avLst>
                <a:gd name="adj" fmla="val 5691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108000" bIns="0" rtlCol="0" anchor="ctr" anchorCtr="0"/>
            <a:lstStyle/>
            <a:p>
              <a:pPr marL="0" marR="0" lvl="0" indent="0" algn="ctr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단일 통합관리</a:t>
              </a:r>
              <a:br>
                <a:rPr kumimoji="0" lang="en-US" altLang="ko-KR" sz="14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</a:br>
              <a:r>
                <a:rPr kumimoji="0" lang="ko-KR" altLang="en-US" sz="14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기반의 백업 </a:t>
              </a:r>
            </a:p>
            <a:p>
              <a:pPr marL="0" marR="0" lvl="0" indent="0" algn="ctr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관리체계 확보</a:t>
              </a:r>
            </a:p>
          </p:txBody>
        </p:sp>
        <p:sp>
          <p:nvSpPr>
            <p:cNvPr id="31" name="모서리가 둥근 직사각형 52">
              <a:extLst>
                <a:ext uri="{FF2B5EF4-FFF2-40B4-BE49-F238E27FC236}">
                  <a16:creationId xmlns:a16="http://schemas.microsoft.com/office/drawing/2014/main" id="{4007CA0E-EB37-4AA1-B589-8B61C9EC0DC8}"/>
                </a:ext>
              </a:extLst>
            </p:cNvPr>
            <p:cNvSpPr/>
            <p:nvPr/>
          </p:nvSpPr>
          <p:spPr>
            <a:xfrm>
              <a:off x="358775" y="4377653"/>
              <a:ext cx="1197790" cy="1885379"/>
            </a:xfrm>
            <a:prstGeom prst="roundRect">
              <a:avLst>
                <a:gd name="adj" fmla="val 5803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108000" bIns="0" rtlCol="0" anchor="ctr" anchorCtr="0"/>
            <a:lstStyle/>
            <a:p>
              <a:pPr marL="0" marR="0" lvl="0" indent="0" algn="ctr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고객을</a:t>
              </a:r>
              <a:endParaRPr kumimoji="0" lang="en-US" altLang="ko-KR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생각하는</a:t>
              </a:r>
            </a:p>
            <a:p>
              <a:pPr marL="0" marR="0" lvl="0" indent="0" algn="ctr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사업자</a:t>
              </a:r>
              <a:endParaRPr kumimoji="0" lang="en-US" altLang="ko-KR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2" name="직사각형 8">
              <a:extLst>
                <a:ext uri="{FF2B5EF4-FFF2-40B4-BE49-F238E27FC236}">
                  <a16:creationId xmlns:a16="http://schemas.microsoft.com/office/drawing/2014/main" id="{7E9539B9-C297-4B8F-9F46-256DA81751ED}"/>
                </a:ext>
              </a:extLst>
            </p:cNvPr>
            <p:cNvSpPr/>
            <p:nvPr/>
          </p:nvSpPr>
          <p:spPr>
            <a:xfrm>
              <a:off x="1212384" y="2255566"/>
              <a:ext cx="7483571" cy="4145235"/>
            </a:xfrm>
            <a:custGeom>
              <a:avLst/>
              <a:gdLst/>
              <a:ahLst/>
              <a:cxnLst/>
              <a:rect l="l" t="t" r="r" b="b"/>
              <a:pathLst>
                <a:path w="8532676" h="4062325">
                  <a:moveTo>
                    <a:pt x="496669" y="0"/>
                  </a:moveTo>
                  <a:lnTo>
                    <a:pt x="496670" y="0"/>
                  </a:lnTo>
                  <a:lnTo>
                    <a:pt x="8532676" y="0"/>
                  </a:lnTo>
                  <a:lnTo>
                    <a:pt x="8532676" y="4061844"/>
                  </a:lnTo>
                  <a:lnTo>
                    <a:pt x="496669" y="4061844"/>
                  </a:lnTo>
                  <a:cubicBezTo>
                    <a:pt x="496669" y="4062005"/>
                    <a:pt x="496669" y="4062165"/>
                    <a:pt x="496669" y="4062325"/>
                  </a:cubicBezTo>
                  <a:cubicBezTo>
                    <a:pt x="359517" y="4062325"/>
                    <a:pt x="248334" y="3889384"/>
                    <a:pt x="248334" y="3676051"/>
                  </a:cubicBezTo>
                  <a:cubicBezTo>
                    <a:pt x="248334" y="3256513"/>
                    <a:pt x="248335" y="2836975"/>
                    <a:pt x="248335" y="2417437"/>
                  </a:cubicBezTo>
                  <a:cubicBezTo>
                    <a:pt x="248335" y="2204104"/>
                    <a:pt x="137152" y="2031163"/>
                    <a:pt x="0" y="2031163"/>
                  </a:cubicBezTo>
                  <a:cubicBezTo>
                    <a:pt x="137152" y="2031163"/>
                    <a:pt x="248335" y="1858222"/>
                    <a:pt x="248335" y="1644889"/>
                  </a:cubicBezTo>
                  <a:lnTo>
                    <a:pt x="248335" y="386274"/>
                  </a:lnTo>
                  <a:cubicBezTo>
                    <a:pt x="248335" y="172942"/>
                    <a:pt x="359517" y="1"/>
                    <a:pt x="49666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33" name="Picture 2" descr="C:\Users\Judy Samsung\Downloads\settings.png">
              <a:extLst>
                <a:ext uri="{FF2B5EF4-FFF2-40B4-BE49-F238E27FC236}">
                  <a16:creationId xmlns:a16="http://schemas.microsoft.com/office/drawing/2014/main" id="{3C064CB1-DCB7-4253-90B4-A95E36CD2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12" y="2572269"/>
              <a:ext cx="500326" cy="58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" descr="C:\Users\Judy Samsung\Downloads\man (1).png">
              <a:extLst>
                <a:ext uri="{FF2B5EF4-FFF2-40B4-BE49-F238E27FC236}">
                  <a16:creationId xmlns:a16="http://schemas.microsoft.com/office/drawing/2014/main" id="{5309E896-4BCB-41D7-8224-AE383E1E38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669" y="5782244"/>
              <a:ext cx="425082" cy="49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" descr="C:\Users\Judy Samsung\Downloads\man (1).png">
              <a:extLst>
                <a:ext uri="{FF2B5EF4-FFF2-40B4-BE49-F238E27FC236}">
                  <a16:creationId xmlns:a16="http://schemas.microsoft.com/office/drawing/2014/main" id="{AEF5B34A-7A70-4AAE-BFC5-9BF304564C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081" y="5943874"/>
              <a:ext cx="277248" cy="322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 descr="C:\Users\Judy Samsung\Downloads\man (1).png">
              <a:extLst>
                <a:ext uri="{FF2B5EF4-FFF2-40B4-BE49-F238E27FC236}">
                  <a16:creationId xmlns:a16="http://schemas.microsoft.com/office/drawing/2014/main" id="{63ED09F3-4E78-4104-B083-E39125BE0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988" y="5943874"/>
              <a:ext cx="277248" cy="322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각 삼각형 36">
              <a:extLst>
                <a:ext uri="{FF2B5EF4-FFF2-40B4-BE49-F238E27FC236}">
                  <a16:creationId xmlns:a16="http://schemas.microsoft.com/office/drawing/2014/main" id="{6DDFB336-4A6A-4FE9-8D73-213A20AC92F9}"/>
                </a:ext>
              </a:extLst>
            </p:cNvPr>
            <p:cNvSpPr/>
            <p:nvPr/>
          </p:nvSpPr>
          <p:spPr>
            <a:xfrm rot="5400000">
              <a:off x="8697818" y="2672405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AD037B7-3D3C-4890-948F-B439ED8153DF}"/>
                </a:ext>
              </a:extLst>
            </p:cNvPr>
            <p:cNvSpPr/>
            <p:nvPr/>
          </p:nvSpPr>
          <p:spPr>
            <a:xfrm>
              <a:off x="1593480" y="2424945"/>
              <a:ext cx="7226670" cy="25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defTabSz="995690" latinLnBrk="0">
                <a:defRPr/>
              </a:pPr>
              <a:r>
                <a:rPr lang="ko-KR" altLang="en-US" sz="1600" kern="0" dirty="0">
                  <a:latin typeface="+mn-ea"/>
                </a:rPr>
                <a:t>통합백업 시스템 도입 및 구축 </a:t>
              </a:r>
            </a:p>
          </p:txBody>
        </p:sp>
        <p:sp>
          <p:nvSpPr>
            <p:cNvPr id="39" name="양쪽 모서리가 둥근 사각형 68">
              <a:extLst>
                <a:ext uri="{FF2B5EF4-FFF2-40B4-BE49-F238E27FC236}">
                  <a16:creationId xmlns:a16="http://schemas.microsoft.com/office/drawing/2014/main" id="{F3BAC493-5D21-4ACD-847B-08A8C0D1264D}"/>
                </a:ext>
              </a:extLst>
            </p:cNvPr>
            <p:cNvSpPr/>
            <p:nvPr/>
          </p:nvSpPr>
          <p:spPr>
            <a:xfrm>
              <a:off x="1685413" y="2408913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l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43D51272-85F6-465D-9F8E-AE2FEFE69DA9}"/>
                </a:ext>
              </a:extLst>
            </p:cNvPr>
            <p:cNvSpPr/>
            <p:nvPr/>
          </p:nvSpPr>
          <p:spPr>
            <a:xfrm>
              <a:off x="7799940" y="2233888"/>
              <a:ext cx="628134" cy="686423"/>
            </a:xfrm>
            <a:prstGeom prst="ellipse">
              <a:avLst/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+mn-cs"/>
                </a:rPr>
                <a:t>백업 </a:t>
              </a:r>
              <a:r>
                <a:rPr kumimoji="0" lang="en-US" altLang="ko-KR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+mn-cs"/>
                </a:rPr>
                <a:t>SW, HW </a:t>
              </a: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+mn-cs"/>
                </a:rPr>
                <a:t>부문</a:t>
              </a:r>
            </a:p>
          </p:txBody>
        </p:sp>
        <p:sp>
          <p:nvSpPr>
            <p:cNvPr id="41" name="직각 삼각형 40">
              <a:extLst>
                <a:ext uri="{FF2B5EF4-FFF2-40B4-BE49-F238E27FC236}">
                  <a16:creationId xmlns:a16="http://schemas.microsoft.com/office/drawing/2014/main" id="{522D1971-0C49-481E-9551-72C29DC4951F}"/>
                </a:ext>
              </a:extLst>
            </p:cNvPr>
            <p:cNvSpPr/>
            <p:nvPr/>
          </p:nvSpPr>
          <p:spPr>
            <a:xfrm rot="5400000">
              <a:off x="8697818" y="3780378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78C335C-3424-4F87-BBF4-E219435C1356}"/>
                </a:ext>
              </a:extLst>
            </p:cNvPr>
            <p:cNvSpPr/>
            <p:nvPr/>
          </p:nvSpPr>
          <p:spPr>
            <a:xfrm>
              <a:off x="1593480" y="3532918"/>
              <a:ext cx="7226670" cy="25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defTabSz="995690" latinLnBrk="0">
                <a:defRPr/>
              </a:pPr>
              <a:r>
                <a:rPr lang="ko-KR" altLang="en-US" sz="1600" kern="0" dirty="0">
                  <a:latin typeface="+mn-ea"/>
                </a:rPr>
                <a:t>안정성을 최우선시하는 사업 이행 및 전문인력 투입</a:t>
              </a:r>
            </a:p>
          </p:txBody>
        </p:sp>
        <p:sp>
          <p:nvSpPr>
            <p:cNvPr id="43" name="양쪽 모서리가 둥근 사각형 71">
              <a:extLst>
                <a:ext uri="{FF2B5EF4-FFF2-40B4-BE49-F238E27FC236}">
                  <a16:creationId xmlns:a16="http://schemas.microsoft.com/office/drawing/2014/main" id="{C95C27DA-0BF3-4544-9584-AD91A9D13F8C}"/>
                </a:ext>
              </a:extLst>
            </p:cNvPr>
            <p:cNvSpPr/>
            <p:nvPr/>
          </p:nvSpPr>
          <p:spPr>
            <a:xfrm>
              <a:off x="1685413" y="3516886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l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CCB68A7-C863-401A-89AE-0EB3B5CACF82}"/>
                </a:ext>
              </a:extLst>
            </p:cNvPr>
            <p:cNvSpPr/>
            <p:nvPr/>
          </p:nvSpPr>
          <p:spPr>
            <a:xfrm>
              <a:off x="7799940" y="3341916"/>
              <a:ext cx="628134" cy="686423"/>
            </a:xfrm>
            <a:prstGeom prst="ellipse">
              <a:avLst/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+mn-cs"/>
                </a:rPr>
                <a:t>이행 및 보안 부문</a:t>
              </a:r>
            </a:p>
          </p:txBody>
        </p:sp>
        <p:sp>
          <p:nvSpPr>
            <p:cNvPr id="45" name="직각 삼각형 44">
              <a:extLst>
                <a:ext uri="{FF2B5EF4-FFF2-40B4-BE49-F238E27FC236}">
                  <a16:creationId xmlns:a16="http://schemas.microsoft.com/office/drawing/2014/main" id="{3DD096B9-61A7-450B-B092-419A839D95AE}"/>
                </a:ext>
              </a:extLst>
            </p:cNvPr>
            <p:cNvSpPr/>
            <p:nvPr/>
          </p:nvSpPr>
          <p:spPr>
            <a:xfrm rot="5400000">
              <a:off x="8697818" y="4886277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1DD5DA2-F9AB-434D-A817-AFED8CE3DE33}"/>
                </a:ext>
              </a:extLst>
            </p:cNvPr>
            <p:cNvSpPr/>
            <p:nvPr/>
          </p:nvSpPr>
          <p:spPr>
            <a:xfrm>
              <a:off x="1593480" y="4638818"/>
              <a:ext cx="7226670" cy="25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defTabSz="995690" latinLnBrk="0">
                <a:defRPr/>
              </a:pPr>
              <a:r>
                <a:rPr lang="ko-KR" altLang="en-US" sz="1600" kern="0">
                  <a:latin typeface="+mn-ea"/>
                </a:rPr>
                <a:t>안정적인 시스템 운영을 위한 기술 및 교육 지원</a:t>
              </a:r>
            </a:p>
          </p:txBody>
        </p:sp>
        <p:sp>
          <p:nvSpPr>
            <p:cNvPr id="47" name="양쪽 모서리가 둥근 사각형 76">
              <a:extLst>
                <a:ext uri="{FF2B5EF4-FFF2-40B4-BE49-F238E27FC236}">
                  <a16:creationId xmlns:a16="http://schemas.microsoft.com/office/drawing/2014/main" id="{90C88072-7919-4061-BFCC-AFE227054C0E}"/>
                </a:ext>
              </a:extLst>
            </p:cNvPr>
            <p:cNvSpPr/>
            <p:nvPr/>
          </p:nvSpPr>
          <p:spPr>
            <a:xfrm>
              <a:off x="1685413" y="4622785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l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EDA1A2B-0A82-4CE1-B06F-B86D4AD336A4}"/>
                </a:ext>
              </a:extLst>
            </p:cNvPr>
            <p:cNvSpPr/>
            <p:nvPr/>
          </p:nvSpPr>
          <p:spPr>
            <a:xfrm>
              <a:off x="7799940" y="4449944"/>
              <a:ext cx="628134" cy="686423"/>
            </a:xfrm>
            <a:prstGeom prst="ellipse">
              <a:avLst/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+mn-cs"/>
                </a:rPr>
                <a:t>유지</a:t>
              </a:r>
              <a:br>
                <a:rPr kumimoji="0" lang="en-US" altLang="ko-KR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+mn-cs"/>
                </a:rPr>
              </a:b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+mn-cs"/>
                </a:rPr>
                <a:t>보수 및 기술지원 부문</a:t>
              </a:r>
            </a:p>
          </p:txBody>
        </p:sp>
        <p:sp>
          <p:nvSpPr>
            <p:cNvPr id="49" name="직각 삼각형 48">
              <a:extLst>
                <a:ext uri="{FF2B5EF4-FFF2-40B4-BE49-F238E27FC236}">
                  <a16:creationId xmlns:a16="http://schemas.microsoft.com/office/drawing/2014/main" id="{7EFA84AD-26B5-4279-B05A-1FFD2F717F4B}"/>
                </a:ext>
              </a:extLst>
            </p:cNvPr>
            <p:cNvSpPr/>
            <p:nvPr/>
          </p:nvSpPr>
          <p:spPr>
            <a:xfrm rot="5400000">
              <a:off x="8697818" y="5847085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CD6A11A5-293B-4EE6-AC05-FF1E853BCCE6}"/>
                </a:ext>
              </a:extLst>
            </p:cNvPr>
            <p:cNvSpPr/>
            <p:nvPr/>
          </p:nvSpPr>
          <p:spPr>
            <a:xfrm>
              <a:off x="1593480" y="5599625"/>
              <a:ext cx="7226670" cy="257143"/>
            </a:xfrm>
            <a:prstGeom prst="rect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lvl="0" defTabSz="995690" latinLnBrk="0">
                <a:defRPr/>
              </a:pPr>
              <a:r>
                <a:rPr lang="ko-KR" altLang="en-US" sz="1600" kern="0">
                  <a:solidFill>
                    <a:prstClr val="white"/>
                  </a:solidFill>
                  <a:latin typeface="+mn-ea"/>
                </a:rPr>
                <a:t>특별제안</a:t>
              </a:r>
            </a:p>
          </p:txBody>
        </p:sp>
        <p:sp>
          <p:nvSpPr>
            <p:cNvPr id="51" name="양쪽 모서리가 둥근 사각형 81">
              <a:extLst>
                <a:ext uri="{FF2B5EF4-FFF2-40B4-BE49-F238E27FC236}">
                  <a16:creationId xmlns:a16="http://schemas.microsoft.com/office/drawing/2014/main" id="{6631FD4A-B8E4-4603-BF30-AFA733A51D48}"/>
                </a:ext>
              </a:extLst>
            </p:cNvPr>
            <p:cNvSpPr/>
            <p:nvPr/>
          </p:nvSpPr>
          <p:spPr>
            <a:xfrm>
              <a:off x="1685413" y="5583593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l" defTabSz="99569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455DE1A-46D4-4CF7-B65D-49614110493C}"/>
                </a:ext>
              </a:extLst>
            </p:cNvPr>
            <p:cNvSpPr/>
            <p:nvPr/>
          </p:nvSpPr>
          <p:spPr>
            <a:xfrm>
              <a:off x="7799940" y="5402513"/>
              <a:ext cx="628134" cy="686423"/>
            </a:xfrm>
            <a:prstGeom prst="ellipse">
              <a:avLst/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104305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  <a:cs typeface="+mn-cs"/>
                </a:rPr>
                <a:t>특별 제안</a:t>
              </a:r>
            </a:p>
          </p:txBody>
        </p:sp>
        <p:sp>
          <p:nvSpPr>
            <p:cNvPr id="55" name="양쪽 모서리가 둥근 사각형 88">
              <a:extLst>
                <a:ext uri="{FF2B5EF4-FFF2-40B4-BE49-F238E27FC236}">
                  <a16:creationId xmlns:a16="http://schemas.microsoft.com/office/drawing/2014/main" id="{357AC896-624A-42F4-9031-E40D987CA8E0}"/>
                </a:ext>
              </a:extLst>
            </p:cNvPr>
            <p:cNvSpPr/>
            <p:nvPr/>
          </p:nvSpPr>
          <p:spPr>
            <a:xfrm>
              <a:off x="1992776" y="2794018"/>
              <a:ext cx="5701190" cy="63798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228600" marR="0" lvl="1" indent="-228600" algn="l" defTabSz="99569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lt"/>
                <a:buAutoNum type="arabicPeriod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단일 통합관리 백업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S/W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도입 업무 </a:t>
              </a:r>
              <a:endParaRPr kumimoji="0" lang="en-US" altLang="ko-KR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  <a:p>
              <a:pPr marL="228600" marR="0" lvl="1" indent="-228600" algn="l" defTabSz="99569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lt"/>
                <a:buAutoNum type="arabicPeriod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비즈니스 연속성 확보를 위한 신속한 복구 환경 구축</a:t>
              </a:r>
            </a:p>
            <a:p>
              <a:pPr marL="228600" marR="0" lvl="1" indent="-228600" algn="l" defTabSz="99569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lt"/>
                <a:buAutoNum type="arabicPeriod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데이터 증가를 고려한 백업 서버 및 스토리지 구축</a:t>
              </a:r>
              <a:endParaRPr kumimoji="0" lang="en-US" altLang="ko-KR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  <a:p>
              <a:pPr marL="228600" marR="0" lvl="1" indent="-228600" algn="l" defTabSz="99569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lt"/>
                <a:buAutoNum type="arabicPeriod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업무에 영향을 주지 않는 고속의 백업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/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복구 환경 구축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백업 네트워크 분리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)</a:t>
              </a:r>
              <a:endPara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6" name="양쪽 모서리가 둥근 사각형 89">
              <a:extLst>
                <a:ext uri="{FF2B5EF4-FFF2-40B4-BE49-F238E27FC236}">
                  <a16:creationId xmlns:a16="http://schemas.microsoft.com/office/drawing/2014/main" id="{5FD83D4B-30B3-4A58-981B-EF50041AD099}"/>
                </a:ext>
              </a:extLst>
            </p:cNvPr>
            <p:cNvSpPr/>
            <p:nvPr/>
          </p:nvSpPr>
          <p:spPr>
            <a:xfrm>
              <a:off x="1992776" y="3902046"/>
              <a:ext cx="5701190" cy="63798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228600" marR="0" lvl="1" indent="-228600" algn="l" defTabSz="99569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lt"/>
                <a:buAutoNum type="arabicPeriod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사업 이행 시 기존 운영 시스템 안정성을 최우선으로 하여 작업 진행</a:t>
              </a:r>
            </a:p>
            <a:p>
              <a:pPr marL="228600" marR="0" lvl="1" indent="-228600" algn="l" defTabSz="99569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lt"/>
                <a:buAutoNum type="arabicPeriod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최적의 시스템 구축을 위한 최상의 백업 전문 인력 투입</a:t>
              </a:r>
            </a:p>
            <a:p>
              <a:pPr marL="228600" marR="0" lvl="1" indent="-228600" algn="l" defTabSz="99569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lt"/>
                <a:buAutoNum type="arabicPeriod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고객사 보안 규정을 철저히 준수하여 보안사고 없는 사업 완료 수행</a:t>
              </a:r>
            </a:p>
            <a:p>
              <a:pPr marL="228600" marR="0" lvl="1" indent="-228600" algn="l" defTabSz="99569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lt"/>
                <a:buAutoNum type="arabicPeriod"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24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시간 비상연락체계 유지 및 빈틈없는 사업관리로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품질관리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위험관리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의사소통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)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일정 계획 준수</a:t>
              </a:r>
            </a:p>
          </p:txBody>
        </p:sp>
        <p:sp>
          <p:nvSpPr>
            <p:cNvPr id="60" name="양쪽 모서리가 둥근 사각형 90">
              <a:extLst>
                <a:ext uri="{FF2B5EF4-FFF2-40B4-BE49-F238E27FC236}">
                  <a16:creationId xmlns:a16="http://schemas.microsoft.com/office/drawing/2014/main" id="{4E3BDADB-300C-46CC-ADC7-1DBDA79166CD}"/>
                </a:ext>
              </a:extLst>
            </p:cNvPr>
            <p:cNvSpPr/>
            <p:nvPr/>
          </p:nvSpPr>
          <p:spPr>
            <a:xfrm>
              <a:off x="1992776" y="5010076"/>
              <a:ext cx="5701190" cy="47503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228600" marR="0" lvl="1" indent="-228600" algn="l" defTabSz="99569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lt"/>
                <a:buAutoNum type="arabicPeriod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사용자에 최적화된 교육 내용을 구성한 교육훈련 수행</a:t>
              </a:r>
            </a:p>
            <a:p>
              <a:pPr marL="228600" marR="0" lvl="1" indent="-228600" algn="l" defTabSz="99569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lt"/>
                <a:buAutoNum type="arabicPeriod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사업 수행 기간 동안 담당자와 함께 진행하는 전문적인 백업 기술 이전</a:t>
              </a:r>
            </a:p>
            <a:p>
              <a:pPr marL="228600" marR="0" lvl="1" indent="-228600" algn="l" defTabSz="995690" rtl="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lt"/>
                <a:buAutoNum type="arabicPeriod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cs typeface="+mn-cs"/>
                </a:rPr>
                <a:t>신속하고 정확한 기술지원</a:t>
              </a:r>
            </a:p>
          </p:txBody>
        </p:sp>
        <p:sp>
          <p:nvSpPr>
            <p:cNvPr id="61" name="양쪽 모서리가 둥근 사각형 91">
              <a:extLst>
                <a:ext uri="{FF2B5EF4-FFF2-40B4-BE49-F238E27FC236}">
                  <a16:creationId xmlns:a16="http://schemas.microsoft.com/office/drawing/2014/main" id="{68476515-198D-46AA-AA3C-D0A4A5C5A05C}"/>
                </a:ext>
              </a:extLst>
            </p:cNvPr>
            <p:cNvSpPr/>
            <p:nvPr/>
          </p:nvSpPr>
          <p:spPr>
            <a:xfrm>
              <a:off x="1992776" y="5962642"/>
              <a:ext cx="5701190" cy="31300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228600" lvl="1" indent="-228600" defTabSz="995690" fontAlgn="base" latinLnBrk="0">
                <a:lnSpc>
                  <a:spcPct val="110000"/>
                </a:lnSpc>
                <a:buSzPct val="100000"/>
                <a:buFont typeface="+mj-lt"/>
                <a:buAutoNum type="arabicPeriod"/>
              </a:pPr>
              <a:r>
                <a:rPr lang="ko-KR" altLang="en-US" sz="10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최신 가상화 및 클라우드 기술 동향 및 베스트 </a:t>
              </a:r>
              <a:r>
                <a:rPr lang="ko-KR" altLang="en-US" sz="1000" dirty="0" err="1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프랙티스</a:t>
              </a:r>
              <a:r>
                <a:rPr lang="ko-KR" altLang="en-US" sz="10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 습득 기회 제공</a:t>
              </a:r>
              <a:endParaRPr lang="en-US" altLang="ko-KR" sz="10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endParaRPr>
            </a:p>
            <a:p>
              <a:pPr marL="228600" lvl="1" indent="-228600" defTabSz="995690" fontAlgn="base" latinLnBrk="0">
                <a:lnSpc>
                  <a:spcPct val="110000"/>
                </a:lnSpc>
                <a:buSzPct val="100000"/>
                <a:buFont typeface="+mj-lt"/>
                <a:buAutoNum type="arabicPeriod"/>
              </a:pPr>
              <a:r>
                <a:rPr lang="ko-KR" altLang="en-US" sz="10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가상화 및 백업에 대한 리포팅 및 실시간 모니터링 솔루션 제공</a:t>
              </a:r>
              <a:endParaRPr kumimoji="0" lang="ko-KR" altLang="en-US" sz="1000" b="0" i="0" u="none" strike="noStrike" kern="120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B6A6B235-67F4-4254-BCF4-DEA5C75771AB}"/>
                </a:ext>
              </a:extLst>
            </p:cNvPr>
            <p:cNvGrpSpPr/>
            <p:nvPr/>
          </p:nvGrpSpPr>
          <p:grpSpPr>
            <a:xfrm>
              <a:off x="516775" y="4047389"/>
              <a:ext cx="720000" cy="720000"/>
              <a:chOff x="-1032933" y="3810796"/>
              <a:chExt cx="720000" cy="720000"/>
            </a:xfrm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BAA9D46E-F6D1-4C67-ABD8-EB82116AB4C3}"/>
                  </a:ext>
                </a:extLst>
              </p:cNvPr>
              <p:cNvSpPr/>
              <p:nvPr/>
            </p:nvSpPr>
            <p:spPr>
              <a:xfrm>
                <a:off x="-1032933" y="3810796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E8897F4C-3499-48A6-98CF-0602C3CD341B}"/>
                  </a:ext>
                </a:extLst>
              </p:cNvPr>
              <p:cNvCxnSpPr/>
              <p:nvPr/>
            </p:nvCxnSpPr>
            <p:spPr>
              <a:xfrm>
                <a:off x="-672933" y="3990796"/>
                <a:ext cx="0" cy="36000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5345E9FE-2382-4F5B-B8FF-CF225AA3B4A4}"/>
                  </a:ext>
                </a:extLst>
              </p:cNvPr>
              <p:cNvCxnSpPr/>
              <p:nvPr/>
            </p:nvCxnSpPr>
            <p:spPr>
              <a:xfrm>
                <a:off x="-850733" y="4170796"/>
                <a:ext cx="35560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모서리가 둥근 직사각형 96">
            <a:extLst>
              <a:ext uri="{FF2B5EF4-FFF2-40B4-BE49-F238E27FC236}">
                <a16:creationId xmlns:a16="http://schemas.microsoft.com/office/drawing/2014/main" id="{F5A475D4-ED80-4F26-9176-8266DFF2DBB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사업 부분별 내용</a:t>
            </a:r>
          </a:p>
        </p:txBody>
      </p:sp>
    </p:spTree>
    <p:extLst>
      <p:ext uri="{BB962C8B-B14F-4D97-AF65-F5344CB8AC3E}">
        <p14:creationId xmlns:p14="http://schemas.microsoft.com/office/powerpoint/2010/main" val="20715128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</a:t>
            </a:r>
            <a:r>
              <a:rPr lang="ko-KR" altLang="en-US" dirty="0"/>
              <a:t>목표 백업 시스템 구성도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솔루션을 이용하여</a:t>
            </a:r>
            <a:r>
              <a:rPr lang="en-US" altLang="ko-KR" dirty="0"/>
              <a:t>, </a:t>
            </a:r>
            <a:r>
              <a:rPr lang="ko-KR" altLang="en-US" dirty="0"/>
              <a:t>완벽한 데이터 보호 시스템을 구축하여 전사 시스템에 대한 즉각적인 서비스 중심의 장애 대책 및 복구 방안을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운영시스템에 대한 백업 시스템 구성 방안</a:t>
            </a:r>
            <a:endParaRPr lang="en-US" altLang="ko-KR" sz="1400" b="1" dirty="0"/>
          </a:p>
        </p:txBody>
      </p:sp>
      <p:sp>
        <p:nvSpPr>
          <p:cNvPr id="63" name="AutoShape 1590">
            <a:extLst>
              <a:ext uri="{FF2B5EF4-FFF2-40B4-BE49-F238E27FC236}">
                <a16:creationId xmlns:a16="http://schemas.microsoft.com/office/drawing/2014/main" id="{6B1A63C9-7824-4B96-AF49-10B6164FD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59" y="2233561"/>
            <a:ext cx="9325162" cy="4315351"/>
          </a:xfrm>
          <a:prstGeom prst="roundRect">
            <a:avLst>
              <a:gd name="adj" fmla="val 131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4E05D5B-4D6A-461C-BEE9-A4993B474477}"/>
              </a:ext>
            </a:extLst>
          </p:cNvPr>
          <p:cNvGrpSpPr/>
          <p:nvPr/>
        </p:nvGrpSpPr>
        <p:grpSpPr>
          <a:xfrm>
            <a:off x="422447" y="2489281"/>
            <a:ext cx="5062604" cy="3803909"/>
            <a:chOff x="596517" y="2081903"/>
            <a:chExt cx="5377804" cy="4276448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B64AB54A-DA8A-4010-919D-99AE9EDBA01B}"/>
                </a:ext>
              </a:extLst>
            </p:cNvPr>
            <p:cNvSpPr/>
            <p:nvPr/>
          </p:nvSpPr>
          <p:spPr>
            <a:xfrm>
              <a:off x="3290607" y="2081903"/>
              <a:ext cx="1683084" cy="11937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81EE893-99D5-4FDC-B3D4-BE08CEE70433}"/>
                </a:ext>
              </a:extLst>
            </p:cNvPr>
            <p:cNvSpPr/>
            <p:nvPr/>
          </p:nvSpPr>
          <p:spPr>
            <a:xfrm>
              <a:off x="766632" y="4869160"/>
              <a:ext cx="1467091" cy="1383437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C92890E1-BFA1-493D-86D1-8120EA0CABF3}"/>
                </a:ext>
              </a:extLst>
            </p:cNvPr>
            <p:cNvSpPr/>
            <p:nvPr/>
          </p:nvSpPr>
          <p:spPr>
            <a:xfrm>
              <a:off x="596517" y="2382715"/>
              <a:ext cx="1265170" cy="1007884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2B668F64-8D24-44D1-800F-8D75DF0BA134}"/>
                </a:ext>
              </a:extLst>
            </p:cNvPr>
            <p:cNvSpPr/>
            <p:nvPr/>
          </p:nvSpPr>
          <p:spPr>
            <a:xfrm>
              <a:off x="596517" y="2166828"/>
              <a:ext cx="1265170" cy="21588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VMware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 서버군 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(19)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A51C7F8E-C0A6-4602-A581-ACE0FBD21BB5}"/>
                </a:ext>
              </a:extLst>
            </p:cNvPr>
            <p:cNvGrpSpPr/>
            <p:nvPr/>
          </p:nvGrpSpPr>
          <p:grpSpPr>
            <a:xfrm>
              <a:off x="795057" y="2493942"/>
              <a:ext cx="902686" cy="818788"/>
              <a:chOff x="848544" y="2758868"/>
              <a:chExt cx="1095996" cy="1060938"/>
            </a:xfrm>
          </p:grpSpPr>
          <p:pic>
            <p:nvPicPr>
              <p:cNvPr id="198" name="그림 197">
                <a:extLst>
                  <a:ext uri="{FF2B5EF4-FFF2-40B4-BE49-F238E27FC236}">
                    <a16:creationId xmlns:a16="http://schemas.microsoft.com/office/drawing/2014/main" id="{BB64B2DF-4935-4916-A88F-D120D70542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8544" y="2758868"/>
                <a:ext cx="1095996" cy="1060938"/>
              </a:xfrm>
              <a:prstGeom prst="rect">
                <a:avLst/>
              </a:prstGeom>
            </p:spPr>
          </p:pic>
          <p:pic>
            <p:nvPicPr>
              <p:cNvPr id="199" name="그림 198">
                <a:extLst>
                  <a:ext uri="{FF2B5EF4-FFF2-40B4-BE49-F238E27FC236}">
                    <a16:creationId xmlns:a16="http://schemas.microsoft.com/office/drawing/2014/main" id="{D37FB14B-631B-4C44-A63C-08DB99285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9049" y="2780928"/>
                <a:ext cx="244433" cy="241289"/>
              </a:xfrm>
              <a:prstGeom prst="rect">
                <a:avLst/>
              </a:prstGeom>
            </p:spPr>
          </p:pic>
        </p:grp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0F3DA646-A0D2-4668-898C-229CEA5B97A2}"/>
                </a:ext>
              </a:extLst>
            </p:cNvPr>
            <p:cNvGrpSpPr/>
            <p:nvPr/>
          </p:nvGrpSpPr>
          <p:grpSpPr>
            <a:xfrm>
              <a:off x="698839" y="3923843"/>
              <a:ext cx="1135553" cy="593988"/>
              <a:chOff x="6286830" y="2879550"/>
              <a:chExt cx="1135553" cy="593988"/>
            </a:xfrm>
          </p:grpSpPr>
          <p:pic>
            <p:nvPicPr>
              <p:cNvPr id="192" name="그림 191">
                <a:extLst>
                  <a:ext uri="{FF2B5EF4-FFF2-40B4-BE49-F238E27FC236}">
                    <a16:creationId xmlns:a16="http://schemas.microsoft.com/office/drawing/2014/main" id="{06754753-6E7F-42D5-8647-CF7983AE9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6830" y="2951970"/>
                <a:ext cx="342900" cy="514350"/>
              </a:xfrm>
              <a:prstGeom prst="rect">
                <a:avLst/>
              </a:prstGeom>
            </p:spPr>
          </p:pic>
          <p:pic>
            <p:nvPicPr>
              <p:cNvPr id="193" name="그림 192">
                <a:extLst>
                  <a:ext uri="{FF2B5EF4-FFF2-40B4-BE49-F238E27FC236}">
                    <a16:creationId xmlns:a16="http://schemas.microsoft.com/office/drawing/2014/main" id="{E692EF93-403F-4860-8349-8CBF3F6B6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61059" y="2959188"/>
                <a:ext cx="342900" cy="504938"/>
              </a:xfrm>
              <a:prstGeom prst="rect">
                <a:avLst/>
              </a:prstGeom>
            </p:spPr>
          </p:pic>
          <p:pic>
            <p:nvPicPr>
              <p:cNvPr id="194" name="그림 193">
                <a:extLst>
                  <a:ext uri="{FF2B5EF4-FFF2-40B4-BE49-F238E27FC236}">
                    <a16:creationId xmlns:a16="http://schemas.microsoft.com/office/drawing/2014/main" id="{AA2517EE-DE72-4719-9728-8D61115911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3366" y="2959188"/>
                <a:ext cx="342900" cy="514350"/>
              </a:xfrm>
              <a:prstGeom prst="rect">
                <a:avLst/>
              </a:prstGeom>
            </p:spPr>
          </p:pic>
          <p:pic>
            <p:nvPicPr>
              <p:cNvPr id="195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D155E21A-0423-498B-AC33-04894A37A1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58280" y="2879550"/>
                <a:ext cx="193462" cy="204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6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5B3FBC6B-9D2C-4275-8E23-A198AC07F5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0727" y="2879550"/>
                <a:ext cx="193462" cy="204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7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36D96102-59C8-4CD2-AFA6-AE1A67FAFB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8921" y="2879550"/>
                <a:ext cx="193462" cy="2040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6B6AE5D6-8B4E-44DC-8DBF-7B72D4D24737}"/>
                </a:ext>
              </a:extLst>
            </p:cNvPr>
            <p:cNvSpPr/>
            <p:nvPr/>
          </p:nvSpPr>
          <p:spPr>
            <a:xfrm>
              <a:off x="597984" y="3716895"/>
              <a:ext cx="1265170" cy="1007884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5417257-DD43-465D-88C3-53CDCAC8D782}"/>
                </a:ext>
              </a:extLst>
            </p:cNvPr>
            <p:cNvSpPr/>
            <p:nvPr/>
          </p:nvSpPr>
          <p:spPr>
            <a:xfrm>
              <a:off x="597984" y="3501008"/>
              <a:ext cx="1265170" cy="21588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X86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 물리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서버군 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(50)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35" name="그림 4">
              <a:extLst>
                <a:ext uri="{FF2B5EF4-FFF2-40B4-BE49-F238E27FC236}">
                  <a16:creationId xmlns:a16="http://schemas.microsoft.com/office/drawing/2014/main" id="{0371EC40-1A8D-4AFA-80EF-5C3509AB9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1521" y="2758094"/>
              <a:ext cx="710934" cy="660609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1DA1CA5-5A8C-494C-B008-DC0F517A31DB}"/>
                </a:ext>
              </a:extLst>
            </p:cNvPr>
            <p:cNvSpPr txBox="1"/>
            <p:nvPr/>
          </p:nvSpPr>
          <p:spPr>
            <a:xfrm>
              <a:off x="2531189" y="3425600"/>
              <a:ext cx="1648221" cy="484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b="1" dirty="0">
                  <a:highlight>
                    <a:srgbClr val="B9CDE5"/>
                  </a:highlight>
                  <a:latin typeface="+mn-ea"/>
                </a:rPr>
                <a:t>백업관리서버</a:t>
              </a:r>
              <a:endParaRPr lang="en-US" altLang="ko-KR" sz="800" b="1" dirty="0">
                <a:highlight>
                  <a:srgbClr val="B9CDE5"/>
                </a:highlight>
                <a:latin typeface="+mn-ea"/>
              </a:endParaRPr>
            </a:p>
            <a:p>
              <a:pPr algn="l"/>
              <a:r>
                <a:rPr lang="en-US" altLang="ko-KR" sz="700" dirty="0">
                  <a:latin typeface="+mn-ea"/>
                </a:rPr>
                <a:t>- Veeam Explorer </a:t>
              </a:r>
              <a:r>
                <a:rPr lang="ko-KR" altLang="en-US" sz="700" dirty="0">
                  <a:latin typeface="+mn-ea"/>
                </a:rPr>
                <a:t>실행</a:t>
              </a:r>
              <a:endParaRPr lang="en-US" altLang="ko-KR" sz="700" dirty="0">
                <a:latin typeface="+mn-ea"/>
              </a:endParaRPr>
            </a:p>
            <a:p>
              <a:pPr algn="l"/>
              <a:r>
                <a:rPr lang="en-US" altLang="ko-KR" sz="700" dirty="0">
                  <a:latin typeface="+mn-ea"/>
                </a:rPr>
                <a:t>-</a:t>
              </a:r>
              <a:r>
                <a:rPr lang="ko-KR" altLang="en-US" sz="700" dirty="0">
                  <a:latin typeface="+mn-ea"/>
                </a:rPr>
                <a:t> 복구 프로세스 관리</a:t>
              </a:r>
              <a:r>
                <a:rPr lang="en-US" altLang="ko-KR" sz="700" dirty="0">
                  <a:latin typeface="+mn-ea"/>
                </a:rPr>
                <a:t>, </a:t>
              </a:r>
              <a:r>
                <a:rPr lang="ko-KR" altLang="en-US" sz="700" dirty="0">
                  <a:latin typeface="+mn-ea"/>
                </a:rPr>
                <a:t>모니터</a:t>
              </a:r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5FFA092F-B3E3-4CB9-BEE7-D7B721F1EDBD}"/>
                </a:ext>
              </a:extLst>
            </p:cNvPr>
            <p:cNvGrpSpPr/>
            <p:nvPr/>
          </p:nvGrpSpPr>
          <p:grpSpPr>
            <a:xfrm>
              <a:off x="3624690" y="2081903"/>
              <a:ext cx="1374084" cy="1167077"/>
              <a:chOff x="4109533" y="2440815"/>
              <a:chExt cx="1374084" cy="1167077"/>
            </a:xfrm>
          </p:grpSpPr>
          <p:grpSp>
            <p:nvGrpSpPr>
              <p:cNvPr id="176" name="Group 49">
                <a:extLst>
                  <a:ext uri="{FF2B5EF4-FFF2-40B4-BE49-F238E27FC236}">
                    <a16:creationId xmlns:a16="http://schemas.microsoft.com/office/drawing/2014/main" id="{D2AAD550-DECA-452B-9D45-C533C1C2D53E}"/>
                  </a:ext>
                </a:extLst>
              </p:cNvPr>
              <p:cNvGrpSpPr/>
              <p:nvPr/>
            </p:nvGrpSpPr>
            <p:grpSpPr>
              <a:xfrm>
                <a:off x="4244586" y="2600008"/>
                <a:ext cx="1239031" cy="1007884"/>
                <a:chOff x="5884986" y="1446523"/>
                <a:chExt cx="2093626" cy="1566966"/>
              </a:xfrm>
            </p:grpSpPr>
            <p:sp>
              <p:nvSpPr>
                <p:cNvPr id="178" name="Textfeld 63">
                  <a:extLst>
                    <a:ext uri="{FF2B5EF4-FFF2-40B4-BE49-F238E27FC236}">
                      <a16:creationId xmlns:a16="http://schemas.microsoft.com/office/drawing/2014/main" id="{529A122B-F262-4CB2-8CBF-0276CF899756}"/>
                    </a:ext>
                  </a:extLst>
                </p:cNvPr>
                <p:cNvSpPr txBox="1"/>
                <p:nvPr/>
              </p:nvSpPr>
              <p:spPr>
                <a:xfrm>
                  <a:off x="6309800" y="1875466"/>
                  <a:ext cx="672441" cy="1613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sz="3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Windows Files</a:t>
                  </a:r>
                </a:p>
                <a:p>
                  <a:r>
                    <a:rPr lang="en-GB" altLang="ko-KR" sz="3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Linux Files</a:t>
                  </a:r>
                  <a:endParaRPr lang="en-GB" altLang="ko-KR" sz="1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179" name="Textfeld 68">
                  <a:extLst>
                    <a:ext uri="{FF2B5EF4-FFF2-40B4-BE49-F238E27FC236}">
                      <a16:creationId xmlns:a16="http://schemas.microsoft.com/office/drawing/2014/main" id="{EA0E3977-B3A6-427A-AA16-1FACF83C012E}"/>
                    </a:ext>
                  </a:extLst>
                </p:cNvPr>
                <p:cNvSpPr txBox="1"/>
                <p:nvPr/>
              </p:nvSpPr>
              <p:spPr>
                <a:xfrm>
                  <a:off x="6399736" y="2261000"/>
                  <a:ext cx="524883" cy="1613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sz="3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Active</a:t>
                  </a:r>
                </a:p>
                <a:p>
                  <a:r>
                    <a:rPr lang="en-GB" sz="3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Directory</a:t>
                  </a:r>
                </a:p>
              </p:txBody>
            </p:sp>
            <p:pic>
              <p:nvPicPr>
                <p:cNvPr id="180" name="Picture 54">
                  <a:extLst>
                    <a:ext uri="{FF2B5EF4-FFF2-40B4-BE49-F238E27FC236}">
                      <a16:creationId xmlns:a16="http://schemas.microsoft.com/office/drawing/2014/main" id="{1B8ADAAD-D5AF-42F2-AA30-D4F60949EE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7084" y="2203228"/>
                  <a:ext cx="350473" cy="359154"/>
                </a:xfrm>
                <a:prstGeom prst="rect">
                  <a:avLst/>
                </a:prstGeom>
              </p:spPr>
            </p:pic>
            <p:sp>
              <p:nvSpPr>
                <p:cNvPr id="181" name="Textfeld 69">
                  <a:extLst>
                    <a:ext uri="{FF2B5EF4-FFF2-40B4-BE49-F238E27FC236}">
                      <a16:creationId xmlns:a16="http://schemas.microsoft.com/office/drawing/2014/main" id="{D54A0B71-E2E6-458E-BC9E-817A8F17B7AE}"/>
                    </a:ext>
                  </a:extLst>
                </p:cNvPr>
                <p:cNvSpPr txBox="1"/>
                <p:nvPr/>
              </p:nvSpPr>
              <p:spPr>
                <a:xfrm>
                  <a:off x="7350242" y="2674027"/>
                  <a:ext cx="628370" cy="806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sz="3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Exchange</a:t>
                  </a:r>
                  <a:endParaRPr lang="en-GB" sz="2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pic>
              <p:nvPicPr>
                <p:cNvPr id="182" name="Picture 56">
                  <a:extLst>
                    <a:ext uri="{FF2B5EF4-FFF2-40B4-BE49-F238E27FC236}">
                      <a16:creationId xmlns:a16="http://schemas.microsoft.com/office/drawing/2014/main" id="{8E81F6ED-B225-421E-A0C4-944E8ACB6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74795" y="2581457"/>
                  <a:ext cx="350473" cy="359154"/>
                </a:xfrm>
                <a:prstGeom prst="rect">
                  <a:avLst/>
                </a:prstGeom>
              </p:spPr>
            </p:pic>
            <p:sp>
              <p:nvSpPr>
                <p:cNvPr id="183" name="Textfeld 70">
                  <a:extLst>
                    <a:ext uri="{FF2B5EF4-FFF2-40B4-BE49-F238E27FC236}">
                      <a16:creationId xmlns:a16="http://schemas.microsoft.com/office/drawing/2014/main" id="{B4EC6F31-7212-424B-A3C9-0D9886C5640D}"/>
                    </a:ext>
                  </a:extLst>
                </p:cNvPr>
                <p:cNvSpPr txBox="1"/>
                <p:nvPr/>
              </p:nvSpPr>
              <p:spPr>
                <a:xfrm>
                  <a:off x="6398609" y="2686842"/>
                  <a:ext cx="517091" cy="806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sz="3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SharePoint</a:t>
                  </a:r>
                  <a:endParaRPr lang="en-GB" sz="2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pic>
              <p:nvPicPr>
                <p:cNvPr id="184" name="Picture 58">
                  <a:extLst>
                    <a:ext uri="{FF2B5EF4-FFF2-40B4-BE49-F238E27FC236}">
                      <a16:creationId xmlns:a16="http://schemas.microsoft.com/office/drawing/2014/main" id="{2D80E423-40F8-40BB-A442-E2071DEBC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6042" y="2581457"/>
                  <a:ext cx="351174" cy="359873"/>
                </a:xfrm>
                <a:prstGeom prst="rect">
                  <a:avLst/>
                </a:prstGeom>
              </p:spPr>
            </p:pic>
            <p:sp>
              <p:nvSpPr>
                <p:cNvPr id="185" name="Textfeld 71">
                  <a:extLst>
                    <a:ext uri="{FF2B5EF4-FFF2-40B4-BE49-F238E27FC236}">
                      <a16:creationId xmlns:a16="http://schemas.microsoft.com/office/drawing/2014/main" id="{CBDBAD02-A792-49E0-82B8-8B2EA50A0195}"/>
                    </a:ext>
                  </a:extLst>
                </p:cNvPr>
                <p:cNvSpPr txBox="1"/>
                <p:nvPr/>
              </p:nvSpPr>
              <p:spPr>
                <a:xfrm>
                  <a:off x="7350242" y="1893874"/>
                  <a:ext cx="524885" cy="806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GB" sz="3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MS SQL</a:t>
                  </a:r>
                </a:p>
              </p:txBody>
            </p:sp>
            <p:pic>
              <p:nvPicPr>
                <p:cNvPr id="186" name="Picture 60">
                  <a:extLst>
                    <a:ext uri="{FF2B5EF4-FFF2-40B4-BE49-F238E27FC236}">
                      <a16:creationId xmlns:a16="http://schemas.microsoft.com/office/drawing/2014/main" id="{03992DFB-0B02-4970-8E13-69D57800D1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79399" y="1812345"/>
                  <a:ext cx="350473" cy="359154"/>
                </a:xfrm>
                <a:prstGeom prst="rect">
                  <a:avLst/>
                </a:prstGeom>
              </p:spPr>
            </p:pic>
            <p:sp>
              <p:nvSpPr>
                <p:cNvPr id="187" name="Textfeld 54">
                  <a:extLst>
                    <a:ext uri="{FF2B5EF4-FFF2-40B4-BE49-F238E27FC236}">
                      <a16:creationId xmlns:a16="http://schemas.microsoft.com/office/drawing/2014/main" id="{7365CB62-C84F-4FAC-9940-E60BA9802EFA}"/>
                    </a:ext>
                  </a:extLst>
                </p:cNvPr>
                <p:cNvSpPr txBox="1"/>
                <p:nvPr/>
              </p:nvSpPr>
              <p:spPr>
                <a:xfrm>
                  <a:off x="7355458" y="2289835"/>
                  <a:ext cx="519669" cy="8069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85784">
                    <a:defRPr/>
                  </a:pPr>
                  <a:r>
                    <a:rPr lang="en-GB" sz="300" kern="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Oracle</a:t>
                  </a:r>
                </a:p>
              </p:txBody>
            </p:sp>
            <p:pic>
              <p:nvPicPr>
                <p:cNvPr id="188" name="Picture 62">
                  <a:extLst>
                    <a:ext uri="{FF2B5EF4-FFF2-40B4-BE49-F238E27FC236}">
                      <a16:creationId xmlns:a16="http://schemas.microsoft.com/office/drawing/2014/main" id="{F4DED052-550F-45B7-B4C2-CAF96862ED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76273" y="2203228"/>
                  <a:ext cx="350576" cy="359154"/>
                </a:xfrm>
                <a:prstGeom prst="rect">
                  <a:avLst/>
                </a:prstGeom>
              </p:spPr>
            </p:pic>
            <p:pic>
              <p:nvPicPr>
                <p:cNvPr id="189" name="Picture 43">
                  <a:extLst>
                    <a:ext uri="{FF2B5EF4-FFF2-40B4-BE49-F238E27FC236}">
                      <a16:creationId xmlns:a16="http://schemas.microsoft.com/office/drawing/2014/main" id="{752C0D65-728F-4B31-9496-94612AA1C4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34929" y="1812345"/>
                  <a:ext cx="251622" cy="359154"/>
                </a:xfrm>
                <a:prstGeom prst="rect">
                  <a:avLst/>
                </a:prstGeom>
              </p:spPr>
            </p:pic>
            <p:sp>
              <p:nvSpPr>
                <p:cNvPr id="190" name="Rectangle 66">
                  <a:extLst>
                    <a:ext uri="{FF2B5EF4-FFF2-40B4-BE49-F238E27FC236}">
                      <a16:creationId xmlns:a16="http://schemas.microsoft.com/office/drawing/2014/main" id="{227DC328-57A9-4549-AA35-2436874383EE}"/>
                    </a:ext>
                  </a:extLst>
                </p:cNvPr>
                <p:cNvSpPr/>
                <p:nvPr/>
              </p:nvSpPr>
              <p:spPr bwMode="auto">
                <a:xfrm>
                  <a:off x="5884986" y="1620498"/>
                  <a:ext cx="1990140" cy="1392991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600" spc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endParaRPr>
                </a:p>
              </p:txBody>
            </p:sp>
            <p:sp>
              <p:nvSpPr>
                <p:cNvPr id="191" name="TextBox 190">
                  <a:extLst>
                    <a:ext uri="{FF2B5EF4-FFF2-40B4-BE49-F238E27FC236}">
                      <a16:creationId xmlns:a16="http://schemas.microsoft.com/office/drawing/2014/main" id="{FF590004-291A-408A-BCFF-6431865E6E1C}"/>
                    </a:ext>
                  </a:extLst>
                </p:cNvPr>
                <p:cNvSpPr txBox="1"/>
                <p:nvPr/>
              </p:nvSpPr>
              <p:spPr>
                <a:xfrm>
                  <a:off x="6143894" y="1446523"/>
                  <a:ext cx="1552335" cy="274501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txBody>
                <a:bodyPr wrap="square" rtlCol="0" anchor="ctr">
                  <a:noAutofit/>
                </a:bodyPr>
                <a:lstStyle/>
                <a:p>
                  <a:pPr algn="ctr"/>
                  <a:r>
                    <a:rPr lang="en-GB" sz="500" dirty="0">
                      <a:solidFill>
                        <a:schemeClr val="bg1"/>
                      </a:solidFill>
                      <a:latin typeface="+mn-ea"/>
                    </a:rPr>
                    <a:t>Veeam Explorer</a:t>
                  </a:r>
                </a:p>
              </p:txBody>
            </p:sp>
          </p:grpSp>
          <p:pic>
            <p:nvPicPr>
              <p:cNvPr id="177" name="그림 176">
                <a:extLst>
                  <a:ext uri="{FF2B5EF4-FFF2-40B4-BE49-F238E27FC236}">
                    <a16:creationId xmlns:a16="http://schemas.microsoft.com/office/drawing/2014/main" id="{61BEAD62-1642-43AC-98C4-44F723089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09533" y="2440815"/>
                <a:ext cx="303240" cy="346367"/>
              </a:xfrm>
              <a:prstGeom prst="rect">
                <a:avLst/>
              </a:prstGeom>
            </p:spPr>
          </p:pic>
        </p:grpSp>
        <p:sp>
          <p:nvSpPr>
            <p:cNvPr id="138" name="이등변 삼각형 137">
              <a:extLst>
                <a:ext uri="{FF2B5EF4-FFF2-40B4-BE49-F238E27FC236}">
                  <a16:creationId xmlns:a16="http://schemas.microsoft.com/office/drawing/2014/main" id="{2152CE54-CBBD-4E8E-9FE4-A065FCCF16FD}"/>
                </a:ext>
              </a:extLst>
            </p:cNvPr>
            <p:cNvSpPr/>
            <p:nvPr/>
          </p:nvSpPr>
          <p:spPr>
            <a:xfrm rot="16200000">
              <a:off x="3113878" y="2631829"/>
              <a:ext cx="829157" cy="400814"/>
            </a:xfrm>
            <a:prstGeom prst="triangle">
              <a:avLst>
                <a:gd name="adj" fmla="val 6911"/>
              </a:avLst>
            </a:prstGeom>
            <a:gradFill flip="none" rotWithShape="1">
              <a:gsLst>
                <a:gs pos="0">
                  <a:schemeClr val="accent3">
                    <a:lumMod val="50000"/>
                    <a:tint val="66000"/>
                    <a:satMod val="160000"/>
                  </a:schemeClr>
                </a:gs>
                <a:gs pos="50000">
                  <a:schemeClr val="accent3">
                    <a:lumMod val="50000"/>
                    <a:tint val="44500"/>
                    <a:satMod val="160000"/>
                  </a:schemeClr>
                </a:gs>
                <a:gs pos="100000">
                  <a:schemeClr val="accent3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pic>
          <p:nvPicPr>
            <p:cNvPr id="139" name="Picture 53" descr="disk_subsystem">
              <a:extLst>
                <a:ext uri="{FF2B5EF4-FFF2-40B4-BE49-F238E27FC236}">
                  <a16:creationId xmlns:a16="http://schemas.microsoft.com/office/drawing/2014/main" id="{DD416CF0-DDDA-4336-ACB7-6F6DD1BB2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5" y="3998279"/>
              <a:ext cx="499614" cy="546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B2A45DDB-B0B6-43FB-BC80-1EF6D0729552}"/>
                </a:ext>
              </a:extLst>
            </p:cNvPr>
            <p:cNvSpPr/>
            <p:nvPr/>
          </p:nvSpPr>
          <p:spPr>
            <a:xfrm>
              <a:off x="4228199" y="3788902"/>
              <a:ext cx="1566328" cy="792162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F6B57C3-CC65-4A2E-B0F1-C690241E2066}"/>
                </a:ext>
              </a:extLst>
            </p:cNvPr>
            <p:cNvSpPr txBox="1"/>
            <p:nvPr/>
          </p:nvSpPr>
          <p:spPr>
            <a:xfrm>
              <a:off x="4178093" y="3787736"/>
              <a:ext cx="1573205" cy="242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" i="1" dirty="0">
                  <a:latin typeface="+mn-ea"/>
                </a:rPr>
                <a:t>기존 스토리지 활용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26B356E-5076-4737-8796-36BE5D034325}"/>
                </a:ext>
              </a:extLst>
            </p:cNvPr>
            <p:cNvSpPr txBox="1"/>
            <p:nvPr/>
          </p:nvSpPr>
          <p:spPr>
            <a:xfrm>
              <a:off x="5107570" y="3988868"/>
              <a:ext cx="866751" cy="242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i="1" dirty="0">
                  <a:solidFill>
                    <a:srgbClr val="FF0000"/>
                  </a:solidFill>
                  <a:latin typeface="+mn-ea"/>
                </a:rPr>
                <a:t>1</a:t>
              </a:r>
              <a:r>
                <a:rPr lang="ko-KR" altLang="en-US" sz="800" b="1" i="1" dirty="0">
                  <a:solidFill>
                    <a:srgbClr val="FF0000"/>
                  </a:solidFill>
                  <a:latin typeface="+mn-ea"/>
                </a:rPr>
                <a:t>차백업</a:t>
              </a:r>
              <a:endParaRPr lang="en-US" altLang="ko-KR" sz="800" b="1" i="1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4B578F46-C7E6-40F2-8530-C5BF21DB25C2}"/>
                </a:ext>
              </a:extLst>
            </p:cNvPr>
            <p:cNvCxnSpPr>
              <a:cxnSpLocks/>
              <a:stCxn id="140" idx="2"/>
              <a:endCxn id="145" idx="0"/>
            </p:cNvCxnSpPr>
            <p:nvPr/>
          </p:nvCxnSpPr>
          <p:spPr>
            <a:xfrm>
              <a:off x="5011363" y="4581064"/>
              <a:ext cx="9181" cy="672549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4" name="Picture 4" descr="Image result for aws s3">
              <a:extLst>
                <a:ext uri="{FF2B5EF4-FFF2-40B4-BE49-F238E27FC236}">
                  <a16:creationId xmlns:a16="http://schemas.microsoft.com/office/drawing/2014/main" id="{0843E3E9-7EEE-4475-A235-2A0ECCFD7A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11" t="20989" r="32844" b="20222"/>
            <a:stretch/>
          </p:blipFill>
          <p:spPr bwMode="auto">
            <a:xfrm>
              <a:off x="4623810" y="5564084"/>
              <a:ext cx="470907" cy="53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16DCD252-225F-4C4C-B6C9-482964EB6D42}"/>
                </a:ext>
              </a:extLst>
            </p:cNvPr>
            <p:cNvSpPr/>
            <p:nvPr/>
          </p:nvSpPr>
          <p:spPr>
            <a:xfrm>
              <a:off x="4229410" y="5253613"/>
              <a:ext cx="1582267" cy="21907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AWS Cloud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6E79DDA2-B66A-4465-A319-FF36C420C1BA}"/>
                </a:ext>
              </a:extLst>
            </p:cNvPr>
            <p:cNvSpPr/>
            <p:nvPr/>
          </p:nvSpPr>
          <p:spPr>
            <a:xfrm>
              <a:off x="4229411" y="5462990"/>
              <a:ext cx="1581523" cy="666310"/>
            </a:xfrm>
            <a:prstGeom prst="rect">
              <a:avLst/>
            </a:prstGeom>
            <a:noFill/>
            <a:ln w="9525">
              <a:solidFill>
                <a:srgbClr val="404040">
                  <a:alpha val="61000"/>
                </a:srgbClr>
              </a:solidFill>
              <a:headEnd type="diamond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2FB9C5B-201D-4B5F-9F0C-75581EB95FAF}"/>
                </a:ext>
              </a:extLst>
            </p:cNvPr>
            <p:cNvSpPr txBox="1"/>
            <p:nvPr/>
          </p:nvSpPr>
          <p:spPr>
            <a:xfrm>
              <a:off x="4146225" y="5456581"/>
              <a:ext cx="738903" cy="242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i="1" dirty="0">
                  <a:latin typeface="+mn-ea"/>
                </a:rPr>
                <a:t>AWS S3</a:t>
              </a:r>
              <a:endParaRPr lang="ko-KR" altLang="en-US" sz="800" i="1" dirty="0">
                <a:latin typeface="+mn-ea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8A4E6942-507E-4D09-B3D2-1142875F5EE4}"/>
                </a:ext>
              </a:extLst>
            </p:cNvPr>
            <p:cNvSpPr txBox="1"/>
            <p:nvPr/>
          </p:nvSpPr>
          <p:spPr>
            <a:xfrm>
              <a:off x="5130442" y="5528879"/>
              <a:ext cx="829159" cy="242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i="1" dirty="0">
                  <a:solidFill>
                    <a:srgbClr val="00B050"/>
                  </a:solidFill>
                  <a:latin typeface="+mn-ea"/>
                </a:rPr>
                <a:t>2</a:t>
              </a:r>
              <a:r>
                <a:rPr lang="ko-KR" altLang="en-US" sz="800" b="1" i="1" dirty="0">
                  <a:solidFill>
                    <a:srgbClr val="00B050"/>
                  </a:solidFill>
                  <a:latin typeface="+mn-ea"/>
                </a:rPr>
                <a:t>차백업</a:t>
              </a:r>
              <a:endParaRPr lang="en-US" altLang="ko-KR" sz="800" b="1" i="1" dirty="0">
                <a:solidFill>
                  <a:srgbClr val="00B050"/>
                </a:solidFill>
                <a:latin typeface="+mn-ea"/>
              </a:endParaRPr>
            </a:p>
          </p:txBody>
        </p:sp>
        <p:pic>
          <p:nvPicPr>
            <p:cNvPr id="149" name="Picture 6" descr="Image result for AWS">
              <a:extLst>
                <a:ext uri="{FF2B5EF4-FFF2-40B4-BE49-F238E27FC236}">
                  <a16:creationId xmlns:a16="http://schemas.microsoft.com/office/drawing/2014/main" id="{02DFE446-3599-4307-97D2-FC6179DE50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2713" y="4643866"/>
              <a:ext cx="829159" cy="6218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D93D7598-3602-456F-84DE-E6BA05BB55FA}"/>
                </a:ext>
              </a:extLst>
            </p:cNvPr>
            <p:cNvSpPr txBox="1"/>
            <p:nvPr/>
          </p:nvSpPr>
          <p:spPr>
            <a:xfrm>
              <a:off x="4985539" y="4820142"/>
              <a:ext cx="921559" cy="2595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rgbClr val="00B050"/>
                  </a:solidFill>
                  <a:latin typeface="+mn-ea"/>
                </a:rPr>
                <a:t>Backup Copy</a:t>
              </a:r>
              <a:endParaRPr lang="ko-KR" altLang="en-US" sz="900" dirty="0">
                <a:solidFill>
                  <a:srgbClr val="00B050"/>
                </a:solidFill>
                <a:latin typeface="+mn-ea"/>
              </a:endParaRPr>
            </a:p>
          </p:txBody>
        </p:sp>
        <p:pic>
          <p:nvPicPr>
            <p:cNvPr id="151" name="Picture 148">
              <a:extLst>
                <a:ext uri="{FF2B5EF4-FFF2-40B4-BE49-F238E27FC236}">
                  <a16:creationId xmlns:a16="http://schemas.microsoft.com/office/drawing/2014/main" id="{E1337615-2DAC-4532-8A0B-C8C17A3DD2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0995" y="4923744"/>
              <a:ext cx="863482" cy="771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DE26216B-F551-4596-91D6-A3C2584FD820}"/>
                </a:ext>
              </a:extLst>
            </p:cNvPr>
            <p:cNvSpPr txBox="1"/>
            <p:nvPr/>
          </p:nvSpPr>
          <p:spPr>
            <a:xfrm>
              <a:off x="766632" y="5735533"/>
              <a:ext cx="1508663" cy="622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b="1" dirty="0">
                  <a:highlight>
                    <a:srgbClr val="B9CDE5"/>
                  </a:highlight>
                  <a:latin typeface="+mn-ea"/>
                </a:rPr>
                <a:t>물리서버 즉각복구용 가상화인프라</a:t>
              </a:r>
              <a:endParaRPr lang="en-US" altLang="ko-KR" sz="800" b="1" dirty="0">
                <a:highlight>
                  <a:srgbClr val="B9CDE5"/>
                </a:highlight>
                <a:latin typeface="+mn-ea"/>
              </a:endParaRPr>
            </a:p>
            <a:p>
              <a:pPr algn="l"/>
              <a:r>
                <a:rPr lang="en-US" altLang="ko-KR" sz="700" dirty="0">
                  <a:latin typeface="+mn-ea"/>
                </a:rPr>
                <a:t>- VMware, Hyper-V </a:t>
              </a:r>
              <a:r>
                <a:rPr lang="ko-KR" altLang="en-US" sz="700" dirty="0">
                  <a:latin typeface="+mn-ea"/>
                </a:rPr>
                <a:t>하이퍼바이저</a:t>
              </a:r>
              <a:endParaRPr lang="en-US" altLang="ko-KR" sz="700" dirty="0">
                <a:latin typeface="+mn-ea"/>
              </a:endParaRPr>
            </a:p>
          </p:txBody>
        </p:sp>
        <p:sp>
          <p:nvSpPr>
            <p:cNvPr id="153" name="순서도: 카드 152">
              <a:extLst>
                <a:ext uri="{FF2B5EF4-FFF2-40B4-BE49-F238E27FC236}">
                  <a16:creationId xmlns:a16="http://schemas.microsoft.com/office/drawing/2014/main" id="{F06F02B0-A2C5-4EEF-A47C-40EBEA91EB83}"/>
                </a:ext>
              </a:extLst>
            </p:cNvPr>
            <p:cNvSpPr/>
            <p:nvPr/>
          </p:nvSpPr>
          <p:spPr bwMode="auto">
            <a:xfrm>
              <a:off x="4416342" y="4021875"/>
              <a:ext cx="230158" cy="197825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spc="0" dirty="0">
                  <a:solidFill>
                    <a:schemeClr val="bg1"/>
                  </a:solidFill>
                  <a:latin typeface="+mn-ea"/>
                  <a:cs typeface="Segoe UI" pitchFamily="34" charset="0"/>
                </a:rPr>
                <a:t>x86</a:t>
              </a:r>
              <a:endParaRPr lang="ko-KR" altLang="en-US" sz="500" b="1" spc="0" dirty="0">
                <a:solidFill>
                  <a:schemeClr val="bg1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54" name="순서도: 카드 153">
              <a:extLst>
                <a:ext uri="{FF2B5EF4-FFF2-40B4-BE49-F238E27FC236}">
                  <a16:creationId xmlns:a16="http://schemas.microsoft.com/office/drawing/2014/main" id="{42BAE7A9-BF91-4AC6-BA2A-181572C8EE7E}"/>
                </a:ext>
              </a:extLst>
            </p:cNvPr>
            <p:cNvSpPr/>
            <p:nvPr/>
          </p:nvSpPr>
          <p:spPr bwMode="auto">
            <a:xfrm>
              <a:off x="4561576" y="4149331"/>
              <a:ext cx="230158" cy="197825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spc="0" dirty="0">
                  <a:solidFill>
                    <a:schemeClr val="bg1"/>
                  </a:solidFill>
                  <a:latin typeface="+mn-ea"/>
                  <a:cs typeface="Segoe UI" pitchFamily="34" charset="0"/>
                </a:rPr>
                <a:t>x86</a:t>
              </a:r>
              <a:endParaRPr lang="ko-KR" altLang="en-US" sz="500" b="1" spc="0" dirty="0">
                <a:solidFill>
                  <a:schemeClr val="bg1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55" name="순서도: 카드 154">
              <a:extLst>
                <a:ext uri="{FF2B5EF4-FFF2-40B4-BE49-F238E27FC236}">
                  <a16:creationId xmlns:a16="http://schemas.microsoft.com/office/drawing/2014/main" id="{B3B0336D-6889-4CBC-8A72-EE42897BF84C}"/>
                </a:ext>
              </a:extLst>
            </p:cNvPr>
            <p:cNvSpPr/>
            <p:nvPr/>
          </p:nvSpPr>
          <p:spPr bwMode="auto">
            <a:xfrm>
              <a:off x="4706809" y="4274730"/>
              <a:ext cx="230158" cy="197825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dirty="0">
                  <a:solidFill>
                    <a:schemeClr val="bg1"/>
                  </a:solidFill>
                  <a:latin typeface="+mn-ea"/>
                  <a:cs typeface="Segoe UI" pitchFamily="34" charset="0"/>
                </a:rPr>
                <a:t>x86</a:t>
              </a:r>
              <a:endParaRPr lang="ko-KR" altLang="en-US" sz="500" b="1" spc="0" dirty="0">
                <a:solidFill>
                  <a:schemeClr val="bg1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56" name="순서도: 카드 155">
              <a:extLst>
                <a:ext uri="{FF2B5EF4-FFF2-40B4-BE49-F238E27FC236}">
                  <a16:creationId xmlns:a16="http://schemas.microsoft.com/office/drawing/2014/main" id="{CBE9CD54-524C-49D6-8F6F-C2B3187DBD88}"/>
                </a:ext>
              </a:extLst>
            </p:cNvPr>
            <p:cNvSpPr/>
            <p:nvPr/>
          </p:nvSpPr>
          <p:spPr bwMode="auto">
            <a:xfrm>
              <a:off x="4937217" y="4024977"/>
              <a:ext cx="230158" cy="197825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VM</a:t>
              </a:r>
              <a:endParaRPr lang="ko-KR" altLang="en-US" sz="5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57" name="순서도: 카드 156">
              <a:extLst>
                <a:ext uri="{FF2B5EF4-FFF2-40B4-BE49-F238E27FC236}">
                  <a16:creationId xmlns:a16="http://schemas.microsoft.com/office/drawing/2014/main" id="{02CA62E9-06CB-447E-99A4-D8DF5881EFB6}"/>
                </a:ext>
              </a:extLst>
            </p:cNvPr>
            <p:cNvSpPr/>
            <p:nvPr/>
          </p:nvSpPr>
          <p:spPr bwMode="auto">
            <a:xfrm>
              <a:off x="5082451" y="4152432"/>
              <a:ext cx="230158" cy="197825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VM</a:t>
              </a:r>
              <a:endParaRPr lang="ko-KR" altLang="en-US" sz="5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58" name="순서도: 카드 157">
              <a:extLst>
                <a:ext uri="{FF2B5EF4-FFF2-40B4-BE49-F238E27FC236}">
                  <a16:creationId xmlns:a16="http://schemas.microsoft.com/office/drawing/2014/main" id="{A4A8DB9A-4394-400C-B978-9F621AFBCCFA}"/>
                </a:ext>
              </a:extLst>
            </p:cNvPr>
            <p:cNvSpPr/>
            <p:nvPr/>
          </p:nvSpPr>
          <p:spPr bwMode="auto">
            <a:xfrm>
              <a:off x="5227685" y="4277832"/>
              <a:ext cx="230158" cy="197825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VM</a:t>
              </a:r>
              <a:endParaRPr lang="ko-KR" altLang="en-US" sz="5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59" name="순서도: 카드 158">
              <a:extLst>
                <a:ext uri="{FF2B5EF4-FFF2-40B4-BE49-F238E27FC236}">
                  <a16:creationId xmlns:a16="http://schemas.microsoft.com/office/drawing/2014/main" id="{450B736B-E950-4ECD-BD3C-F642548C5612}"/>
                </a:ext>
              </a:extLst>
            </p:cNvPr>
            <p:cNvSpPr/>
            <p:nvPr/>
          </p:nvSpPr>
          <p:spPr bwMode="auto">
            <a:xfrm>
              <a:off x="4422135" y="5639514"/>
              <a:ext cx="230158" cy="197825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spc="0" dirty="0">
                  <a:solidFill>
                    <a:schemeClr val="bg1"/>
                  </a:solidFill>
                  <a:latin typeface="+mn-ea"/>
                  <a:cs typeface="Segoe UI" pitchFamily="34" charset="0"/>
                </a:rPr>
                <a:t>x86</a:t>
              </a:r>
              <a:endParaRPr lang="ko-KR" altLang="en-US" sz="500" b="1" spc="0" dirty="0">
                <a:solidFill>
                  <a:schemeClr val="bg1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60" name="순서도: 카드 159">
              <a:extLst>
                <a:ext uri="{FF2B5EF4-FFF2-40B4-BE49-F238E27FC236}">
                  <a16:creationId xmlns:a16="http://schemas.microsoft.com/office/drawing/2014/main" id="{BA6DF878-088A-44F2-8AD0-2F05B263F4C1}"/>
                </a:ext>
              </a:extLst>
            </p:cNvPr>
            <p:cNvSpPr/>
            <p:nvPr/>
          </p:nvSpPr>
          <p:spPr bwMode="auto">
            <a:xfrm>
              <a:off x="4567369" y="5766970"/>
              <a:ext cx="230158" cy="197825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spc="0" dirty="0">
                  <a:solidFill>
                    <a:schemeClr val="bg1"/>
                  </a:solidFill>
                  <a:latin typeface="+mn-ea"/>
                  <a:cs typeface="Segoe UI" pitchFamily="34" charset="0"/>
                </a:rPr>
                <a:t>x86</a:t>
              </a:r>
              <a:endParaRPr lang="ko-KR" altLang="en-US" sz="500" b="1" spc="0" dirty="0">
                <a:solidFill>
                  <a:schemeClr val="bg1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61" name="순서도: 카드 160">
              <a:extLst>
                <a:ext uri="{FF2B5EF4-FFF2-40B4-BE49-F238E27FC236}">
                  <a16:creationId xmlns:a16="http://schemas.microsoft.com/office/drawing/2014/main" id="{29B7AB0C-4236-4CA6-9C50-B66860594BE3}"/>
                </a:ext>
              </a:extLst>
            </p:cNvPr>
            <p:cNvSpPr/>
            <p:nvPr/>
          </p:nvSpPr>
          <p:spPr bwMode="auto">
            <a:xfrm>
              <a:off x="4712602" y="5892369"/>
              <a:ext cx="230158" cy="197825"/>
            </a:xfrm>
            <a:prstGeom prst="flowChartPunchedCard">
              <a:avLst/>
            </a:prstGeom>
            <a:solidFill>
              <a:srgbClr val="0070C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dirty="0">
                  <a:solidFill>
                    <a:schemeClr val="bg1"/>
                  </a:solidFill>
                  <a:latin typeface="+mn-ea"/>
                  <a:cs typeface="Segoe UI" pitchFamily="34" charset="0"/>
                </a:rPr>
                <a:t>x86</a:t>
              </a:r>
              <a:endParaRPr lang="ko-KR" altLang="en-US" sz="500" b="1" spc="0" dirty="0">
                <a:solidFill>
                  <a:schemeClr val="bg1"/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62" name="순서도: 카드 161">
              <a:extLst>
                <a:ext uri="{FF2B5EF4-FFF2-40B4-BE49-F238E27FC236}">
                  <a16:creationId xmlns:a16="http://schemas.microsoft.com/office/drawing/2014/main" id="{27E124EC-1EA8-413C-816F-E29C8C91CFA4}"/>
                </a:ext>
              </a:extLst>
            </p:cNvPr>
            <p:cNvSpPr/>
            <p:nvPr/>
          </p:nvSpPr>
          <p:spPr bwMode="auto">
            <a:xfrm>
              <a:off x="4943010" y="5642616"/>
              <a:ext cx="230158" cy="197825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VM</a:t>
              </a:r>
              <a:endParaRPr lang="ko-KR" altLang="en-US" sz="5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63" name="순서도: 카드 162">
              <a:extLst>
                <a:ext uri="{FF2B5EF4-FFF2-40B4-BE49-F238E27FC236}">
                  <a16:creationId xmlns:a16="http://schemas.microsoft.com/office/drawing/2014/main" id="{E39DA369-0F8B-4C97-B729-1A8B1063CE18}"/>
                </a:ext>
              </a:extLst>
            </p:cNvPr>
            <p:cNvSpPr/>
            <p:nvPr/>
          </p:nvSpPr>
          <p:spPr bwMode="auto">
            <a:xfrm>
              <a:off x="5088244" y="5770071"/>
              <a:ext cx="230158" cy="197825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VM</a:t>
              </a:r>
              <a:endParaRPr lang="ko-KR" altLang="en-US" sz="5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itchFamily="34" charset="0"/>
              </a:endParaRPr>
            </a:p>
          </p:txBody>
        </p:sp>
        <p:sp>
          <p:nvSpPr>
            <p:cNvPr id="164" name="순서도: 카드 163">
              <a:extLst>
                <a:ext uri="{FF2B5EF4-FFF2-40B4-BE49-F238E27FC236}">
                  <a16:creationId xmlns:a16="http://schemas.microsoft.com/office/drawing/2014/main" id="{D849EDB4-8067-40B7-97DA-B807A31C5756}"/>
                </a:ext>
              </a:extLst>
            </p:cNvPr>
            <p:cNvSpPr/>
            <p:nvPr/>
          </p:nvSpPr>
          <p:spPr bwMode="auto">
            <a:xfrm>
              <a:off x="5233478" y="5895471"/>
              <a:ext cx="230158" cy="197825"/>
            </a:xfrm>
            <a:prstGeom prst="flowChartPunchedCard">
              <a:avLst/>
            </a:prstGeom>
            <a:solidFill>
              <a:srgbClr val="00B0F0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500" b="1" spc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Segoe UI" pitchFamily="34" charset="0"/>
                </a:rPr>
                <a:t>VM</a:t>
              </a:r>
              <a:endParaRPr lang="ko-KR" altLang="en-US" sz="5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Segoe UI" pitchFamily="34" charset="0"/>
              </a:endParaRPr>
            </a:p>
          </p:txBody>
        </p:sp>
        <p:cxnSp>
          <p:nvCxnSpPr>
            <p:cNvPr id="165" name="연결선: 꺾임 164">
              <a:extLst>
                <a:ext uri="{FF2B5EF4-FFF2-40B4-BE49-F238E27FC236}">
                  <a16:creationId xmlns:a16="http://schemas.microsoft.com/office/drawing/2014/main" id="{9515675E-6E74-490F-85FF-5979585AC3C4}"/>
                </a:ext>
              </a:extLst>
            </p:cNvPr>
            <p:cNvCxnSpPr>
              <a:cxnSpLocks/>
              <a:stCxn id="199" idx="3"/>
              <a:endCxn id="156" idx="0"/>
            </p:cNvCxnSpPr>
            <p:nvPr/>
          </p:nvCxnSpPr>
          <p:spPr>
            <a:xfrm>
              <a:off x="1672163" y="2604076"/>
              <a:ext cx="3380133" cy="1420901"/>
            </a:xfrm>
            <a:prstGeom prst="bentConnector2">
              <a:avLst/>
            </a:prstGeom>
            <a:ln w="19050">
              <a:solidFill>
                <a:srgbClr val="FF0000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연결선: 꺾임 165">
              <a:extLst>
                <a:ext uri="{FF2B5EF4-FFF2-40B4-BE49-F238E27FC236}">
                  <a16:creationId xmlns:a16="http://schemas.microsoft.com/office/drawing/2014/main" id="{74E8AB68-081D-4965-9E5D-418CE2979220}"/>
                </a:ext>
              </a:extLst>
            </p:cNvPr>
            <p:cNvCxnSpPr>
              <a:cxnSpLocks/>
              <a:endCxn id="139" idx="1"/>
            </p:cNvCxnSpPr>
            <p:nvPr/>
          </p:nvCxnSpPr>
          <p:spPr>
            <a:xfrm>
              <a:off x="1859512" y="4030921"/>
              <a:ext cx="2654953" cy="240492"/>
            </a:xfrm>
            <a:prstGeom prst="bentConnector3">
              <a:avLst>
                <a:gd name="adj1" fmla="val 48360"/>
              </a:avLst>
            </a:prstGeom>
            <a:ln w="19050">
              <a:solidFill>
                <a:srgbClr val="00B050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연결선: 꺾임 166">
              <a:extLst>
                <a:ext uri="{FF2B5EF4-FFF2-40B4-BE49-F238E27FC236}">
                  <a16:creationId xmlns:a16="http://schemas.microsoft.com/office/drawing/2014/main" id="{A9201533-6126-4853-9CBC-E0A6C8B35C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0242" y="4409958"/>
              <a:ext cx="3009849" cy="611334"/>
            </a:xfrm>
            <a:prstGeom prst="bentConnector3">
              <a:avLst>
                <a:gd name="adj1" fmla="val 48841"/>
              </a:avLst>
            </a:prstGeom>
            <a:ln w="19050">
              <a:solidFill>
                <a:srgbClr val="7030A0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1CCC612C-43F3-45DE-9A74-6668D232B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0843" y="4919044"/>
              <a:ext cx="201320" cy="186217"/>
            </a:xfrm>
            <a:prstGeom prst="rect">
              <a:avLst/>
            </a:prstGeom>
          </p:spPr>
        </p:pic>
        <p:cxnSp>
          <p:nvCxnSpPr>
            <p:cNvPr id="169" name="연결선: 꺾임 168">
              <a:extLst>
                <a:ext uri="{FF2B5EF4-FFF2-40B4-BE49-F238E27FC236}">
                  <a16:creationId xmlns:a16="http://schemas.microsoft.com/office/drawing/2014/main" id="{483E694D-37C1-463F-85A4-02186A8311C4}"/>
                </a:ext>
              </a:extLst>
            </p:cNvPr>
            <p:cNvCxnSpPr>
              <a:cxnSpLocks/>
              <a:stCxn id="146" idx="2"/>
              <a:endCxn id="129" idx="3"/>
            </p:cNvCxnSpPr>
            <p:nvPr/>
          </p:nvCxnSpPr>
          <p:spPr>
            <a:xfrm rot="5400000" flipH="1">
              <a:off x="1819608" y="2928736"/>
              <a:ext cx="3242643" cy="3158486"/>
            </a:xfrm>
            <a:prstGeom prst="bentConnector4">
              <a:avLst>
                <a:gd name="adj1" fmla="val -5439"/>
                <a:gd name="adj2" fmla="val 78510"/>
              </a:avLst>
            </a:prstGeom>
            <a:ln w="19050">
              <a:solidFill>
                <a:srgbClr val="00B0F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화살표 연결선 169">
              <a:extLst>
                <a:ext uri="{FF2B5EF4-FFF2-40B4-BE49-F238E27FC236}">
                  <a16:creationId xmlns:a16="http://schemas.microsoft.com/office/drawing/2014/main" id="{6C513E38-5337-4226-81C5-FBA47E5F9944}"/>
                </a:ext>
              </a:extLst>
            </p:cNvPr>
            <p:cNvCxnSpPr>
              <a:cxnSpLocks/>
              <a:endCxn id="133" idx="3"/>
            </p:cNvCxnSpPr>
            <p:nvPr/>
          </p:nvCxnSpPr>
          <p:spPr>
            <a:xfrm flipH="1">
              <a:off x="1863154" y="4220837"/>
              <a:ext cx="668035" cy="0"/>
            </a:xfrm>
            <a:prstGeom prst="straightConnector1">
              <a:avLst/>
            </a:prstGeom>
            <a:ln w="19050">
              <a:solidFill>
                <a:srgbClr val="00B0F0"/>
              </a:solidFill>
              <a:prstDash val="sysDash"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7D49999-E163-429A-B5D9-ACA9A456711E}"/>
                </a:ext>
              </a:extLst>
            </p:cNvPr>
            <p:cNvSpPr txBox="1"/>
            <p:nvPr/>
          </p:nvSpPr>
          <p:spPr>
            <a:xfrm>
              <a:off x="2010266" y="2238580"/>
              <a:ext cx="1520833" cy="3460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  <a:latin typeface="+mn-ea"/>
                </a:rPr>
                <a:t>VM</a:t>
              </a:r>
              <a:r>
                <a:rPr lang="ko-KR" altLang="en-US" sz="700" b="1" dirty="0">
                  <a:solidFill>
                    <a:srgbClr val="FF0000"/>
                  </a:solidFill>
                  <a:latin typeface="+mn-ea"/>
                </a:rPr>
                <a:t> 복구</a:t>
              </a:r>
              <a:endParaRPr lang="en-US" altLang="ko-KR" sz="700" b="1" dirty="0">
                <a:solidFill>
                  <a:srgbClr val="FF0000"/>
                </a:solidFill>
                <a:latin typeface="+mn-ea"/>
              </a:endParaRPr>
            </a:p>
            <a:p>
              <a:pPr algn="ctr"/>
              <a:r>
                <a:rPr lang="en-US" altLang="ko-KR" sz="700" b="1" dirty="0">
                  <a:solidFill>
                    <a:srgbClr val="FF0000"/>
                  </a:solidFill>
                  <a:latin typeface="+mn-ea"/>
                </a:rPr>
                <a:t>(1</a:t>
              </a:r>
              <a:r>
                <a:rPr lang="ko-KR" altLang="en-US" sz="700" b="1" dirty="0">
                  <a:solidFill>
                    <a:srgbClr val="FF0000"/>
                  </a:solidFill>
                  <a:latin typeface="+mn-ea"/>
                </a:rPr>
                <a:t>차백업본 </a:t>
              </a:r>
              <a:r>
                <a:rPr lang="en-US" altLang="ko-KR" sz="700" b="1" dirty="0">
                  <a:solidFill>
                    <a:srgbClr val="FF0000"/>
                  </a:solidFill>
                  <a:latin typeface="+mn-ea"/>
                </a:rPr>
                <a:t>/ </a:t>
              </a:r>
              <a:r>
                <a:rPr lang="ko-KR" altLang="en-US" sz="700" b="1" dirty="0">
                  <a:solidFill>
                    <a:srgbClr val="FF0000"/>
                  </a:solidFill>
                  <a:latin typeface="+mn-ea"/>
                </a:rPr>
                <a:t>즉각 </a:t>
              </a:r>
              <a:r>
                <a:rPr lang="en-US" altLang="ko-KR" sz="700" b="1" dirty="0">
                  <a:solidFill>
                    <a:srgbClr val="FF0000"/>
                  </a:solidFill>
                  <a:latin typeface="+mn-ea"/>
                </a:rPr>
                <a:t>/ </a:t>
              </a:r>
              <a:r>
                <a:rPr lang="ko-KR" altLang="en-US" sz="700" b="1" dirty="0">
                  <a:solidFill>
                    <a:srgbClr val="FF0000"/>
                  </a:solidFill>
                  <a:latin typeface="+mn-ea"/>
                </a:rPr>
                <a:t>전체</a:t>
              </a:r>
              <a:r>
                <a:rPr lang="en-US" altLang="ko-KR" sz="700" b="1" dirty="0">
                  <a:solidFill>
                    <a:srgbClr val="FF0000"/>
                  </a:solidFill>
                  <a:latin typeface="+mn-ea"/>
                </a:rPr>
                <a:t>,</a:t>
              </a:r>
              <a:r>
                <a:rPr lang="ko-KR" altLang="en-US" sz="700" b="1" dirty="0">
                  <a:solidFill>
                    <a:srgbClr val="FF0000"/>
                  </a:solidFill>
                  <a:latin typeface="+mn-ea"/>
                </a:rPr>
                <a:t>개별</a:t>
              </a:r>
              <a:r>
                <a:rPr lang="en-US" altLang="ko-KR" sz="700" b="1" dirty="0">
                  <a:solidFill>
                    <a:srgbClr val="FF0000"/>
                  </a:solidFill>
                  <a:latin typeface="+mn-ea"/>
                </a:rPr>
                <a:t>)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F74BDA03-9D48-4920-A481-134539BCA860}"/>
                </a:ext>
              </a:extLst>
            </p:cNvPr>
            <p:cNvSpPr txBox="1"/>
            <p:nvPr/>
          </p:nvSpPr>
          <p:spPr>
            <a:xfrm>
              <a:off x="2677247" y="6046420"/>
              <a:ext cx="1508663" cy="22490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accent1"/>
                  </a:solidFill>
                  <a:latin typeface="+mn-ea"/>
                </a:rPr>
                <a:t>2</a:t>
              </a:r>
              <a:r>
                <a:rPr lang="ko-KR" altLang="en-US" sz="700" b="1" dirty="0">
                  <a:solidFill>
                    <a:schemeClr val="accent1"/>
                  </a:solidFill>
                  <a:latin typeface="+mn-ea"/>
                </a:rPr>
                <a:t>차백업으로 부터의 복구</a:t>
              </a:r>
              <a:endParaRPr lang="en-US" altLang="ko-KR" sz="700" b="1" dirty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D0198E1C-B802-4C11-933D-096C9240D1A6}"/>
                </a:ext>
              </a:extLst>
            </p:cNvPr>
            <p:cNvSpPr txBox="1"/>
            <p:nvPr/>
          </p:nvSpPr>
          <p:spPr>
            <a:xfrm>
              <a:off x="3042421" y="3938502"/>
              <a:ext cx="1520833" cy="3460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  <a:latin typeface="+mn-ea"/>
                </a:rPr>
                <a:t>x86</a:t>
              </a:r>
              <a:r>
                <a:rPr lang="ko-KR" altLang="en-US" sz="700" b="1" dirty="0">
                  <a:solidFill>
                    <a:srgbClr val="00B050"/>
                  </a:solidFill>
                  <a:latin typeface="+mn-ea"/>
                </a:rPr>
                <a:t>서버 복구</a:t>
              </a:r>
              <a:endParaRPr lang="en-US" altLang="ko-KR" sz="700" b="1" dirty="0">
                <a:solidFill>
                  <a:srgbClr val="00B050"/>
                </a:solidFill>
                <a:latin typeface="+mn-ea"/>
              </a:endParaRPr>
            </a:p>
            <a:p>
              <a:pPr algn="ctr"/>
              <a:r>
                <a:rPr lang="en-US" altLang="ko-KR" sz="700" b="1" dirty="0">
                  <a:solidFill>
                    <a:srgbClr val="00B050"/>
                  </a:solidFill>
                  <a:latin typeface="+mn-ea"/>
                </a:rPr>
                <a:t>(1</a:t>
              </a:r>
              <a:r>
                <a:rPr lang="ko-KR" altLang="en-US" sz="700" b="1" dirty="0">
                  <a:solidFill>
                    <a:srgbClr val="00B050"/>
                  </a:solidFill>
                  <a:latin typeface="+mn-ea"/>
                </a:rPr>
                <a:t>차백업본</a:t>
              </a:r>
              <a:r>
                <a:rPr lang="en-US" altLang="ko-KR" sz="700" b="1" dirty="0">
                  <a:solidFill>
                    <a:srgbClr val="00B050"/>
                  </a:solidFill>
                  <a:latin typeface="+mn-ea"/>
                </a:rPr>
                <a:t>)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2D0BE29-4AB2-429A-B0C1-E4076E90E001}"/>
                </a:ext>
              </a:extLst>
            </p:cNvPr>
            <p:cNvSpPr txBox="1"/>
            <p:nvPr/>
          </p:nvSpPr>
          <p:spPr>
            <a:xfrm>
              <a:off x="3046499" y="4439785"/>
              <a:ext cx="1520833" cy="3460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  <a:latin typeface="+mn-ea"/>
                </a:rPr>
                <a:t>x86</a:t>
              </a:r>
              <a:r>
                <a:rPr lang="ko-KR" altLang="en-US" sz="700" b="1" dirty="0">
                  <a:solidFill>
                    <a:srgbClr val="00B050"/>
                  </a:solidFill>
                  <a:latin typeface="+mn-ea"/>
                </a:rPr>
                <a:t>서버 복구</a:t>
              </a:r>
              <a:endParaRPr lang="en-US" altLang="ko-KR" sz="700" b="1" dirty="0">
                <a:solidFill>
                  <a:srgbClr val="00B050"/>
                </a:solidFill>
                <a:latin typeface="+mn-ea"/>
              </a:endParaRPr>
            </a:p>
            <a:p>
              <a:pPr algn="ctr"/>
              <a:r>
                <a:rPr lang="en-US" altLang="ko-KR" sz="700" b="1" dirty="0">
                  <a:solidFill>
                    <a:srgbClr val="00B050"/>
                  </a:solidFill>
                  <a:latin typeface="+mn-ea"/>
                </a:rPr>
                <a:t>(</a:t>
              </a:r>
              <a:r>
                <a:rPr lang="ko-KR" altLang="en-US" sz="700" b="1" dirty="0">
                  <a:solidFill>
                    <a:srgbClr val="00B050"/>
                  </a:solidFill>
                  <a:latin typeface="+mn-ea"/>
                </a:rPr>
                <a:t>가상화로의 즉각복구</a:t>
              </a:r>
              <a:r>
                <a:rPr lang="en-US" altLang="ko-KR" sz="700" b="1" dirty="0">
                  <a:solidFill>
                    <a:srgbClr val="00B050"/>
                  </a:solidFill>
                  <a:latin typeface="+mn-ea"/>
                </a:rPr>
                <a:t>)</a:t>
              </a: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1842BA40-846F-45E8-83FC-E9D90E8B075E}"/>
                </a:ext>
              </a:extLst>
            </p:cNvPr>
            <p:cNvSpPr/>
            <p:nvPr/>
          </p:nvSpPr>
          <p:spPr>
            <a:xfrm>
              <a:off x="4221321" y="3573016"/>
              <a:ext cx="1573206" cy="21588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40404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백업 스토리지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(50TB)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graphicFrame>
        <p:nvGraphicFramePr>
          <p:cNvPr id="200" name="표 199">
            <a:extLst>
              <a:ext uri="{FF2B5EF4-FFF2-40B4-BE49-F238E27FC236}">
                <a16:creationId xmlns:a16="http://schemas.microsoft.com/office/drawing/2014/main" id="{07F23BFE-6BA7-400B-A558-6FAB489EA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042313"/>
              </p:ext>
            </p:extLst>
          </p:nvPr>
        </p:nvGraphicFramePr>
        <p:xfrm>
          <a:off x="5460548" y="2379881"/>
          <a:ext cx="4072381" cy="4010759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901984">
                  <a:extLst>
                    <a:ext uri="{9D8B030D-6E8A-4147-A177-3AD203B41FA5}">
                      <a16:colId xmlns:a16="http://schemas.microsoft.com/office/drawing/2014/main" val="3032633383"/>
                    </a:ext>
                  </a:extLst>
                </a:gridCol>
                <a:gridCol w="3170397">
                  <a:extLst>
                    <a:ext uri="{9D8B030D-6E8A-4147-A177-3AD203B41FA5}">
                      <a16:colId xmlns:a16="http://schemas.microsoft.com/office/drawing/2014/main" val="4283438109"/>
                    </a:ext>
                  </a:extLst>
                </a:gridCol>
              </a:tblGrid>
              <a:tr h="133527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장애 발생 시</a:t>
                      </a:r>
                      <a:endParaRPr kumimoji="0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즉각 서비스 절차</a:t>
                      </a:r>
                      <a:endParaRPr kumimoji="0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(VM &amp;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x86)</a:t>
                      </a:r>
                    </a:p>
                  </a:txBody>
                  <a:tcPr marL="36000" marR="36000" marT="36000" marB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ko-KR" altLang="en-US" sz="900" b="1" kern="0" dirty="0">
                          <a:solidFill>
                            <a:schemeClr val="tx1"/>
                          </a:solidFill>
                          <a:highlight>
                            <a:srgbClr val="B9CDE5"/>
                          </a:highlight>
                          <a:latin typeface="+mn-ea"/>
                          <a:ea typeface="+mn-ea"/>
                          <a:cs typeface="+mn-cs"/>
                        </a:rPr>
                        <a:t>즉각 복구 기능으로 서비스 장애 시간 단축</a:t>
                      </a:r>
                      <a:endParaRPr kumimoji="0" lang="en-US" altLang="ko-KR" sz="900" kern="0" dirty="0">
                        <a:solidFill>
                          <a:srgbClr val="0070C0"/>
                        </a:solidFill>
                        <a:highlight>
                          <a:srgbClr val="B9CDE5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kumimoji="0" lang="ko-KR" altLang="en-US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전체 장애 또는 특정 시점 전체 복구 </a:t>
                      </a: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즉각 복구 </a:t>
                      </a: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(1</a:t>
                      </a:r>
                      <a:r>
                        <a:rPr kumimoji="0" lang="ko-KR" altLang="en-US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분</a:t>
                      </a: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900" kern="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 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즉각 복구를 통해 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서비스를 수행하면서 마이그레이션 진행 가능</a:t>
                      </a:r>
                      <a:endParaRPr kumimoji="0"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즉각 복구 시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Application-Aware 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지원으로 서비스 재개 시간 단축</a:t>
                      </a:r>
                      <a:b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ex) MS-SQL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Server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 즉각 복구 시 별도의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DB 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복구가 필요 없음</a:t>
                      </a:r>
                      <a:endParaRPr kumimoji="0"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122267"/>
                  </a:ext>
                </a:extLst>
              </a:tr>
              <a:tr h="127102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kumimoji="0" lang="en-US" altLang="ko-KR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Data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복구 절차</a:t>
                      </a:r>
                    </a:p>
                  </a:txBody>
                  <a:tcPr marL="36000" marR="36000" marT="36000" marB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900" b="1" kern="0" dirty="0">
                          <a:solidFill>
                            <a:schemeClr val="tx1"/>
                          </a:solidFill>
                          <a:highlight>
                            <a:srgbClr val="B9CDE5"/>
                          </a:highlight>
                          <a:latin typeface="+mn-ea"/>
                          <a:ea typeface="+mn-ea"/>
                          <a:cs typeface="+mn-cs"/>
                        </a:rPr>
                        <a:t>Veeam Explorer</a:t>
                      </a:r>
                      <a:r>
                        <a:rPr kumimoji="0" lang="ko-KR" altLang="en-US" sz="900" b="1" kern="0" dirty="0">
                          <a:solidFill>
                            <a:schemeClr val="tx1"/>
                          </a:solidFill>
                          <a:highlight>
                            <a:srgbClr val="B9CDE5"/>
                          </a:highlight>
                          <a:latin typeface="+mn-ea"/>
                          <a:ea typeface="+mn-ea"/>
                          <a:cs typeface="+mn-cs"/>
                        </a:rPr>
                        <a:t>를 통해 개별 데이터 복구</a:t>
                      </a:r>
                      <a:endParaRPr kumimoji="0" lang="en-US" altLang="ko-KR" sz="900" kern="0" dirty="0">
                        <a:solidFill>
                          <a:srgbClr val="FF0000"/>
                        </a:solidFill>
                        <a:highlight>
                          <a:srgbClr val="B9CDE5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삭제 또는 시점복구 </a:t>
                      </a: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즉각 복구</a:t>
                      </a:r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Guest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파일레벨 복구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Veeam Explorer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이용하여 개별 복구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 어플리케이션 레벨 복구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Veeam Explorer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이용하여 개별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Object 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단위 복구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(AD, SQL, Exchange, SharePoint, Oracle)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복구 시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Agentless &amp; Application-Aware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통한 빠른 복구</a:t>
                      </a:r>
                      <a:endParaRPr kumimoji="0" lang="en-US" altLang="ko-KR" sz="900" kern="0" dirty="0">
                        <a:solidFill>
                          <a:srgbClr val="7030A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814292"/>
                  </a:ext>
                </a:extLst>
              </a:tr>
              <a:tr h="140446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X86</a:t>
                      </a:r>
                      <a:r>
                        <a:rPr kumimoji="0" lang="en-US" altLang="ko-KR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OS </a:t>
                      </a:r>
                      <a:r>
                        <a:rPr kumimoji="0" lang="ko-KR" altLang="en-US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kumimoji="0" lang="en-US" altLang="ko-KR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Data</a:t>
                      </a:r>
                      <a:endParaRPr kumimoji="0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복구 절차</a:t>
                      </a:r>
                    </a:p>
                  </a:txBody>
                  <a:tcPr marL="36000" marR="36000" marT="36000" marB="3600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900" b="1" kern="0" dirty="0">
                          <a:solidFill>
                            <a:schemeClr val="tx1"/>
                          </a:solidFill>
                          <a:highlight>
                            <a:srgbClr val="B9CDE5"/>
                          </a:highlight>
                          <a:latin typeface="+mn-ea"/>
                          <a:ea typeface="+mn-ea"/>
                          <a:cs typeface="+mn-cs"/>
                        </a:rPr>
                        <a:t>Veeam Explorer</a:t>
                      </a:r>
                      <a:r>
                        <a:rPr kumimoji="0" lang="ko-KR" altLang="en-US" sz="900" b="1" kern="0" dirty="0">
                          <a:solidFill>
                            <a:schemeClr val="tx1"/>
                          </a:solidFill>
                          <a:highlight>
                            <a:srgbClr val="B9CDE5"/>
                          </a:highlight>
                          <a:latin typeface="+mn-ea"/>
                          <a:ea typeface="+mn-ea"/>
                          <a:cs typeface="+mn-cs"/>
                        </a:rPr>
                        <a:t>를 통해 수초내에 데이터 복구</a:t>
                      </a:r>
                      <a:endParaRPr kumimoji="0" lang="en-US" altLang="ko-KR" sz="900" b="1" kern="0" dirty="0">
                        <a:solidFill>
                          <a:schemeClr val="tx1"/>
                        </a:solidFill>
                        <a:highlight>
                          <a:srgbClr val="B9CDE5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900" b="1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X86 OS</a:t>
                      </a:r>
                      <a:r>
                        <a:rPr kumimoji="0" lang="ko-KR" altLang="en-US" sz="900" b="1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백업 지원을 통한 빠른 복구 지원</a:t>
                      </a:r>
                      <a:endParaRPr kumimoji="0" lang="en-US" altLang="ko-KR" sz="900" kern="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kumimoji="0" lang="ko-KR" altLang="en-US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시점복구 </a:t>
                      </a: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: BMR</a:t>
                      </a:r>
                      <a:r>
                        <a:rPr kumimoji="0" lang="ko-KR" altLang="en-US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 부팅을 통한 빠른 </a:t>
                      </a: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OS </a:t>
                      </a:r>
                      <a:r>
                        <a:rPr kumimoji="0" lang="ko-KR" altLang="en-US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및 </a:t>
                      </a:r>
                      <a:r>
                        <a:rPr kumimoji="0" lang="en-US" altLang="ko-KR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Data</a:t>
                      </a:r>
                      <a:r>
                        <a:rPr kumimoji="0" lang="ko-KR" altLang="en-US" sz="900" kern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 복구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파일레벨 복구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Veeam Explorer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이용하여 개별 복구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x86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어플리케이션 레벨 복구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Veeam Explorer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이용하여 개별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Object 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단위 복구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(AD, SQL, Exchange, SharePoint, Oracle)</a:t>
                      </a:r>
                    </a:p>
                    <a:p>
                      <a:pPr marL="0" marR="0" lvl="0" indent="0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복구 시 </a:t>
                      </a:r>
                      <a:r>
                        <a:rPr kumimoji="0" lang="en-US" altLang="ko-KR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Application-Aware</a:t>
                      </a:r>
                      <a:r>
                        <a:rPr kumimoji="0" lang="ko-KR" altLang="en-US" sz="900" kern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 통한 빠른 복구</a:t>
                      </a:r>
                      <a:endParaRPr kumimoji="0" lang="en-US" altLang="ko-KR" sz="900" kern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solidFill>
                      <a:srgbClr val="EEEC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845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7219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2.3.4 </a:t>
            </a:r>
            <a:r>
              <a:rPr lang="ko-KR" altLang="en-US" dirty="0"/>
              <a:t>백업 및 복구 시스템 구성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물리 서버</a:t>
            </a:r>
            <a:r>
              <a:rPr lang="en-US" altLang="ko-KR" dirty="0"/>
              <a:t>,</a:t>
            </a:r>
            <a:r>
              <a:rPr lang="ko-KR" altLang="en-US" dirty="0"/>
              <a:t> 가상화 서버 일부</a:t>
            </a:r>
            <a:r>
              <a:rPr lang="en-US" altLang="ko-KR" dirty="0"/>
              <a:t>(</a:t>
            </a:r>
            <a:r>
              <a:rPr lang="en-US" altLang="ko-KR" dirty="0" err="1"/>
              <a:t>Openstack</a:t>
            </a:r>
            <a:r>
              <a:rPr lang="en-US" altLang="ko-KR" dirty="0"/>
              <a:t>, XEN)</a:t>
            </a:r>
            <a:r>
              <a:rPr lang="ko-KR" altLang="en-US" dirty="0"/>
              <a:t>의 경우 </a:t>
            </a:r>
            <a:r>
              <a:rPr lang="en-US" altLang="ko-KR" dirty="0"/>
              <a:t>Agent</a:t>
            </a:r>
            <a:r>
              <a:rPr lang="ko-KR" altLang="en-US" dirty="0"/>
              <a:t>를 설치하여 백업을 수행 합니다</a:t>
            </a:r>
            <a:r>
              <a:rPr lang="en-US" altLang="ko-KR" dirty="0"/>
              <a:t>.</a:t>
            </a:r>
            <a:r>
              <a:rPr lang="ko-KR" altLang="en-US" dirty="0"/>
              <a:t> 빔 소프트웨어는 단일 백업 작업으로 </a:t>
            </a:r>
            <a:r>
              <a:rPr lang="en-US" altLang="ko-KR" dirty="0"/>
              <a:t>OS, </a:t>
            </a:r>
            <a:r>
              <a:rPr lang="en" altLang="ko-KR" dirty="0"/>
              <a:t>DB</a:t>
            </a:r>
            <a:r>
              <a:rPr lang="ko-KR" altLang="en-US" dirty="0"/>
              <a:t>를 동시에 백업 수행을 하며 </a:t>
            </a:r>
            <a:r>
              <a:rPr lang="en-US" altLang="ko-KR" dirty="0"/>
              <a:t>CBT</a:t>
            </a:r>
            <a:r>
              <a:rPr lang="ko-KR" altLang="en-US" dirty="0"/>
              <a:t> 기능을 통한 변경 </a:t>
            </a:r>
            <a:r>
              <a:rPr lang="ko-KR" altLang="en-US" dirty="0" err="1"/>
              <a:t>블럭만을</a:t>
            </a:r>
            <a:r>
              <a:rPr lang="ko-KR" altLang="en-US" dirty="0"/>
              <a:t> 전송하여 백업 소요시간을 단축합니다</a:t>
            </a:r>
            <a:r>
              <a:rPr lang="en-US" altLang="ko-KR" dirty="0"/>
              <a:t>.</a:t>
            </a:r>
            <a:r>
              <a:rPr lang="ko-KR" altLang="en-US" dirty="0"/>
              <a:t> 아울러 다양한 방식의 복구 기능을 제공합니다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상세 구성안</a:t>
            </a:r>
            <a:r>
              <a:rPr lang="en-US" altLang="ko-KR" sz="1400" b="1" dirty="0">
                <a:latin typeface="맑은 고딕" panose="020B0503020000020004" pitchFamily="50" charset="-127"/>
              </a:rPr>
              <a:t> – </a:t>
            </a:r>
            <a:r>
              <a:rPr lang="ko-KR" altLang="en-US" sz="1400" b="1" dirty="0">
                <a:latin typeface="맑은 고딕" panose="020B0503020000020004" pitchFamily="50" charset="-127"/>
              </a:rPr>
              <a:t>물리</a:t>
            </a:r>
            <a:r>
              <a:rPr lang="en-US" altLang="ko-KR" sz="1400" b="1" dirty="0">
                <a:latin typeface="맑은 고딕" panose="020B0503020000020004" pitchFamily="50" charset="-127"/>
              </a:rPr>
              <a:t>, OpenStack(KVM), XEN</a:t>
            </a:r>
            <a:endParaRPr lang="ko-KR" altLang="en-US" sz="1400" b="1" dirty="0">
              <a:latin typeface="맑은 고딕" panose="020B0503020000020004" pitchFamily="50" charset="-127"/>
            </a:endParaRPr>
          </a:p>
        </p:txBody>
      </p:sp>
      <p:graphicFrame>
        <p:nvGraphicFramePr>
          <p:cNvPr id="89" name="표 88">
            <a:extLst>
              <a:ext uri="{FF2B5EF4-FFF2-40B4-BE49-F238E27FC236}">
                <a16:creationId xmlns:a16="http://schemas.microsoft.com/office/drawing/2014/main" id="{A0B52482-0A42-4522-B42D-901FBD29E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860093"/>
              </p:ext>
            </p:extLst>
          </p:nvPr>
        </p:nvGraphicFramePr>
        <p:xfrm>
          <a:off x="5090958" y="2228409"/>
          <a:ext cx="4587166" cy="4296215"/>
        </p:xfrm>
        <a:graphic>
          <a:graphicData uri="http://schemas.openxmlformats.org/drawingml/2006/table">
            <a:tbl>
              <a:tblPr firstRow="1" bandRow="1"/>
              <a:tblGrid>
                <a:gridCol w="1005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9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2921">
                  <a:extLst>
                    <a:ext uri="{9D8B030D-6E8A-4147-A177-3AD203B41FA5}">
                      <a16:colId xmlns:a16="http://schemas.microsoft.com/office/drawing/2014/main" val="4041864968"/>
                    </a:ext>
                  </a:extLst>
                </a:gridCol>
              </a:tblGrid>
              <a:tr h="28120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백업 방식</a:t>
                      </a:r>
                      <a:endParaRPr kumimoji="1" lang="en-US" altLang="ko-KR" sz="1000" b="1" kern="1200" spc="-1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endParaRPr kumimoji="1" lang="en-US" altLang="ko-KR" sz="1000" b="1" kern="1200" spc="-1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63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Windows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Agent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79133" indent="-79133" defTabSz="993556" fontAlgn="ctr">
                        <a:lnSpc>
                          <a:spcPts val="106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물리 서버 및 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Openstack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대하여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Veeam Agent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를 이용하여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OS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및 데이터에 대한 백업을 수행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indent="-79133" defTabSz="993556" fontAlgn="ctr">
                        <a:lnSpc>
                          <a:spcPts val="106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설치되는 각 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Agent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의 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CBT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기능을 통해 백업 수행 시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변경 </a:t>
                      </a:r>
                      <a:r>
                        <a:rPr lang="ko-KR" altLang="en-US" sz="1000" kern="0" spc="-69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블럭만을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전송하기 때문에 네트웍 부하 및 백업 시간을 단축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indent="-79133" defTabSz="993556" fontAlgn="ctr">
                        <a:lnSpc>
                          <a:spcPts val="106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Scale-out Repository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를 통한 백업 데이터를 병렬 분산하여 효과적인 백업을 수행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indent="-79133" defTabSz="993556" fontAlgn="ctr">
                        <a:lnSpc>
                          <a:spcPts val="106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복구에서는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백업 된 이미지로 부터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사용자는 파일 단위 또는 볼륨 단위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전체 이미지 단위의 복구를 수행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indent="-79133" defTabSz="993556" fontAlgn="ctr">
                        <a:lnSpc>
                          <a:spcPts val="106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백업 된 이미지에 대하여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VMware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및 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Hyper-V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가상 호스트로의 즉각적인 복구를 수행 함으로 업무 연속성을 보장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 (Instant Recovery)</a:t>
                      </a:r>
                    </a:p>
                  </a:txBody>
                  <a:tcPr marT="72000" marB="216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63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Linux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98063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Openstack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79133" indent="-79133" defTabSz="993556" fontAlgn="ctr">
                        <a:spcBef>
                          <a:spcPts val="100"/>
                        </a:spcBef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endParaRPr lang="en-US" altLang="ko-KR" sz="800" kern="0" spc="-69" dirty="0" err="1"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Arial" panose="020B0604020202020204" pitchFamily="34" charset="0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1073107">
                <a:tc>
                  <a:txBody>
                    <a:bodyPr/>
                    <a:lstStyle/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XEN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927702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039F1EAA-F073-405F-8EA4-E61507669CDA}"/>
              </a:ext>
            </a:extLst>
          </p:cNvPr>
          <p:cNvGrpSpPr/>
          <p:nvPr/>
        </p:nvGrpSpPr>
        <p:grpSpPr>
          <a:xfrm>
            <a:off x="235851" y="2304425"/>
            <a:ext cx="4757396" cy="4144181"/>
            <a:chOff x="87654" y="2380444"/>
            <a:chExt cx="3660840" cy="304740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1CE37D4-36FF-491C-A213-C3E2F06FC213}"/>
                </a:ext>
              </a:extLst>
            </p:cNvPr>
            <p:cNvGrpSpPr/>
            <p:nvPr/>
          </p:nvGrpSpPr>
          <p:grpSpPr>
            <a:xfrm>
              <a:off x="520645" y="2412000"/>
              <a:ext cx="784164" cy="333235"/>
              <a:chOff x="700518" y="2604985"/>
              <a:chExt cx="1176453" cy="536678"/>
            </a:xfrm>
          </p:grpSpPr>
          <p:pic>
            <p:nvPicPr>
              <p:cNvPr id="9" name="Picture 269">
                <a:extLst>
                  <a:ext uri="{FF2B5EF4-FFF2-40B4-BE49-F238E27FC236}">
                    <a16:creationId xmlns:a16="http://schemas.microsoft.com/office/drawing/2014/main" id="{581CE61C-06DF-497B-ABBF-3BE39F2607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00518" y="2687005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69">
                <a:extLst>
                  <a:ext uri="{FF2B5EF4-FFF2-40B4-BE49-F238E27FC236}">
                    <a16:creationId xmlns:a16="http://schemas.microsoft.com/office/drawing/2014/main" id="{2400C2CE-8747-4D94-9644-86A4DFBFB9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10398" y="2696797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69">
                <a:extLst>
                  <a:ext uri="{FF2B5EF4-FFF2-40B4-BE49-F238E27FC236}">
                    <a16:creationId xmlns:a16="http://schemas.microsoft.com/office/drawing/2014/main" id="{25C986CC-3093-495D-A506-0D95D16C8B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20278" y="2697165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69">
                <a:extLst>
                  <a:ext uri="{FF2B5EF4-FFF2-40B4-BE49-F238E27FC236}">
                    <a16:creationId xmlns:a16="http://schemas.microsoft.com/office/drawing/2014/main" id="{8A689B3C-C8E7-48A3-890F-FC761517CA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630158" y="2706957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D676C665-054E-4D38-B72B-203F5FBF6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320" y="2610931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25417938-2CE8-449B-8ED2-439A451E67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973" y="2609734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ACBCA91D-E330-4E32-954C-A232A66F70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3853" y="2609734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9537AD8E-BEAD-40B4-886C-8BC4FB41FC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2844" y="2604985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D4B9416-8B7C-4ACA-A5DD-DDF2139E2DE6}"/>
                </a:ext>
              </a:extLst>
            </p:cNvPr>
            <p:cNvGrpSpPr/>
            <p:nvPr/>
          </p:nvGrpSpPr>
          <p:grpSpPr>
            <a:xfrm>
              <a:off x="1468253" y="2412000"/>
              <a:ext cx="784164" cy="333235"/>
              <a:chOff x="700518" y="2604985"/>
              <a:chExt cx="1176453" cy="536678"/>
            </a:xfrm>
          </p:grpSpPr>
          <p:pic>
            <p:nvPicPr>
              <p:cNvPr id="18" name="Picture 269">
                <a:extLst>
                  <a:ext uri="{FF2B5EF4-FFF2-40B4-BE49-F238E27FC236}">
                    <a16:creationId xmlns:a16="http://schemas.microsoft.com/office/drawing/2014/main" id="{406D8AC5-C701-469A-99B1-8936FF737B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00518" y="2687005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69">
                <a:extLst>
                  <a:ext uri="{FF2B5EF4-FFF2-40B4-BE49-F238E27FC236}">
                    <a16:creationId xmlns:a16="http://schemas.microsoft.com/office/drawing/2014/main" id="{F7BBA1D2-DA7B-449D-8617-DEBB7DFB51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010398" y="2696797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69">
                <a:extLst>
                  <a:ext uri="{FF2B5EF4-FFF2-40B4-BE49-F238E27FC236}">
                    <a16:creationId xmlns:a16="http://schemas.microsoft.com/office/drawing/2014/main" id="{A1086A52-0C0B-44C8-8ABA-272C0B4190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320278" y="2697165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69">
                <a:extLst>
                  <a:ext uri="{FF2B5EF4-FFF2-40B4-BE49-F238E27FC236}">
                    <a16:creationId xmlns:a16="http://schemas.microsoft.com/office/drawing/2014/main" id="{E6E327B7-72CF-4075-8FFD-F176BA9D2F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630158" y="2706957"/>
                <a:ext cx="225522" cy="434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FE381992-5164-4054-927D-DA3B22F6B3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7320" y="2610931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09FDF74D-EB7E-4E37-AC1A-F87A01FFD0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3973" y="2609734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2D5B9F18-6826-4759-87CA-2F83207121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13853" y="2609734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1A63CC9A-6608-4BAB-BD7F-EEA224EE9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2844" y="2604985"/>
                <a:ext cx="174127" cy="1741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38722D8-CF3F-47F5-8887-E867A1F3DC05}"/>
                </a:ext>
              </a:extLst>
            </p:cNvPr>
            <p:cNvGrpSpPr/>
            <p:nvPr/>
          </p:nvGrpSpPr>
          <p:grpSpPr>
            <a:xfrm>
              <a:off x="549375" y="3875214"/>
              <a:ext cx="465205" cy="453417"/>
              <a:chOff x="739640" y="3134362"/>
              <a:chExt cx="465205" cy="453417"/>
            </a:xfrm>
          </p:grpSpPr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569456AF-477A-4CE0-8E68-88D8421966B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/>
              <a:srcRect l="19924" t="2572" r="25258" b="37301"/>
              <a:stretch/>
            </p:blipFill>
            <p:spPr>
              <a:xfrm>
                <a:off x="848188" y="3134362"/>
                <a:ext cx="248109" cy="278070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DA2681DA-FE03-454A-90D4-3B9EBAF4D3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6956"/>
              <a:stretch/>
            </p:blipFill>
            <p:spPr>
              <a:xfrm>
                <a:off x="739640" y="3421855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83715387-1DD0-4348-8DA7-DEE6E6D598E5}"/>
                </a:ext>
              </a:extLst>
            </p:cNvPr>
            <p:cNvGrpSpPr/>
            <p:nvPr/>
          </p:nvGrpSpPr>
          <p:grpSpPr>
            <a:xfrm>
              <a:off x="1521740" y="4254046"/>
              <a:ext cx="465205" cy="433330"/>
              <a:chOff x="1514567" y="3150605"/>
              <a:chExt cx="465205" cy="433330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1676E9A9-29A8-4871-B8C4-793F242098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8915" y="3150605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E210AB3E-F45C-4BA3-BB73-40903CB66F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6956"/>
              <a:stretch/>
            </p:blipFill>
            <p:spPr>
              <a:xfrm>
                <a:off x="1514567" y="3418011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8ECDBFED-C8E1-43EF-9EFD-F32A0C3FC050}"/>
                </a:ext>
              </a:extLst>
            </p:cNvPr>
            <p:cNvGrpSpPr/>
            <p:nvPr/>
          </p:nvGrpSpPr>
          <p:grpSpPr>
            <a:xfrm>
              <a:off x="2401973" y="2412000"/>
              <a:ext cx="1108468" cy="1039348"/>
              <a:chOff x="2514537" y="2709147"/>
              <a:chExt cx="1108468" cy="1039348"/>
            </a:xfrm>
          </p:grpSpPr>
          <p:sp>
            <p:nvSpPr>
              <p:cNvPr id="34" name="TextBox 44">
                <a:extLst>
                  <a:ext uri="{FF2B5EF4-FFF2-40B4-BE49-F238E27FC236}">
                    <a16:creationId xmlns:a16="http://schemas.microsoft.com/office/drawing/2014/main" id="{8F2D51D5-3180-4D1B-BDB4-988D4A81E9B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78681" y="3581873"/>
                <a:ext cx="1023771" cy="166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en-US" altLang="ko-KR" sz="1000" b="1" dirty="0">
                    <a:latin typeface="+mn-ea"/>
                    <a:ea typeface="+mn-ea"/>
                  </a:rPr>
                  <a:t>Openstack (Rocky)</a:t>
                </a:r>
                <a:endParaRPr lang="ko-KR" altLang="en-US" sz="1000" b="1" dirty="0">
                  <a:latin typeface="+mn-ea"/>
                  <a:ea typeface="+mn-ea"/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0D19092D-A8D7-4313-BD58-E1F486058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63740" y="2709147"/>
                <a:ext cx="1054973" cy="840398"/>
              </a:xfrm>
              <a:prstGeom prst="rect">
                <a:avLst/>
              </a:prstGeom>
            </p:spPr>
          </p:pic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B8156895-D7BB-4094-B725-9B6FAD5A2440}"/>
                  </a:ext>
                </a:extLst>
              </p:cNvPr>
              <p:cNvSpPr/>
              <p:nvPr/>
            </p:nvSpPr>
            <p:spPr bwMode="auto">
              <a:xfrm>
                <a:off x="2579171" y="2927210"/>
                <a:ext cx="1043834" cy="26600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ore-KR" sz="2400" spc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F411EF2-D551-4DB7-B80E-291AC45E1BAA}"/>
                  </a:ext>
                </a:extLst>
              </p:cNvPr>
              <p:cNvSpPr/>
              <p:nvPr/>
            </p:nvSpPr>
            <p:spPr>
              <a:xfrm>
                <a:off x="2514537" y="2959776"/>
                <a:ext cx="699651" cy="169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900" b="1" dirty="0">
                    <a:solidFill>
                      <a:schemeClr val="bg1"/>
                    </a:solidFill>
                    <a:latin typeface="+mn-ea"/>
                  </a:rPr>
                  <a:t>OPENSTACK</a:t>
                </a:r>
                <a:endParaRPr lang="ko-Kore-KR" sz="16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pic>
            <p:nvPicPr>
              <p:cNvPr id="38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C7FD8A5B-C00C-4AB9-A9AE-24184FF97C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3616" y="2819274"/>
                <a:ext cx="95921" cy="89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9E42F72F-48C0-4BF7-B06D-9C7D3C572A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7456" y="2819274"/>
                <a:ext cx="95921" cy="89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40224223-F488-486F-BF38-2E721487DF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56234" y="2819274"/>
                <a:ext cx="95921" cy="89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0F1A5872-6FC9-470C-B3F5-4A987FC25D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5012" y="2819274"/>
                <a:ext cx="95921" cy="893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B7DCD5D8-CD5D-4779-B56F-02E1C3865D20}"/>
                  </a:ext>
                </a:extLst>
              </p:cNvPr>
              <p:cNvSpPr/>
              <p:nvPr/>
            </p:nvSpPr>
            <p:spPr>
              <a:xfrm>
                <a:off x="3228041" y="2960373"/>
                <a:ext cx="324662" cy="1697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900" b="1" dirty="0">
                    <a:solidFill>
                      <a:schemeClr val="bg1"/>
                    </a:solidFill>
                    <a:latin typeface="+mn-ea"/>
                  </a:rPr>
                  <a:t>XEN</a:t>
                </a:r>
                <a:endParaRPr lang="ko-Kore-KR" sz="16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2315C99B-6507-4ED3-AB61-190F6BA1E925}"/>
                </a:ext>
              </a:extLst>
            </p:cNvPr>
            <p:cNvGrpSpPr/>
            <p:nvPr/>
          </p:nvGrpSpPr>
          <p:grpSpPr>
            <a:xfrm>
              <a:off x="1998475" y="4254046"/>
              <a:ext cx="465205" cy="433330"/>
              <a:chOff x="1514567" y="3150605"/>
              <a:chExt cx="465205" cy="433330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33021230-BC05-4E4D-80CD-6B3B1A58F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8915" y="3150605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4D005823-26EB-48DE-ACE7-65F2026DB8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6956"/>
              <a:stretch/>
            </p:blipFill>
            <p:spPr>
              <a:xfrm>
                <a:off x="1514567" y="3418011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93868EEC-68AE-430B-AC85-67F57E706F71}"/>
                </a:ext>
              </a:extLst>
            </p:cNvPr>
            <p:cNvGrpSpPr/>
            <p:nvPr/>
          </p:nvGrpSpPr>
          <p:grpSpPr>
            <a:xfrm>
              <a:off x="2808178" y="4254046"/>
              <a:ext cx="465205" cy="433330"/>
              <a:chOff x="1514567" y="3150605"/>
              <a:chExt cx="465205" cy="433330"/>
            </a:xfrm>
          </p:grpSpPr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9D774055-66FB-4021-BBCA-89A128789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18915" y="3150605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4BB42B9F-6EE2-4A07-B11B-0EA25A10B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6956"/>
              <a:stretch/>
            </p:blipFill>
            <p:spPr>
              <a:xfrm>
                <a:off x="1514567" y="3418011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BA37F058-9CC5-4C23-B59D-90DE6D901BF2}"/>
                </a:ext>
              </a:extLst>
            </p:cNvPr>
            <p:cNvGrpSpPr/>
            <p:nvPr/>
          </p:nvGrpSpPr>
          <p:grpSpPr>
            <a:xfrm>
              <a:off x="2466767" y="4378661"/>
              <a:ext cx="387556" cy="79843"/>
              <a:chOff x="917505" y="3384693"/>
              <a:chExt cx="387556" cy="79843"/>
            </a:xfrm>
          </p:grpSpPr>
          <p:sp>
            <p:nvSpPr>
              <p:cNvPr id="50" name="타원 26">
                <a:extLst>
                  <a:ext uri="{FF2B5EF4-FFF2-40B4-BE49-F238E27FC236}">
                    <a16:creationId xmlns:a16="http://schemas.microsoft.com/office/drawing/2014/main" id="{6EA1D5CF-01E1-4B7A-8EB3-5077EE2A9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5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51" name="타원 26">
                <a:extLst>
                  <a:ext uri="{FF2B5EF4-FFF2-40B4-BE49-F238E27FC236}">
                    <a16:creationId xmlns:a16="http://schemas.microsoft.com/office/drawing/2014/main" id="{EC040A28-DB48-461B-8266-239CE542AE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9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52" name="타원 26">
                <a:extLst>
                  <a:ext uri="{FF2B5EF4-FFF2-40B4-BE49-F238E27FC236}">
                    <a16:creationId xmlns:a16="http://schemas.microsoft.com/office/drawing/2014/main" id="{F399C9E0-E034-444D-9C2F-11EC7A394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3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53" name="TextBox 44">
              <a:extLst>
                <a:ext uri="{FF2B5EF4-FFF2-40B4-BE49-F238E27FC236}">
                  <a16:creationId xmlns:a16="http://schemas.microsoft.com/office/drawing/2014/main" id="{A7823355-1B12-409C-A88F-9F57A60C8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585" y="2787530"/>
              <a:ext cx="846092" cy="166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Windows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sp>
          <p:nvSpPr>
            <p:cNvPr id="54" name="TextBox 44">
              <a:extLst>
                <a:ext uri="{FF2B5EF4-FFF2-40B4-BE49-F238E27FC236}">
                  <a16:creationId xmlns:a16="http://schemas.microsoft.com/office/drawing/2014/main" id="{6157B16B-8741-4884-995C-C8CE0C7FFC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1948" y="2787530"/>
              <a:ext cx="846092" cy="166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Linux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sp>
          <p:nvSpPr>
            <p:cNvPr id="55" name="TextBox 44">
              <a:extLst>
                <a:ext uri="{FF2B5EF4-FFF2-40B4-BE49-F238E27FC236}">
                  <a16:creationId xmlns:a16="http://schemas.microsoft.com/office/drawing/2014/main" id="{CE8124DB-397F-4DAD-9ACA-F834A45ED0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272" y="4341119"/>
              <a:ext cx="930702" cy="166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1000" b="1">
                  <a:latin typeface="+mn-ea"/>
                  <a:ea typeface="+mn-ea"/>
                </a:rPr>
                <a:t>마스터 서버</a:t>
              </a:r>
            </a:p>
          </p:txBody>
        </p:sp>
        <p:sp>
          <p:nvSpPr>
            <p:cNvPr id="56" name="TextBox 44">
              <a:extLst>
                <a:ext uri="{FF2B5EF4-FFF2-40B4-BE49-F238E27FC236}">
                  <a16:creationId xmlns:a16="http://schemas.microsoft.com/office/drawing/2014/main" id="{41324B4D-C8AD-4041-95DA-7FC9BE593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7660" y="4870649"/>
              <a:ext cx="1648794" cy="279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b="1">
                  <a:latin typeface="+mn-ea"/>
                  <a:ea typeface="+mn-ea"/>
                </a:rPr>
                <a:t>미디어 서버</a:t>
              </a:r>
              <a:endParaRPr lang="en-US" altLang="ko-KR" sz="1000" b="1">
                <a:latin typeface="+mn-ea"/>
                <a:ea typeface="+mn-ea"/>
              </a:endParaRPr>
            </a:p>
            <a:p>
              <a:pPr algn="ctr" eaLnBrk="1" latinLnBrk="0" hangingPunct="1"/>
              <a:r>
                <a:rPr lang="en-US" altLang="ko-KR" sz="1000" b="1">
                  <a:latin typeface="+mn-ea"/>
                  <a:ea typeface="+mn-ea"/>
                </a:rPr>
                <a:t>(Scale-out Repository)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pic>
          <p:nvPicPr>
            <p:cNvPr id="57" name="Picture 6" descr="Cover">
              <a:extLst>
                <a:ext uri="{FF2B5EF4-FFF2-40B4-BE49-F238E27FC236}">
                  <a16:creationId xmlns:a16="http://schemas.microsoft.com/office/drawing/2014/main" id="{AFC92A6B-4D9E-4809-A779-08AFA98C4B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3083" y="4224325"/>
              <a:ext cx="186062" cy="16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8" name="직선 연결선[R] 68">
              <a:extLst>
                <a:ext uri="{FF2B5EF4-FFF2-40B4-BE49-F238E27FC236}">
                  <a16:creationId xmlns:a16="http://schemas.microsoft.com/office/drawing/2014/main" id="{3BA4CC09-FEFD-4FAF-BC6C-86202E19E50A}"/>
                </a:ext>
              </a:extLst>
            </p:cNvPr>
            <p:cNvCxnSpPr/>
            <p:nvPr/>
          </p:nvCxnSpPr>
          <p:spPr>
            <a:xfrm>
              <a:off x="414847" y="3629384"/>
              <a:ext cx="28540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[R] 69">
              <a:extLst>
                <a:ext uri="{FF2B5EF4-FFF2-40B4-BE49-F238E27FC236}">
                  <a16:creationId xmlns:a16="http://schemas.microsoft.com/office/drawing/2014/main" id="{450D626F-2C83-4A1F-8096-B43F6713C341}"/>
                </a:ext>
              </a:extLst>
            </p:cNvPr>
            <p:cNvCxnSpPr/>
            <p:nvPr/>
          </p:nvCxnSpPr>
          <p:spPr>
            <a:xfrm>
              <a:off x="596215" y="3712511"/>
              <a:ext cx="2854035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44">
              <a:extLst>
                <a:ext uri="{FF2B5EF4-FFF2-40B4-BE49-F238E27FC236}">
                  <a16:creationId xmlns:a16="http://schemas.microsoft.com/office/drawing/2014/main" id="{ADABAA1D-30E1-4D5A-A202-E414508F76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54" y="3447126"/>
              <a:ext cx="846092" cy="166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1Gbps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42B635F-EBA7-469E-B8C0-0379642F7D59}"/>
                </a:ext>
              </a:extLst>
            </p:cNvPr>
            <p:cNvSpPr/>
            <p:nvPr/>
          </p:nvSpPr>
          <p:spPr bwMode="auto">
            <a:xfrm>
              <a:off x="2426938" y="2382908"/>
              <a:ext cx="1126641" cy="286733"/>
            </a:xfrm>
            <a:prstGeom prst="rect">
              <a:avLst/>
            </a:prstGeom>
            <a:solidFill>
              <a:srgbClr val="54B948">
                <a:alpha val="45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24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62" name="TextBox 44">
              <a:extLst>
                <a:ext uri="{FF2B5EF4-FFF2-40B4-BE49-F238E27FC236}">
                  <a16:creationId xmlns:a16="http://schemas.microsoft.com/office/drawing/2014/main" id="{32D97EEE-2F03-46E5-ACA3-AB1F92D0F5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2402" y="3745641"/>
              <a:ext cx="846092" cy="1666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10Gbps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cxnSp>
          <p:nvCxnSpPr>
            <p:cNvPr id="63" name="꺾인 연결선[E] 74">
              <a:extLst>
                <a:ext uri="{FF2B5EF4-FFF2-40B4-BE49-F238E27FC236}">
                  <a16:creationId xmlns:a16="http://schemas.microsoft.com/office/drawing/2014/main" id="{3AFE04A0-23F0-4003-B2D4-D8BF8FFD36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358870" y="2511161"/>
              <a:ext cx="68069" cy="1201188"/>
            </a:xfrm>
            <a:prstGeom prst="bentConnector2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꺾인 연결선[E] 76">
              <a:extLst>
                <a:ext uri="{FF2B5EF4-FFF2-40B4-BE49-F238E27FC236}">
                  <a16:creationId xmlns:a16="http://schemas.microsoft.com/office/drawing/2014/main" id="{376278CB-E8CE-43D0-A54E-2B679F41F223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 rot="16200000" flipH="1">
              <a:off x="1517899" y="3291246"/>
              <a:ext cx="674194" cy="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꺾인 연결선[E] 80">
              <a:extLst>
                <a:ext uri="{FF2B5EF4-FFF2-40B4-BE49-F238E27FC236}">
                  <a16:creationId xmlns:a16="http://schemas.microsoft.com/office/drawing/2014/main" id="{E72A513D-C8C8-4A74-8F0E-510558E63FD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12633" y="3298546"/>
              <a:ext cx="659599" cy="2"/>
            </a:xfrm>
            <a:prstGeom prst="bentConnector3">
              <a:avLst>
                <a:gd name="adj1" fmla="val 44271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꺾인 연결선[E] 87">
              <a:extLst>
                <a:ext uri="{FF2B5EF4-FFF2-40B4-BE49-F238E27FC236}">
                  <a16:creationId xmlns:a16="http://schemas.microsoft.com/office/drawing/2014/main" id="{2F32B8A2-F32F-4CE8-AE07-0709399F24D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555088" y="3333826"/>
              <a:ext cx="759458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꺾인 연결선[E] 89">
              <a:extLst>
                <a:ext uri="{FF2B5EF4-FFF2-40B4-BE49-F238E27FC236}">
                  <a16:creationId xmlns:a16="http://schemas.microsoft.com/office/drawing/2014/main" id="{2DFCB5FF-D02C-435D-923B-0647EFCB4D1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43391" y="3333826"/>
              <a:ext cx="759458" cy="2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91">
              <a:extLst>
                <a:ext uri="{FF2B5EF4-FFF2-40B4-BE49-F238E27FC236}">
                  <a16:creationId xmlns:a16="http://schemas.microsoft.com/office/drawing/2014/main" id="{348F5810-DA46-4A67-82A0-58DE9C198364}"/>
                </a:ext>
              </a:extLst>
            </p:cNvPr>
            <p:cNvCxnSpPr>
              <a:cxnSpLocks/>
            </p:cNvCxnSpPr>
            <p:nvPr/>
          </p:nvCxnSpPr>
          <p:spPr>
            <a:xfrm>
              <a:off x="774454" y="3628345"/>
              <a:ext cx="0" cy="2539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[R] 94">
              <a:extLst>
                <a:ext uri="{FF2B5EF4-FFF2-40B4-BE49-F238E27FC236}">
                  <a16:creationId xmlns:a16="http://schemas.microsoft.com/office/drawing/2014/main" id="{98B598E1-B00D-4E84-9982-5EC9B555A647}"/>
                </a:ext>
              </a:extLst>
            </p:cNvPr>
            <p:cNvCxnSpPr/>
            <p:nvPr/>
          </p:nvCxnSpPr>
          <p:spPr>
            <a:xfrm>
              <a:off x="2489560" y="3721111"/>
              <a:ext cx="0" cy="28612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95">
              <a:extLst>
                <a:ext uri="{FF2B5EF4-FFF2-40B4-BE49-F238E27FC236}">
                  <a16:creationId xmlns:a16="http://schemas.microsoft.com/office/drawing/2014/main" id="{00192CFE-08F4-4A4E-A9E0-86D8DF298205}"/>
                </a:ext>
              </a:extLst>
            </p:cNvPr>
            <p:cNvCxnSpPr>
              <a:cxnSpLocks/>
            </p:cNvCxnSpPr>
            <p:nvPr/>
          </p:nvCxnSpPr>
          <p:spPr>
            <a:xfrm>
              <a:off x="2411824" y="3628345"/>
              <a:ext cx="0" cy="378890"/>
            </a:xfrm>
            <a:prstGeom prst="line">
              <a:avLst/>
            </a:prstGeom>
            <a:ln>
              <a:solidFill>
                <a:srgbClr val="00B3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[E] 99">
              <a:extLst>
                <a:ext uri="{FF2B5EF4-FFF2-40B4-BE49-F238E27FC236}">
                  <a16:creationId xmlns:a16="http://schemas.microsoft.com/office/drawing/2014/main" id="{15F2D96C-BDE8-4256-A2D5-986887B8B5F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92427" y="2743151"/>
              <a:ext cx="1046044" cy="1497237"/>
            </a:xfrm>
            <a:prstGeom prst="bentConnector3">
              <a:avLst>
                <a:gd name="adj1" fmla="val 57948"/>
              </a:avLst>
            </a:prstGeom>
            <a:ln w="101600">
              <a:solidFill>
                <a:schemeClr val="accent1">
                  <a:shade val="95000"/>
                  <a:satMod val="105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[E] 104">
              <a:extLst>
                <a:ext uri="{FF2B5EF4-FFF2-40B4-BE49-F238E27FC236}">
                  <a16:creationId xmlns:a16="http://schemas.microsoft.com/office/drawing/2014/main" id="{8AE8DB1A-9495-4166-B9A0-C687C1A36A9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002758" y="2743151"/>
              <a:ext cx="1046044" cy="1497237"/>
            </a:xfrm>
            <a:prstGeom prst="bentConnector3">
              <a:avLst>
                <a:gd name="adj1" fmla="val 69506"/>
              </a:avLst>
            </a:prstGeom>
            <a:ln w="101600">
              <a:solidFill>
                <a:srgbClr val="00B0F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꺾인 연결선[E] 112">
              <a:extLst>
                <a:ext uri="{FF2B5EF4-FFF2-40B4-BE49-F238E27FC236}">
                  <a16:creationId xmlns:a16="http://schemas.microsoft.com/office/drawing/2014/main" id="{EA8B8ABD-44AF-4C80-9FE6-D7DF0EB090D8}"/>
                </a:ext>
              </a:extLst>
            </p:cNvPr>
            <p:cNvCxnSpPr>
              <a:cxnSpLocks/>
              <a:stCxn id="54" idx="2"/>
              <a:endCxn id="101" idx="0"/>
            </p:cNvCxnSpPr>
            <p:nvPr/>
          </p:nvCxnSpPr>
          <p:spPr>
            <a:xfrm rot="16200000" flipH="1">
              <a:off x="1555887" y="3253258"/>
              <a:ext cx="1146087" cy="547874"/>
            </a:xfrm>
            <a:prstGeom prst="bentConnector3">
              <a:avLst>
                <a:gd name="adj1" fmla="val 50000"/>
              </a:avLst>
            </a:prstGeom>
            <a:ln w="101600">
              <a:solidFill>
                <a:schemeClr val="accent1">
                  <a:shade val="95000"/>
                  <a:satMod val="105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꺾인 연결선[E] 116">
              <a:extLst>
                <a:ext uri="{FF2B5EF4-FFF2-40B4-BE49-F238E27FC236}">
                  <a16:creationId xmlns:a16="http://schemas.microsoft.com/office/drawing/2014/main" id="{6A40ACC8-C50B-43A8-88EA-69E1599F390B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757049" y="3217833"/>
              <a:ext cx="1046044" cy="547874"/>
            </a:xfrm>
            <a:prstGeom prst="bentConnector3">
              <a:avLst>
                <a:gd name="adj1" fmla="val 67339"/>
              </a:avLst>
            </a:prstGeom>
            <a:ln w="101600">
              <a:solidFill>
                <a:srgbClr val="00B0F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꺾인 연결선[E] 121">
              <a:extLst>
                <a:ext uri="{FF2B5EF4-FFF2-40B4-BE49-F238E27FC236}">
                  <a16:creationId xmlns:a16="http://schemas.microsoft.com/office/drawing/2014/main" id="{B910BC86-BBAA-49CF-8563-26497B9CAA79}"/>
                </a:ext>
              </a:extLst>
            </p:cNvPr>
            <p:cNvCxnSpPr>
              <a:cxnSpLocks/>
              <a:stCxn id="61" idx="1"/>
              <a:endCxn id="101" idx="0"/>
            </p:cNvCxnSpPr>
            <p:nvPr/>
          </p:nvCxnSpPr>
          <p:spPr>
            <a:xfrm rot="10800000" flipV="1">
              <a:off x="2402868" y="2526275"/>
              <a:ext cx="24070" cy="1573964"/>
            </a:xfrm>
            <a:prstGeom prst="bentConnector2">
              <a:avLst/>
            </a:prstGeom>
            <a:ln w="101600">
              <a:solidFill>
                <a:srgbClr val="00B0F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9FD64773-A995-4141-AB78-63BFB2E8939A}"/>
                </a:ext>
              </a:extLst>
            </p:cNvPr>
            <p:cNvGrpSpPr/>
            <p:nvPr/>
          </p:nvGrpSpPr>
          <p:grpSpPr>
            <a:xfrm>
              <a:off x="1229321" y="2836577"/>
              <a:ext cx="387556" cy="79843"/>
              <a:chOff x="917505" y="3384693"/>
              <a:chExt cx="387556" cy="79843"/>
            </a:xfrm>
          </p:grpSpPr>
          <p:sp>
            <p:nvSpPr>
              <p:cNvPr id="77" name="타원 26">
                <a:extLst>
                  <a:ext uri="{FF2B5EF4-FFF2-40B4-BE49-F238E27FC236}">
                    <a16:creationId xmlns:a16="http://schemas.microsoft.com/office/drawing/2014/main" id="{CF479A1A-22C8-42E1-842B-5D9F86595A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5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78" name="타원 26">
                <a:extLst>
                  <a:ext uri="{FF2B5EF4-FFF2-40B4-BE49-F238E27FC236}">
                    <a16:creationId xmlns:a16="http://schemas.microsoft.com/office/drawing/2014/main" id="{B11521C6-3C08-4D82-A91C-EF1D90E9AF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9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79" name="타원 26">
                <a:extLst>
                  <a:ext uri="{FF2B5EF4-FFF2-40B4-BE49-F238E27FC236}">
                    <a16:creationId xmlns:a16="http://schemas.microsoft.com/office/drawing/2014/main" id="{B0913895-1E96-47D1-AFCB-49D0C4E867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3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BDC1E892-1F38-4B83-A31F-0F615EADAB2C}"/>
                </a:ext>
              </a:extLst>
            </p:cNvPr>
            <p:cNvGrpSpPr/>
            <p:nvPr/>
          </p:nvGrpSpPr>
          <p:grpSpPr>
            <a:xfrm>
              <a:off x="399794" y="2590561"/>
              <a:ext cx="326952" cy="261274"/>
              <a:chOff x="901331" y="3679699"/>
              <a:chExt cx="326952" cy="261274"/>
            </a:xfrm>
          </p:grpSpPr>
          <p:sp>
            <p:nvSpPr>
              <p:cNvPr id="81" name="Star: 24 Points 12">
                <a:extLst>
                  <a:ext uri="{FF2B5EF4-FFF2-40B4-BE49-F238E27FC236}">
                    <a16:creationId xmlns:a16="http://schemas.microsoft.com/office/drawing/2014/main" id="{02CA18DE-7DD2-47B8-BFCD-46D6519DCF2C}"/>
                  </a:ext>
                </a:extLst>
              </p:cNvPr>
              <p:cNvSpPr/>
              <p:nvPr/>
            </p:nvSpPr>
            <p:spPr>
              <a:xfrm>
                <a:off x="901331" y="3679699"/>
                <a:ext cx="326952" cy="261274"/>
              </a:xfrm>
              <a:prstGeom prst="star24">
                <a:avLst/>
              </a:prstGeom>
              <a:solidFill>
                <a:srgbClr val="2A556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TextBox 44">
                <a:extLst>
                  <a:ext uri="{FF2B5EF4-FFF2-40B4-BE49-F238E27FC236}">
                    <a16:creationId xmlns:a16="http://schemas.microsoft.com/office/drawing/2014/main" id="{92800685-22E5-4F9F-8642-0F81CCCAA9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7465" y="3726674"/>
                <a:ext cx="269591" cy="166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en-US" altLang="ko-KR" sz="1000" b="1">
                    <a:solidFill>
                      <a:schemeClr val="bg1"/>
                    </a:solidFill>
                    <a:latin typeface="+mn-ea"/>
                    <a:ea typeface="+mn-ea"/>
                  </a:rPr>
                  <a:t>CBT</a:t>
                </a:r>
                <a:endParaRPr lang="ko-KR" altLang="en-US" sz="1000" b="1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392A405A-696A-4349-93A6-1D0F90240079}"/>
                </a:ext>
              </a:extLst>
            </p:cNvPr>
            <p:cNvGrpSpPr/>
            <p:nvPr/>
          </p:nvGrpSpPr>
          <p:grpSpPr>
            <a:xfrm>
              <a:off x="2346680" y="2380444"/>
              <a:ext cx="326952" cy="261274"/>
              <a:chOff x="901331" y="3679699"/>
              <a:chExt cx="326952" cy="261274"/>
            </a:xfrm>
          </p:grpSpPr>
          <p:sp>
            <p:nvSpPr>
              <p:cNvPr id="84" name="Star: 24 Points 12">
                <a:extLst>
                  <a:ext uri="{FF2B5EF4-FFF2-40B4-BE49-F238E27FC236}">
                    <a16:creationId xmlns:a16="http://schemas.microsoft.com/office/drawing/2014/main" id="{C8EA88E0-332C-4B0F-B455-BD1908ABF6E9}"/>
                  </a:ext>
                </a:extLst>
              </p:cNvPr>
              <p:cNvSpPr/>
              <p:nvPr/>
            </p:nvSpPr>
            <p:spPr>
              <a:xfrm>
                <a:off x="901331" y="3679699"/>
                <a:ext cx="326952" cy="261274"/>
              </a:xfrm>
              <a:prstGeom prst="star24">
                <a:avLst/>
              </a:prstGeom>
              <a:solidFill>
                <a:srgbClr val="2A556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5" name="TextBox 44">
                <a:extLst>
                  <a:ext uri="{FF2B5EF4-FFF2-40B4-BE49-F238E27FC236}">
                    <a16:creationId xmlns:a16="http://schemas.microsoft.com/office/drawing/2014/main" id="{D063766D-8B08-4538-874A-27AF04890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7465" y="3726674"/>
                <a:ext cx="269591" cy="166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en-US" altLang="ko-KR" sz="1000" b="1">
                    <a:solidFill>
                      <a:schemeClr val="bg1"/>
                    </a:solidFill>
                    <a:latin typeface="+mn-ea"/>
                    <a:ea typeface="+mn-ea"/>
                  </a:rPr>
                  <a:t>CBT</a:t>
                </a:r>
                <a:endParaRPr lang="ko-KR" altLang="en-US" sz="1000" b="1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0D34452A-3E89-486D-A4AC-C9420D8EC439}"/>
                </a:ext>
              </a:extLst>
            </p:cNvPr>
            <p:cNvGrpSpPr/>
            <p:nvPr/>
          </p:nvGrpSpPr>
          <p:grpSpPr>
            <a:xfrm>
              <a:off x="1381545" y="2590561"/>
              <a:ext cx="326952" cy="261274"/>
              <a:chOff x="901331" y="3679699"/>
              <a:chExt cx="326952" cy="261274"/>
            </a:xfrm>
          </p:grpSpPr>
          <p:sp>
            <p:nvSpPr>
              <p:cNvPr id="87" name="Star: 24 Points 12">
                <a:extLst>
                  <a:ext uri="{FF2B5EF4-FFF2-40B4-BE49-F238E27FC236}">
                    <a16:creationId xmlns:a16="http://schemas.microsoft.com/office/drawing/2014/main" id="{376C3D01-9DC1-4CE9-A7B9-AF963880D3E2}"/>
                  </a:ext>
                </a:extLst>
              </p:cNvPr>
              <p:cNvSpPr/>
              <p:nvPr/>
            </p:nvSpPr>
            <p:spPr>
              <a:xfrm>
                <a:off x="901331" y="3679699"/>
                <a:ext cx="326952" cy="261274"/>
              </a:xfrm>
              <a:prstGeom prst="star24">
                <a:avLst/>
              </a:prstGeom>
              <a:solidFill>
                <a:srgbClr val="2A556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6858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8" name="TextBox 44">
                <a:extLst>
                  <a:ext uri="{FF2B5EF4-FFF2-40B4-BE49-F238E27FC236}">
                    <a16:creationId xmlns:a16="http://schemas.microsoft.com/office/drawing/2014/main" id="{72C077A0-DB2B-4FFD-AFC4-E67881DFE0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7465" y="3726674"/>
                <a:ext cx="269591" cy="1666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en-US" altLang="ko-KR" sz="1000" b="1">
                    <a:solidFill>
                      <a:schemeClr val="bg1"/>
                    </a:solidFill>
                    <a:latin typeface="+mn-ea"/>
                    <a:ea typeface="+mn-ea"/>
                  </a:rPr>
                  <a:t>CBT</a:t>
                </a:r>
                <a:endParaRPr lang="ko-KR" altLang="en-US" sz="1000" b="1">
                  <a:solidFill>
                    <a:schemeClr val="bg1"/>
                  </a:solidFill>
                  <a:latin typeface="+mn-ea"/>
                  <a:ea typeface="+mn-ea"/>
                </a:endParaRPr>
              </a:p>
            </p:txBody>
          </p:sp>
        </p:grpSp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C5C1702E-8EA4-4A47-9636-E772FBBF3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5470" y="4690161"/>
              <a:ext cx="492153" cy="468172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622F568A-08CA-4A07-82D0-46E93378A73E}"/>
                </a:ext>
              </a:extLst>
            </p:cNvPr>
            <p:cNvSpPr/>
            <p:nvPr/>
          </p:nvSpPr>
          <p:spPr>
            <a:xfrm>
              <a:off x="347841" y="5169882"/>
              <a:ext cx="867411" cy="181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1000" b="1">
                  <a:solidFill>
                    <a:srgbClr val="000000"/>
                  </a:solidFill>
                  <a:latin typeface="+mn-ea"/>
                </a:rPr>
                <a:t>즉각적인 서비스</a:t>
              </a:r>
              <a:endParaRPr lang="en-US" altLang="ko-KR" sz="1000" b="1">
                <a:solidFill>
                  <a:srgbClr val="000000"/>
                </a:solidFill>
                <a:latin typeface="+mn-ea"/>
              </a:endParaRPr>
            </a:p>
          </p:txBody>
        </p:sp>
        <p:cxnSp>
          <p:nvCxnSpPr>
            <p:cNvPr id="92" name="꺾인 연결선[E] 103">
              <a:extLst>
                <a:ext uri="{FF2B5EF4-FFF2-40B4-BE49-F238E27FC236}">
                  <a16:creationId xmlns:a16="http://schemas.microsoft.com/office/drawing/2014/main" id="{28FAC07D-596F-44E0-AFAB-263E571A6CD8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 rot="5400000">
              <a:off x="1609774" y="4157993"/>
              <a:ext cx="218966" cy="1367222"/>
            </a:xfrm>
            <a:prstGeom prst="bentConnector2">
              <a:avLst/>
            </a:prstGeom>
            <a:ln w="101600">
              <a:gradFill>
                <a:gsLst>
                  <a:gs pos="3000">
                    <a:schemeClr val="accent1">
                      <a:lumMod val="5000"/>
                      <a:lumOff val="95000"/>
                    </a:schemeClr>
                  </a:gs>
                  <a:gs pos="40000">
                    <a:schemeClr val="accent6">
                      <a:lumMod val="60000"/>
                      <a:lumOff val="40000"/>
                    </a:schemeClr>
                  </a:gs>
                  <a:gs pos="22000">
                    <a:schemeClr val="accent1">
                      <a:lumMod val="45000"/>
                      <a:lumOff val="55000"/>
                    </a:schemeClr>
                  </a:gs>
                  <a:gs pos="59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754A649E-CD27-49B2-BAA9-2FDFE644DF76}"/>
                </a:ext>
              </a:extLst>
            </p:cNvPr>
            <p:cNvGrpSpPr/>
            <p:nvPr/>
          </p:nvGrpSpPr>
          <p:grpSpPr>
            <a:xfrm>
              <a:off x="1075174" y="4851819"/>
              <a:ext cx="477597" cy="266848"/>
              <a:chOff x="1927961" y="2773776"/>
              <a:chExt cx="699251" cy="390692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9145A503-254E-4491-9FEE-1438C62B95D4}"/>
                  </a:ext>
                </a:extLst>
              </p:cNvPr>
              <p:cNvGrpSpPr/>
              <p:nvPr/>
            </p:nvGrpSpPr>
            <p:grpSpPr>
              <a:xfrm>
                <a:off x="2061693" y="2773776"/>
                <a:ext cx="448206" cy="188629"/>
                <a:chOff x="4198357" y="2206447"/>
                <a:chExt cx="1056847" cy="367584"/>
              </a:xfrm>
            </p:grpSpPr>
            <p:pic>
              <p:nvPicPr>
                <p:cNvPr id="96" name="Рисунок 67" descr="Изображение выглядит как коллекция картинок&#10;&#10;Описание создано с очень высокой степенью достоверности">
                  <a:extLst>
                    <a:ext uri="{FF2B5EF4-FFF2-40B4-BE49-F238E27FC236}">
                      <a16:creationId xmlns:a16="http://schemas.microsoft.com/office/drawing/2014/main" id="{BC6310D1-5686-4B6E-ADE9-EAEF8F176E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8357" y="2221757"/>
                  <a:ext cx="1056847" cy="333689"/>
                </a:xfrm>
                <a:prstGeom prst="rect">
                  <a:avLst/>
                </a:prstGeom>
              </p:spPr>
            </p:pic>
            <p:pic>
              <p:nvPicPr>
                <p:cNvPr id="97" name="Рисунок 72">
                  <a:extLst>
                    <a:ext uri="{FF2B5EF4-FFF2-40B4-BE49-F238E27FC236}">
                      <a16:creationId xmlns:a16="http://schemas.microsoft.com/office/drawing/2014/main" id="{768C9DA0-5FDF-4F33-B8E7-C18999FBAA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05832" y="2206447"/>
                  <a:ext cx="389309" cy="367584"/>
                </a:xfrm>
                <a:prstGeom prst="rect">
                  <a:avLst/>
                </a:prstGeom>
              </p:spPr>
            </p:pic>
            <p:pic>
              <p:nvPicPr>
                <p:cNvPr id="98" name="Рисунок 76">
                  <a:extLst>
                    <a:ext uri="{FF2B5EF4-FFF2-40B4-BE49-F238E27FC236}">
                      <a16:creationId xmlns:a16="http://schemas.microsoft.com/office/drawing/2014/main" id="{0E037836-D29A-43BB-A843-E2EE7C5E32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33347" y="2206447"/>
                  <a:ext cx="389306" cy="367581"/>
                </a:xfrm>
                <a:prstGeom prst="rect">
                  <a:avLst/>
                </a:prstGeom>
                <a:solidFill>
                  <a:srgbClr val="4195D1"/>
                </a:solidFill>
              </p:spPr>
            </p:pic>
          </p:grpSp>
          <p:sp>
            <p:nvSpPr>
              <p:cNvPr id="95" name="TextBox 44">
                <a:extLst>
                  <a:ext uri="{FF2B5EF4-FFF2-40B4-BE49-F238E27FC236}">
                    <a16:creationId xmlns:a16="http://schemas.microsoft.com/office/drawing/2014/main" id="{D2B3C554-377D-4F08-8C63-6536F31A3E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7961" y="2937083"/>
                <a:ext cx="699251" cy="2273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>
                  <a:spcAft>
                    <a:spcPts val="200"/>
                  </a:spcAft>
                </a:pPr>
                <a:r>
                  <a:rPr lang="ko-KR" altLang="en-US" sz="900" b="1">
                    <a:latin typeface="+mn-ea"/>
                    <a:ea typeface="+mn-ea"/>
                  </a:rPr>
                  <a:t>스냅샷</a:t>
                </a:r>
              </a:p>
            </p:txBody>
          </p:sp>
        </p:grpSp>
        <p:sp>
          <p:nvSpPr>
            <p:cNvPr id="99" name="모서리가 둥근 직사각형 73">
              <a:extLst>
                <a:ext uri="{FF2B5EF4-FFF2-40B4-BE49-F238E27FC236}">
                  <a16:creationId xmlns:a16="http://schemas.microsoft.com/office/drawing/2014/main" id="{E10D8D3D-3EF7-413D-958C-13C86629E2B3}"/>
                </a:ext>
              </a:extLst>
            </p:cNvPr>
            <p:cNvSpPr/>
            <p:nvPr/>
          </p:nvSpPr>
          <p:spPr bwMode="auto">
            <a:xfrm>
              <a:off x="330218" y="4638637"/>
              <a:ext cx="1214056" cy="789208"/>
            </a:xfrm>
            <a:prstGeom prst="roundRect">
              <a:avLst>
                <a:gd name="adj" fmla="val 19716"/>
              </a:avLst>
            </a:prstGeom>
            <a:noFill/>
            <a:ln>
              <a:solidFill>
                <a:schemeClr val="accent1">
                  <a:shade val="95000"/>
                  <a:satMod val="105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24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cxnSp>
          <p:nvCxnSpPr>
            <p:cNvPr id="100" name="직선 연결선[R] 23">
              <a:extLst>
                <a:ext uri="{FF2B5EF4-FFF2-40B4-BE49-F238E27FC236}">
                  <a16:creationId xmlns:a16="http://schemas.microsoft.com/office/drawing/2014/main" id="{D36B2E9E-6F03-4A21-847E-8902A1D0F04E}"/>
                </a:ext>
              </a:extLst>
            </p:cNvPr>
            <p:cNvCxnSpPr/>
            <p:nvPr/>
          </p:nvCxnSpPr>
          <p:spPr>
            <a:xfrm>
              <a:off x="3081405" y="2689658"/>
              <a:ext cx="0" cy="16309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B260858-383E-489A-B61F-4D3A37B37E1C}"/>
                </a:ext>
              </a:extLst>
            </p:cNvPr>
            <p:cNvSpPr/>
            <p:nvPr/>
          </p:nvSpPr>
          <p:spPr bwMode="auto">
            <a:xfrm>
              <a:off x="1476398" y="4100239"/>
              <a:ext cx="1852940" cy="63188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24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361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2.3.4 </a:t>
            </a:r>
            <a:r>
              <a:rPr lang="ko-KR" altLang="en-US" dirty="0"/>
              <a:t>백업 및 복구 시스템 구성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가상화 백업에서는 </a:t>
            </a:r>
            <a:r>
              <a:rPr lang="en-US" altLang="ko-KR" dirty="0"/>
              <a:t>Agentless</a:t>
            </a:r>
            <a:r>
              <a:rPr lang="ko-KR" altLang="en-US" dirty="0"/>
              <a:t> 방식을 통하여 </a:t>
            </a:r>
            <a:r>
              <a:rPr lang="en-US" altLang="ko-KR" dirty="0"/>
              <a:t>VM</a:t>
            </a:r>
            <a:r>
              <a:rPr lang="ko-KR" altLang="en-US" dirty="0"/>
              <a:t> 이미지 단위로 정합성을 보장하여 백업을 수행합니다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복구는 전체 </a:t>
            </a:r>
            <a:r>
              <a:rPr lang="en-US" altLang="ko-KR" dirty="0"/>
              <a:t>VM, </a:t>
            </a:r>
            <a:r>
              <a:rPr lang="ko-KR" altLang="en-US" dirty="0"/>
              <a:t>볼륨</a:t>
            </a:r>
            <a:r>
              <a:rPr lang="en-US" altLang="ko-KR" dirty="0"/>
              <a:t>,</a:t>
            </a:r>
            <a:r>
              <a:rPr lang="ko-KR" altLang="en-US" dirty="0"/>
              <a:t> 개별 파일 단위로 제공하며</a:t>
            </a:r>
            <a:r>
              <a:rPr lang="en-US" altLang="ko-KR" dirty="0"/>
              <a:t>,</a:t>
            </a:r>
            <a:r>
              <a:rPr lang="ko-KR" altLang="en-US" dirty="0"/>
              <a:t> 유사시 </a:t>
            </a:r>
            <a:r>
              <a:rPr lang="en-US" altLang="ko-KR" dirty="0"/>
              <a:t>Instant Recovery</a:t>
            </a:r>
            <a:r>
              <a:rPr lang="ko-KR" altLang="en-US" dirty="0"/>
              <a:t> 기능을 통해 업무 연속성을 확보합니다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상세 구성안</a:t>
            </a:r>
            <a:r>
              <a:rPr lang="en-US" altLang="ko-KR" sz="1400" b="1" dirty="0">
                <a:latin typeface="맑은 고딕" panose="020B0503020000020004" pitchFamily="50" charset="-127"/>
              </a:rPr>
              <a:t> – </a:t>
            </a:r>
            <a:r>
              <a:rPr lang="ko-KR" altLang="en-US" sz="1400" b="1" dirty="0">
                <a:latin typeface="맑은 고딕" panose="020B0503020000020004" pitchFamily="50" charset="-127"/>
              </a:rPr>
              <a:t>가상화</a:t>
            </a:r>
          </a:p>
        </p:txBody>
      </p:sp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id="{F7602336-D7D3-4BD6-86A7-3C272ECBF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692863"/>
              </p:ext>
            </p:extLst>
          </p:nvPr>
        </p:nvGraphicFramePr>
        <p:xfrm>
          <a:off x="5070474" y="2299819"/>
          <a:ext cx="4572761" cy="4224806"/>
        </p:xfrm>
        <a:graphic>
          <a:graphicData uri="http://schemas.openxmlformats.org/drawingml/2006/table">
            <a:tbl>
              <a:tblPr firstRow="1" bandRow="1"/>
              <a:tblGrid>
                <a:gridCol w="86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0609">
                  <a:extLst>
                    <a:ext uri="{9D8B030D-6E8A-4147-A177-3AD203B41FA5}">
                      <a16:colId xmlns:a16="http://schemas.microsoft.com/office/drawing/2014/main" val="4041864968"/>
                    </a:ext>
                  </a:extLst>
                </a:gridCol>
              </a:tblGrid>
              <a:tr h="26692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백업 방식</a:t>
                      </a:r>
                      <a:endParaRPr kumimoji="1" lang="en-US" altLang="ko-KR" sz="1000" b="1" kern="1200" spc="-1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endParaRPr kumimoji="1" lang="en-US" altLang="ko-KR" sz="1000" b="1" kern="1200" spc="-1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9224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VMware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Agentless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79133" indent="-79133" defTabSz="993556" fontAlgn="ctr">
                        <a:lnSpc>
                          <a:spcPts val="126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VMware/Hyper-V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는 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Agentless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구성으로 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API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통신만으로 백업과 복구를 수행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indent="-79133" defTabSz="993556" fontAlgn="ctr">
                        <a:lnSpc>
                          <a:spcPts val="126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이와 같은 방식으로 운영 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VM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에 대한 부하를 줄여줄 수 있고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고속의 백업 가능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indent="-79133" defTabSz="993556" fontAlgn="ctr">
                        <a:lnSpc>
                          <a:spcPts val="126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VM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내의 </a:t>
                      </a:r>
                      <a:r>
                        <a:rPr lang="en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DB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는 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Application-Aware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기능을 통해 정합성을 유지한 백업 수행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indent="-79133" defTabSz="993556" fontAlgn="ctr">
                        <a:lnSpc>
                          <a:spcPts val="126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복구 시 전체 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VM,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개별 파일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Application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레벨의 단위 복구가 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Agentless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방식으로 수행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indent="-79133" defTabSz="993556" fontAlgn="ctr">
                        <a:lnSpc>
                          <a:spcPts val="126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백업 이미지로부터 즉각적으로 운영 서비스를 수행할 수 있는 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Instant Recovery </a:t>
                      </a:r>
                      <a:r>
                        <a:rPr lang="ko-KR" altLang="en-US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기능을 제공</a:t>
                      </a:r>
                      <a:r>
                        <a:rPr lang="en-US" altLang="ko-KR" sz="1000" kern="0" spc="-69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. 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8654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Hyper-V</a:t>
                      </a:r>
                      <a:endParaRPr kumimoji="1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운영체제 지원표 참조</a:t>
                      </a: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4E4C1971-0A8F-490D-82BD-1B6BC7CC691F}"/>
              </a:ext>
            </a:extLst>
          </p:cNvPr>
          <p:cNvGrpSpPr/>
          <p:nvPr/>
        </p:nvGrpSpPr>
        <p:grpSpPr>
          <a:xfrm>
            <a:off x="262746" y="2299819"/>
            <a:ext cx="4572780" cy="4190952"/>
            <a:chOff x="-19922" y="1692774"/>
            <a:chExt cx="3500473" cy="2982226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FF79A180-B7E6-48B8-9794-FAAAE138517E}"/>
                </a:ext>
              </a:extLst>
            </p:cNvPr>
            <p:cNvGrpSpPr/>
            <p:nvPr/>
          </p:nvGrpSpPr>
          <p:grpSpPr>
            <a:xfrm>
              <a:off x="441799" y="3693839"/>
              <a:ext cx="465205" cy="453417"/>
              <a:chOff x="739640" y="3134362"/>
              <a:chExt cx="465205" cy="453417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9C5CAF94-169A-4197-85EC-19F67E2BF92A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19924" t="2572" r="25258" b="37301"/>
              <a:stretch/>
            </p:blipFill>
            <p:spPr>
              <a:xfrm>
                <a:off x="848188" y="3134362"/>
                <a:ext cx="248109" cy="278070"/>
              </a:xfrm>
              <a:prstGeom prst="rect">
                <a:avLst/>
              </a:prstGeom>
            </p:spPr>
          </p:pic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E78225AF-8BC3-4A4D-B45F-03070BFF29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739640" y="3421855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2C2C7193-0588-41A9-BFCB-829B9ADA1083}"/>
                </a:ext>
              </a:extLst>
            </p:cNvPr>
            <p:cNvGrpSpPr/>
            <p:nvPr/>
          </p:nvGrpSpPr>
          <p:grpSpPr>
            <a:xfrm>
              <a:off x="1414164" y="3855357"/>
              <a:ext cx="465205" cy="433330"/>
              <a:chOff x="1514567" y="3150605"/>
              <a:chExt cx="465205" cy="433330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E00335E4-A0BB-46C2-8D17-9BFA64FFF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8915" y="3150605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5AA85F9B-3F6F-477B-9E2F-5A6E155970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1514567" y="3418011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560C0B98-1C49-4230-A43A-558A98487AB1}"/>
                </a:ext>
              </a:extLst>
            </p:cNvPr>
            <p:cNvGrpSpPr/>
            <p:nvPr/>
          </p:nvGrpSpPr>
          <p:grpSpPr>
            <a:xfrm>
              <a:off x="1890899" y="3855357"/>
              <a:ext cx="465205" cy="433330"/>
              <a:chOff x="1514567" y="3150605"/>
              <a:chExt cx="465205" cy="433330"/>
            </a:xfrm>
          </p:grpSpPr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D53794EC-B5ED-4153-96B6-B9D82F909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8915" y="3150605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6F42E028-E512-4CF6-891F-F4CE69454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1514567" y="3418011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ADD95CF3-D44C-4ABF-90BF-D6D11457D94F}"/>
                </a:ext>
              </a:extLst>
            </p:cNvPr>
            <p:cNvGrpSpPr/>
            <p:nvPr/>
          </p:nvGrpSpPr>
          <p:grpSpPr>
            <a:xfrm>
              <a:off x="2700602" y="3855357"/>
              <a:ext cx="465205" cy="433330"/>
              <a:chOff x="1514567" y="3150605"/>
              <a:chExt cx="465205" cy="433330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9DF8EBE9-1804-4126-BE20-1ABEE0EEB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8915" y="3150605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E78E02F0-8D10-41AF-9655-4A4AC6A686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1514567" y="3418011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7FA9F749-65F0-4893-A38F-C7751BBF2575}"/>
                </a:ext>
              </a:extLst>
            </p:cNvPr>
            <p:cNvGrpSpPr/>
            <p:nvPr/>
          </p:nvGrpSpPr>
          <p:grpSpPr>
            <a:xfrm>
              <a:off x="2359191" y="3979972"/>
              <a:ext cx="387556" cy="79843"/>
              <a:chOff x="917505" y="3384693"/>
              <a:chExt cx="387556" cy="79843"/>
            </a:xfrm>
          </p:grpSpPr>
          <p:sp>
            <p:nvSpPr>
              <p:cNvPr id="116" name="타원 26">
                <a:extLst>
                  <a:ext uri="{FF2B5EF4-FFF2-40B4-BE49-F238E27FC236}">
                    <a16:creationId xmlns:a16="http://schemas.microsoft.com/office/drawing/2014/main" id="{A18BCAB8-15F6-47E6-8DDE-ECE31B1AC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5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17" name="타원 26">
                <a:extLst>
                  <a:ext uri="{FF2B5EF4-FFF2-40B4-BE49-F238E27FC236}">
                    <a16:creationId xmlns:a16="http://schemas.microsoft.com/office/drawing/2014/main" id="{9E6DEC43-1EFE-4889-B735-E804159F0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9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18" name="타원 26">
                <a:extLst>
                  <a:ext uri="{FF2B5EF4-FFF2-40B4-BE49-F238E27FC236}">
                    <a16:creationId xmlns:a16="http://schemas.microsoft.com/office/drawing/2014/main" id="{F672BFB2-B072-487F-B103-478ECFC4E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3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p:grpSp>
        <p:sp>
          <p:nvSpPr>
            <p:cNvPr id="119" name="TextBox 44">
              <a:extLst>
                <a:ext uri="{FF2B5EF4-FFF2-40B4-BE49-F238E27FC236}">
                  <a16:creationId xmlns:a16="http://schemas.microsoft.com/office/drawing/2014/main" id="{65AA6942-A6F0-4C58-AB28-06DA8EF40B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43" y="4189803"/>
              <a:ext cx="930702" cy="161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마스터 서버</a:t>
              </a:r>
            </a:p>
          </p:txBody>
        </p:sp>
        <p:sp>
          <p:nvSpPr>
            <p:cNvPr id="120" name="TextBox 44">
              <a:extLst>
                <a:ext uri="{FF2B5EF4-FFF2-40B4-BE49-F238E27FC236}">
                  <a16:creationId xmlns:a16="http://schemas.microsoft.com/office/drawing/2014/main" id="{568DCD1C-0771-4E79-B8D6-C4FFD082B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5785" y="4404255"/>
              <a:ext cx="1813673" cy="270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미디어 서버</a:t>
              </a:r>
              <a:endParaRPr lang="en-US" altLang="ko-KR" sz="1000" b="1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 eaLnBrk="1" latinLnBrk="0" hangingPunct="1"/>
              <a:r>
                <a:rPr lang="en-US" altLang="ko-KR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(</a:t>
              </a:r>
              <a:r>
                <a:rPr lang="ko-KR" altLang="en-US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r>
                <a:rPr lang="en-US" altLang="ko-KR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Scale-out Repository)</a:t>
              </a:r>
              <a:endParaRPr lang="ko-KR" altLang="en-US" sz="1000" b="1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121" name="Picture 6" descr="Cover">
              <a:extLst>
                <a:ext uri="{FF2B5EF4-FFF2-40B4-BE49-F238E27FC236}">
                  <a16:creationId xmlns:a16="http://schemas.microsoft.com/office/drawing/2014/main" id="{9A9C26E2-95D4-42E1-A68C-825699645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507" y="3825636"/>
              <a:ext cx="186062" cy="16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E0FF21AF-0625-490F-877D-30ED5DFC0AFC}"/>
                </a:ext>
              </a:extLst>
            </p:cNvPr>
            <p:cNvSpPr/>
            <p:nvPr/>
          </p:nvSpPr>
          <p:spPr bwMode="auto">
            <a:xfrm>
              <a:off x="1376379" y="3701550"/>
              <a:ext cx="1852940" cy="63188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24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23" name="직선 연결선[R] 62">
              <a:extLst>
                <a:ext uri="{FF2B5EF4-FFF2-40B4-BE49-F238E27FC236}">
                  <a16:creationId xmlns:a16="http://schemas.microsoft.com/office/drawing/2014/main" id="{343A5BFE-56CE-480E-A0A3-C72D724A9572}"/>
                </a:ext>
              </a:extLst>
            </p:cNvPr>
            <p:cNvCxnSpPr/>
            <p:nvPr/>
          </p:nvCxnSpPr>
          <p:spPr>
            <a:xfrm>
              <a:off x="307271" y="3217901"/>
              <a:ext cx="28540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[R] 63">
              <a:extLst>
                <a:ext uri="{FF2B5EF4-FFF2-40B4-BE49-F238E27FC236}">
                  <a16:creationId xmlns:a16="http://schemas.microsoft.com/office/drawing/2014/main" id="{20AA670C-7470-456B-A56C-5E20B9107A2B}"/>
                </a:ext>
              </a:extLst>
            </p:cNvPr>
            <p:cNvCxnSpPr/>
            <p:nvPr/>
          </p:nvCxnSpPr>
          <p:spPr>
            <a:xfrm>
              <a:off x="488639" y="3316142"/>
              <a:ext cx="2854035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44">
              <a:extLst>
                <a:ext uri="{FF2B5EF4-FFF2-40B4-BE49-F238E27FC236}">
                  <a16:creationId xmlns:a16="http://schemas.microsoft.com/office/drawing/2014/main" id="{27C7A5B7-77FC-4335-91BA-F223CD649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922" y="3030778"/>
              <a:ext cx="846092" cy="161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1Gbps</a:t>
              </a:r>
              <a:endParaRPr lang="ko-KR" altLang="en-US" sz="1000" b="1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126" name="TextBox 44">
              <a:extLst>
                <a:ext uri="{FF2B5EF4-FFF2-40B4-BE49-F238E27FC236}">
                  <a16:creationId xmlns:a16="http://schemas.microsoft.com/office/drawing/2014/main" id="{81E6FA0B-ACA2-4734-AAE3-35A0725C9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5194" y="3434162"/>
              <a:ext cx="525357" cy="161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Malgun Gothic" panose="020B0503020000020004" pitchFamily="34" charset="-127"/>
                  <a:ea typeface="Malgun Gothic" panose="020B0503020000020004" pitchFamily="34" charset="-127"/>
                </a:rPr>
                <a:t>10Gbps</a:t>
              </a:r>
              <a:endParaRPr lang="ko-KR" altLang="en-US" sz="1000" b="1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86B84926-274E-4C7D-9FE5-0383665DBE56}"/>
                </a:ext>
              </a:extLst>
            </p:cNvPr>
            <p:cNvGrpSpPr/>
            <p:nvPr/>
          </p:nvGrpSpPr>
          <p:grpSpPr>
            <a:xfrm>
              <a:off x="1626912" y="2419491"/>
              <a:ext cx="387556" cy="79843"/>
              <a:chOff x="917505" y="3384693"/>
              <a:chExt cx="387556" cy="79843"/>
            </a:xfrm>
          </p:grpSpPr>
          <p:sp>
            <p:nvSpPr>
              <p:cNvPr id="128" name="타원 26">
                <a:extLst>
                  <a:ext uri="{FF2B5EF4-FFF2-40B4-BE49-F238E27FC236}">
                    <a16:creationId xmlns:a16="http://schemas.microsoft.com/office/drawing/2014/main" id="{6B64B06E-C960-4EC3-AE19-81B2AE229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5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29" name="타원 26">
                <a:extLst>
                  <a:ext uri="{FF2B5EF4-FFF2-40B4-BE49-F238E27FC236}">
                    <a16:creationId xmlns:a16="http://schemas.microsoft.com/office/drawing/2014/main" id="{12F1F006-3D7F-4AF2-B993-691E5579A5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9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  <p:sp>
            <p:nvSpPr>
              <p:cNvPr id="130" name="타원 26">
                <a:extLst>
                  <a:ext uri="{FF2B5EF4-FFF2-40B4-BE49-F238E27FC236}">
                    <a16:creationId xmlns:a16="http://schemas.microsoft.com/office/drawing/2014/main" id="{2BE3A700-86D1-4450-AFF0-EA96E39DAE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3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p:grpSp>
        <p:cxnSp>
          <p:nvCxnSpPr>
            <p:cNvPr id="131" name="직선 연결선[R] 111">
              <a:extLst>
                <a:ext uri="{FF2B5EF4-FFF2-40B4-BE49-F238E27FC236}">
                  <a16:creationId xmlns:a16="http://schemas.microsoft.com/office/drawing/2014/main" id="{4463D4DD-B1CA-4EC0-9811-AD1655687F8F}"/>
                </a:ext>
              </a:extLst>
            </p:cNvPr>
            <p:cNvCxnSpPr>
              <a:cxnSpLocks/>
            </p:cNvCxnSpPr>
            <p:nvPr/>
          </p:nvCxnSpPr>
          <p:spPr>
            <a:xfrm>
              <a:off x="682920" y="3225458"/>
              <a:ext cx="0" cy="4722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[R] 112">
              <a:extLst>
                <a:ext uri="{FF2B5EF4-FFF2-40B4-BE49-F238E27FC236}">
                  <a16:creationId xmlns:a16="http://schemas.microsoft.com/office/drawing/2014/main" id="{EA1E8CAC-4CF7-4CA2-948A-016162C096DD}"/>
                </a:ext>
              </a:extLst>
            </p:cNvPr>
            <p:cNvCxnSpPr>
              <a:cxnSpLocks/>
            </p:cNvCxnSpPr>
            <p:nvPr/>
          </p:nvCxnSpPr>
          <p:spPr>
            <a:xfrm>
              <a:off x="2217094" y="3225458"/>
              <a:ext cx="0" cy="491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[R] 113">
              <a:extLst>
                <a:ext uri="{FF2B5EF4-FFF2-40B4-BE49-F238E27FC236}">
                  <a16:creationId xmlns:a16="http://schemas.microsoft.com/office/drawing/2014/main" id="{19D21F2B-BC1A-4547-BFAC-FA7C285B87FE}"/>
                </a:ext>
              </a:extLst>
            </p:cNvPr>
            <p:cNvCxnSpPr>
              <a:cxnSpLocks/>
            </p:cNvCxnSpPr>
            <p:nvPr/>
          </p:nvCxnSpPr>
          <p:spPr>
            <a:xfrm>
              <a:off x="2293924" y="3316363"/>
              <a:ext cx="0" cy="39274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19">
              <a:extLst>
                <a:ext uri="{FF2B5EF4-FFF2-40B4-BE49-F238E27FC236}">
                  <a16:creationId xmlns:a16="http://schemas.microsoft.com/office/drawing/2014/main" id="{3A57E949-2F00-4211-B44E-7CE45CA456F8}"/>
                </a:ext>
              </a:extLst>
            </p:cNvPr>
            <p:cNvCxnSpPr>
              <a:cxnSpLocks/>
            </p:cNvCxnSpPr>
            <p:nvPr/>
          </p:nvCxnSpPr>
          <p:spPr>
            <a:xfrm>
              <a:off x="855500" y="2799347"/>
              <a:ext cx="0" cy="4185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[R] 120">
              <a:extLst>
                <a:ext uri="{FF2B5EF4-FFF2-40B4-BE49-F238E27FC236}">
                  <a16:creationId xmlns:a16="http://schemas.microsoft.com/office/drawing/2014/main" id="{4486C23B-4EEB-4831-A2DC-E3DA0471C2E9}"/>
                </a:ext>
              </a:extLst>
            </p:cNvPr>
            <p:cNvCxnSpPr>
              <a:cxnSpLocks/>
            </p:cNvCxnSpPr>
            <p:nvPr/>
          </p:nvCxnSpPr>
          <p:spPr>
            <a:xfrm>
              <a:off x="932330" y="2799347"/>
              <a:ext cx="0" cy="516795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29">
              <a:extLst>
                <a:ext uri="{FF2B5EF4-FFF2-40B4-BE49-F238E27FC236}">
                  <a16:creationId xmlns:a16="http://schemas.microsoft.com/office/drawing/2014/main" id="{6788BD77-5139-4D07-8040-64B02F012FFA}"/>
                </a:ext>
              </a:extLst>
            </p:cNvPr>
            <p:cNvCxnSpPr>
              <a:cxnSpLocks/>
            </p:cNvCxnSpPr>
            <p:nvPr/>
          </p:nvCxnSpPr>
          <p:spPr>
            <a:xfrm>
              <a:off x="2657538" y="2807368"/>
              <a:ext cx="0" cy="4105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직선 연결선[R] 130">
              <a:extLst>
                <a:ext uri="{FF2B5EF4-FFF2-40B4-BE49-F238E27FC236}">
                  <a16:creationId xmlns:a16="http://schemas.microsoft.com/office/drawing/2014/main" id="{B958DD99-3F2C-4D87-A319-66AAD1428941}"/>
                </a:ext>
              </a:extLst>
            </p:cNvPr>
            <p:cNvCxnSpPr>
              <a:cxnSpLocks/>
            </p:cNvCxnSpPr>
            <p:nvPr/>
          </p:nvCxnSpPr>
          <p:spPr>
            <a:xfrm>
              <a:off x="2734368" y="2807368"/>
              <a:ext cx="0" cy="508774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꺾인 연결선[E] 131">
              <a:extLst>
                <a:ext uri="{FF2B5EF4-FFF2-40B4-BE49-F238E27FC236}">
                  <a16:creationId xmlns:a16="http://schemas.microsoft.com/office/drawing/2014/main" id="{F8CB47EB-59DB-482F-B67B-2AF6A9787AB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804498" y="2339225"/>
              <a:ext cx="1046044" cy="1497237"/>
            </a:xfrm>
            <a:prstGeom prst="bentConnector3">
              <a:avLst>
                <a:gd name="adj1" fmla="val 57948"/>
              </a:avLst>
            </a:prstGeom>
            <a:ln w="101600">
              <a:solidFill>
                <a:schemeClr val="accent1">
                  <a:shade val="95000"/>
                  <a:satMod val="105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꺾인 연결선[E] 132">
              <a:extLst>
                <a:ext uri="{FF2B5EF4-FFF2-40B4-BE49-F238E27FC236}">
                  <a16:creationId xmlns:a16="http://schemas.microsoft.com/office/drawing/2014/main" id="{A1F8F31E-1A84-406D-A8FC-4E85674761E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902739" y="2339225"/>
              <a:ext cx="1046044" cy="1497237"/>
            </a:xfrm>
            <a:prstGeom prst="bentConnector3">
              <a:avLst>
                <a:gd name="adj1" fmla="val 69506"/>
              </a:avLst>
            </a:prstGeom>
            <a:ln w="101600">
              <a:solidFill>
                <a:srgbClr val="00B0F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꺾인 연결선[E] 143">
              <a:extLst>
                <a:ext uri="{FF2B5EF4-FFF2-40B4-BE49-F238E27FC236}">
                  <a16:creationId xmlns:a16="http://schemas.microsoft.com/office/drawing/2014/main" id="{ABA0E5FD-7E67-41BA-8109-C826AE476E8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54857" y="3032168"/>
              <a:ext cx="1053712" cy="195566"/>
            </a:xfrm>
            <a:prstGeom prst="bentConnector3">
              <a:avLst>
                <a:gd name="adj1" fmla="val 55020"/>
              </a:avLst>
            </a:prstGeom>
            <a:ln w="101600">
              <a:solidFill>
                <a:schemeClr val="accent1">
                  <a:shade val="95000"/>
                  <a:satMod val="105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꺾인 연결선[E] 144">
              <a:extLst>
                <a:ext uri="{FF2B5EF4-FFF2-40B4-BE49-F238E27FC236}">
                  <a16:creationId xmlns:a16="http://schemas.microsoft.com/office/drawing/2014/main" id="{08FBA962-355D-4DCE-9FE0-D4FE603AAD3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260484" y="3027660"/>
              <a:ext cx="1041818" cy="192684"/>
            </a:xfrm>
            <a:prstGeom prst="bentConnector3">
              <a:avLst>
                <a:gd name="adj1" fmla="val 65233"/>
              </a:avLst>
            </a:prstGeom>
            <a:ln w="101600">
              <a:solidFill>
                <a:srgbClr val="00B0F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880EC449-9BB4-4B03-AE22-252E57E61762}"/>
                </a:ext>
              </a:extLst>
            </p:cNvPr>
            <p:cNvGrpSpPr/>
            <p:nvPr/>
          </p:nvGrpSpPr>
          <p:grpSpPr>
            <a:xfrm>
              <a:off x="359088" y="1692776"/>
              <a:ext cx="1086514" cy="1110162"/>
              <a:chOff x="351531" y="1773807"/>
              <a:chExt cx="1086514" cy="1030900"/>
            </a:xfrm>
          </p:grpSpPr>
          <p:grpSp>
            <p:nvGrpSpPr>
              <p:cNvPr id="143" name="그룹 142">
                <a:extLst>
                  <a:ext uri="{FF2B5EF4-FFF2-40B4-BE49-F238E27FC236}">
                    <a16:creationId xmlns:a16="http://schemas.microsoft.com/office/drawing/2014/main" id="{C82ADEC5-CF7A-4A67-AD1C-55CEED0B8504}"/>
                  </a:ext>
                </a:extLst>
              </p:cNvPr>
              <p:cNvGrpSpPr/>
              <p:nvPr/>
            </p:nvGrpSpPr>
            <p:grpSpPr>
              <a:xfrm>
                <a:off x="378780" y="1773807"/>
                <a:ext cx="1059265" cy="1030900"/>
                <a:chOff x="2563740" y="2709147"/>
                <a:chExt cx="1059265" cy="1030900"/>
              </a:xfrm>
            </p:grpSpPr>
            <p:sp>
              <p:nvSpPr>
                <p:cNvPr id="153" name="TextBox 44">
                  <a:extLst>
                    <a:ext uri="{FF2B5EF4-FFF2-40B4-BE49-F238E27FC236}">
                      <a16:creationId xmlns:a16="http://schemas.microsoft.com/office/drawing/2014/main" id="{F1900973-87FB-4593-85D5-5653ABF519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78681" y="3590320"/>
                  <a:ext cx="1023771" cy="1497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6000" tIns="36000" rIns="36000" bIns="36000" anchor="ctr">
                  <a:spAutoFit/>
                </a:bodyPr>
                <a:lstStyle>
                  <a:lvl1pPr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latinLnBrk="0" hangingPunct="1">
                    <a:spcAft>
                      <a:spcPts val="200"/>
                    </a:spcAft>
                  </a:pPr>
                  <a:r>
                    <a:rPr lang="en-US" altLang="ko-KR" sz="1000" b="1" dirty="0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VMware</a:t>
                  </a:r>
                  <a:endParaRPr lang="ko-KR" altLang="en-US" sz="1000" b="1" dirty="0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154" name="그림 153">
                  <a:extLst>
                    <a:ext uri="{FF2B5EF4-FFF2-40B4-BE49-F238E27FC236}">
                      <a16:creationId xmlns:a16="http://schemas.microsoft.com/office/drawing/2014/main" id="{AFD3E4F9-BA20-4F96-B354-A44EC4C675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63740" y="2709147"/>
                  <a:ext cx="1054973" cy="840398"/>
                </a:xfrm>
                <a:prstGeom prst="rect">
                  <a:avLst/>
                </a:prstGeom>
              </p:spPr>
            </p:pic>
            <p:sp>
              <p:nvSpPr>
                <p:cNvPr id="155" name="직사각형 154">
                  <a:extLst>
                    <a:ext uri="{FF2B5EF4-FFF2-40B4-BE49-F238E27FC236}">
                      <a16:creationId xmlns:a16="http://schemas.microsoft.com/office/drawing/2014/main" id="{9C9E54A2-9454-4EE1-BBB7-0355A2793A5D}"/>
                    </a:ext>
                  </a:extLst>
                </p:cNvPr>
                <p:cNvSpPr/>
                <p:nvPr/>
              </p:nvSpPr>
              <p:spPr bwMode="auto">
                <a:xfrm>
                  <a:off x="2579171" y="2927210"/>
                  <a:ext cx="1043834" cy="26600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ore-KR" sz="24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6" name="직사각형 155">
                  <a:extLst>
                    <a:ext uri="{FF2B5EF4-FFF2-40B4-BE49-F238E27FC236}">
                      <a16:creationId xmlns:a16="http://schemas.microsoft.com/office/drawing/2014/main" id="{4A5E705C-A28B-4BE2-8E32-EB2E31AE5F5A}"/>
                    </a:ext>
                  </a:extLst>
                </p:cNvPr>
                <p:cNvSpPr/>
                <p:nvPr/>
              </p:nvSpPr>
              <p:spPr>
                <a:xfrm>
                  <a:off x="2808853" y="2952492"/>
                  <a:ext cx="525445" cy="1626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00" b="1" dirty="0">
                      <a:solidFill>
                        <a:schemeClr val="bg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VMware</a:t>
                  </a:r>
                  <a:endParaRPr lang="ko-Kore-KR" sz="240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44" name="그룹 143">
                <a:extLst>
                  <a:ext uri="{FF2B5EF4-FFF2-40B4-BE49-F238E27FC236}">
                    <a16:creationId xmlns:a16="http://schemas.microsoft.com/office/drawing/2014/main" id="{854F5D89-94C3-423E-9C54-61DCB15AEFE3}"/>
                  </a:ext>
                </a:extLst>
              </p:cNvPr>
              <p:cNvGrpSpPr/>
              <p:nvPr/>
            </p:nvGrpSpPr>
            <p:grpSpPr>
              <a:xfrm>
                <a:off x="499972" y="2257197"/>
                <a:ext cx="912380" cy="149727"/>
                <a:chOff x="2061693" y="2752404"/>
                <a:chExt cx="1103981" cy="219217"/>
              </a:xfrm>
            </p:grpSpPr>
            <p:grpSp>
              <p:nvGrpSpPr>
                <p:cNvPr id="148" name="그룹 147">
                  <a:extLst>
                    <a:ext uri="{FF2B5EF4-FFF2-40B4-BE49-F238E27FC236}">
                      <a16:creationId xmlns:a16="http://schemas.microsoft.com/office/drawing/2014/main" id="{A22C1A6B-5E3D-467D-AE90-DE0A7BDFD9DC}"/>
                    </a:ext>
                  </a:extLst>
                </p:cNvPr>
                <p:cNvGrpSpPr/>
                <p:nvPr/>
              </p:nvGrpSpPr>
              <p:grpSpPr>
                <a:xfrm>
                  <a:off x="2061693" y="2773776"/>
                  <a:ext cx="448206" cy="188629"/>
                  <a:chOff x="4198357" y="2206447"/>
                  <a:chExt cx="1056847" cy="367584"/>
                </a:xfrm>
              </p:grpSpPr>
              <p:pic>
                <p:nvPicPr>
                  <p:cNvPr id="150" name="Рисунок 67" descr="Изображение выглядит как коллекция картинок&#10;&#10;Описание создано с очень высокой степенью достоверности">
                    <a:extLst>
                      <a:ext uri="{FF2B5EF4-FFF2-40B4-BE49-F238E27FC236}">
                        <a16:creationId xmlns:a16="http://schemas.microsoft.com/office/drawing/2014/main" id="{DF5C28EA-C67E-4EBB-B9B8-E41709DFA6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198357" y="2221757"/>
                    <a:ext cx="1056847" cy="333689"/>
                  </a:xfrm>
                  <a:prstGeom prst="rect">
                    <a:avLst/>
                  </a:prstGeom>
                </p:spPr>
              </p:pic>
              <p:pic>
                <p:nvPicPr>
                  <p:cNvPr id="151" name="Рисунок 72">
                    <a:extLst>
                      <a:ext uri="{FF2B5EF4-FFF2-40B4-BE49-F238E27FC236}">
                        <a16:creationId xmlns:a16="http://schemas.microsoft.com/office/drawing/2014/main" id="{317BD107-9F7C-40D8-ACF3-B0A1C77D44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305832" y="2206447"/>
                    <a:ext cx="389309" cy="367584"/>
                  </a:xfrm>
                  <a:prstGeom prst="rect">
                    <a:avLst/>
                  </a:prstGeom>
                </p:spPr>
              </p:pic>
              <p:pic>
                <p:nvPicPr>
                  <p:cNvPr id="152" name="Рисунок 76">
                    <a:extLst>
                      <a:ext uri="{FF2B5EF4-FFF2-40B4-BE49-F238E27FC236}">
                        <a16:creationId xmlns:a16="http://schemas.microsoft.com/office/drawing/2014/main" id="{32FF9DB3-3FA0-42BE-8B52-CC4E55C97C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733347" y="2206447"/>
                    <a:ext cx="389306" cy="367581"/>
                  </a:xfrm>
                  <a:prstGeom prst="rect">
                    <a:avLst/>
                  </a:prstGeom>
                  <a:solidFill>
                    <a:srgbClr val="4195D1"/>
                  </a:solidFill>
                </p:spPr>
              </p:pic>
            </p:grpSp>
            <p:sp>
              <p:nvSpPr>
                <p:cNvPr id="149" name="TextBox 44">
                  <a:extLst>
                    <a:ext uri="{FF2B5EF4-FFF2-40B4-BE49-F238E27FC236}">
                      <a16:creationId xmlns:a16="http://schemas.microsoft.com/office/drawing/2014/main" id="{1B4A0419-9783-483F-B5E8-AD4F106C75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66421" y="2752404"/>
                  <a:ext cx="699253" cy="2192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6000" tIns="36000" rIns="36000" bIns="36000" anchor="ctr">
                  <a:spAutoFit/>
                </a:bodyPr>
                <a:lstStyle>
                  <a:lvl1pPr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latinLnBrk="0" hangingPunct="1"/>
                  <a:r>
                    <a:rPr lang="en-US" altLang="ko-KR" sz="1000" b="1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Agentless</a:t>
                  </a:r>
                </a:p>
              </p:txBody>
            </p:sp>
          </p:grpSp>
          <p:grpSp>
            <p:nvGrpSpPr>
              <p:cNvPr id="145" name="그룹 144">
                <a:extLst>
                  <a:ext uri="{FF2B5EF4-FFF2-40B4-BE49-F238E27FC236}">
                    <a16:creationId xmlns:a16="http://schemas.microsoft.com/office/drawing/2014/main" id="{0D5293D6-A572-474B-97D7-602FDFBD8666}"/>
                  </a:ext>
                </a:extLst>
              </p:cNvPr>
              <p:cNvGrpSpPr/>
              <p:nvPr/>
            </p:nvGrpSpPr>
            <p:grpSpPr>
              <a:xfrm>
                <a:off x="351531" y="2048205"/>
                <a:ext cx="326952" cy="261274"/>
                <a:chOff x="901331" y="3679699"/>
                <a:chExt cx="326952" cy="261274"/>
              </a:xfrm>
            </p:grpSpPr>
            <p:sp>
              <p:nvSpPr>
                <p:cNvPr id="146" name="Star: 24 Points 12">
                  <a:extLst>
                    <a:ext uri="{FF2B5EF4-FFF2-40B4-BE49-F238E27FC236}">
                      <a16:creationId xmlns:a16="http://schemas.microsoft.com/office/drawing/2014/main" id="{7F1479DA-638E-41C3-A20D-8580A4D0E91C}"/>
                    </a:ext>
                  </a:extLst>
                </p:cNvPr>
                <p:cNvSpPr/>
                <p:nvPr/>
              </p:nvSpPr>
              <p:spPr>
                <a:xfrm>
                  <a:off x="901331" y="3679699"/>
                  <a:ext cx="326952" cy="261274"/>
                </a:xfrm>
                <a:prstGeom prst="star24">
                  <a:avLst/>
                </a:prstGeom>
                <a:solidFill>
                  <a:srgbClr val="2A556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" name="TextBox 44">
                  <a:extLst>
                    <a:ext uri="{FF2B5EF4-FFF2-40B4-BE49-F238E27FC236}">
                      <a16:creationId xmlns:a16="http://schemas.microsoft.com/office/drawing/2014/main" id="{B88479FF-C070-4508-8894-429A59B0CF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7465" y="3735122"/>
                  <a:ext cx="269591" cy="1497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6000" tIns="36000" rIns="36000" bIns="36000" anchor="ctr">
                  <a:spAutoFit/>
                </a:bodyPr>
                <a:lstStyle>
                  <a:lvl1pPr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latinLnBrk="0" hangingPunct="1">
                    <a:spcAft>
                      <a:spcPts val="200"/>
                    </a:spcAft>
                  </a:pPr>
                  <a:r>
                    <a:rPr lang="en-US" altLang="ko-KR" sz="1000" b="1">
                      <a:solidFill>
                        <a:schemeClr val="bg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CBT</a:t>
                  </a:r>
                  <a:endParaRPr lang="ko-KR" altLang="en-US" sz="1000" b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8D851A16-1570-456C-8BCD-3464A622A54E}"/>
                </a:ext>
              </a:extLst>
            </p:cNvPr>
            <p:cNvGrpSpPr/>
            <p:nvPr/>
          </p:nvGrpSpPr>
          <p:grpSpPr>
            <a:xfrm>
              <a:off x="2163932" y="1692774"/>
              <a:ext cx="1095403" cy="1110162"/>
              <a:chOff x="1990121" y="1773807"/>
              <a:chExt cx="1095403" cy="1030901"/>
            </a:xfrm>
          </p:grpSpPr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id="{178B37D2-238B-4116-A5C2-8FD093DBB512}"/>
                  </a:ext>
                </a:extLst>
              </p:cNvPr>
              <p:cNvGrpSpPr/>
              <p:nvPr/>
            </p:nvGrpSpPr>
            <p:grpSpPr>
              <a:xfrm>
                <a:off x="2026259" y="1773807"/>
                <a:ext cx="1059265" cy="1030901"/>
                <a:chOff x="2563740" y="2709147"/>
                <a:chExt cx="1059265" cy="1030901"/>
              </a:xfrm>
            </p:grpSpPr>
            <p:sp>
              <p:nvSpPr>
                <p:cNvPr id="167" name="TextBox 44">
                  <a:extLst>
                    <a:ext uri="{FF2B5EF4-FFF2-40B4-BE49-F238E27FC236}">
                      <a16:creationId xmlns:a16="http://schemas.microsoft.com/office/drawing/2014/main" id="{8EDEBF37-995F-45B5-9361-D71F6CAAFE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578681" y="3590321"/>
                  <a:ext cx="1023771" cy="1497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6000" tIns="36000" rIns="36000" bIns="36000" anchor="ctr">
                  <a:spAutoFit/>
                </a:bodyPr>
                <a:lstStyle>
                  <a:lvl1pPr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latinLnBrk="0" hangingPunct="1">
                    <a:spcAft>
                      <a:spcPts val="200"/>
                    </a:spcAft>
                  </a:pPr>
                  <a:r>
                    <a:rPr lang="en-US" altLang="ko-KR" sz="1000" b="1"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Hyper-V</a:t>
                  </a:r>
                  <a:endParaRPr lang="ko-KR" altLang="en-US" sz="1000" b="1"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  <p:pic>
              <p:nvPicPr>
                <p:cNvPr id="168" name="그림 167">
                  <a:extLst>
                    <a:ext uri="{FF2B5EF4-FFF2-40B4-BE49-F238E27FC236}">
                      <a16:creationId xmlns:a16="http://schemas.microsoft.com/office/drawing/2014/main" id="{C8E07DEF-AF54-4B31-9E43-830081BAFB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63740" y="2709147"/>
                  <a:ext cx="1054973" cy="840398"/>
                </a:xfrm>
                <a:prstGeom prst="rect">
                  <a:avLst/>
                </a:prstGeom>
              </p:spPr>
            </p:pic>
            <p:sp>
              <p:nvSpPr>
                <p:cNvPr id="169" name="직사각형 168">
                  <a:extLst>
                    <a:ext uri="{FF2B5EF4-FFF2-40B4-BE49-F238E27FC236}">
                      <a16:creationId xmlns:a16="http://schemas.microsoft.com/office/drawing/2014/main" id="{6279B2C9-DAA7-423C-A6C2-A23EDB139698}"/>
                    </a:ext>
                  </a:extLst>
                </p:cNvPr>
                <p:cNvSpPr/>
                <p:nvPr/>
              </p:nvSpPr>
              <p:spPr bwMode="auto">
                <a:xfrm>
                  <a:off x="2579171" y="2927210"/>
                  <a:ext cx="1043834" cy="26600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ore-KR" sz="2400" spc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0" name="직사각형 169">
                  <a:extLst>
                    <a:ext uri="{FF2B5EF4-FFF2-40B4-BE49-F238E27FC236}">
                      <a16:creationId xmlns:a16="http://schemas.microsoft.com/office/drawing/2014/main" id="{4DEBB883-95CC-4446-8C87-7715027041D1}"/>
                    </a:ext>
                  </a:extLst>
                </p:cNvPr>
                <p:cNvSpPr/>
                <p:nvPr/>
              </p:nvSpPr>
              <p:spPr>
                <a:xfrm>
                  <a:off x="2808853" y="2952492"/>
                  <a:ext cx="530354" cy="1626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00" b="1">
                      <a:solidFill>
                        <a:schemeClr val="bg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Hyper-V</a:t>
                  </a:r>
                  <a:endParaRPr lang="ko-Kore-KR" sz="24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1CCD92A4-6C3C-45B9-80B5-4D2CC4E14910}"/>
                  </a:ext>
                </a:extLst>
              </p:cNvPr>
              <p:cNvGrpSpPr/>
              <p:nvPr/>
            </p:nvGrpSpPr>
            <p:grpSpPr>
              <a:xfrm>
                <a:off x="2124524" y="2271807"/>
                <a:ext cx="370418" cy="128836"/>
                <a:chOff x="4198357" y="2206447"/>
                <a:chExt cx="1056847" cy="367584"/>
              </a:xfrm>
            </p:grpSpPr>
            <p:pic>
              <p:nvPicPr>
                <p:cNvPr id="164" name="Рисунок 67" descr="Изображение выглядит как коллекция картинок&#10;&#10;Описание создано с очень высокой степенью достоверности">
                  <a:extLst>
                    <a:ext uri="{FF2B5EF4-FFF2-40B4-BE49-F238E27FC236}">
                      <a16:creationId xmlns:a16="http://schemas.microsoft.com/office/drawing/2014/main" id="{5A49C298-47DA-4918-AE51-6DC4B5D1DE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98357" y="2221757"/>
                  <a:ext cx="1056847" cy="333689"/>
                </a:xfrm>
                <a:prstGeom prst="rect">
                  <a:avLst/>
                </a:prstGeom>
              </p:spPr>
            </p:pic>
            <p:pic>
              <p:nvPicPr>
                <p:cNvPr id="165" name="Рисунок 72">
                  <a:extLst>
                    <a:ext uri="{FF2B5EF4-FFF2-40B4-BE49-F238E27FC236}">
                      <a16:creationId xmlns:a16="http://schemas.microsoft.com/office/drawing/2014/main" id="{6317ACB3-AC5E-4036-917B-0AAF776C47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05832" y="2206447"/>
                  <a:ext cx="389309" cy="367584"/>
                </a:xfrm>
                <a:prstGeom prst="rect">
                  <a:avLst/>
                </a:prstGeom>
              </p:spPr>
            </p:pic>
            <p:pic>
              <p:nvPicPr>
                <p:cNvPr id="166" name="Рисунок 76">
                  <a:extLst>
                    <a:ext uri="{FF2B5EF4-FFF2-40B4-BE49-F238E27FC236}">
                      <a16:creationId xmlns:a16="http://schemas.microsoft.com/office/drawing/2014/main" id="{A4741CDE-F94C-4740-8A0D-CE441F944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733347" y="2206447"/>
                  <a:ext cx="389306" cy="367581"/>
                </a:xfrm>
                <a:prstGeom prst="rect">
                  <a:avLst/>
                </a:prstGeom>
                <a:solidFill>
                  <a:srgbClr val="4195D1"/>
                </a:solidFill>
              </p:spPr>
            </p:pic>
          </p:grpSp>
          <p:sp>
            <p:nvSpPr>
              <p:cNvPr id="160" name="TextBox 44">
                <a:extLst>
                  <a:ext uri="{FF2B5EF4-FFF2-40B4-BE49-F238E27FC236}">
                    <a16:creationId xmlns:a16="http://schemas.microsoft.com/office/drawing/2014/main" id="{6A4FF5B6-31F7-47CC-A739-823A9C117C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60860" y="2257202"/>
                <a:ext cx="577894" cy="1497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36000" tIns="36000" rIns="36000" bIns="36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1000" b="1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Agentless</a:t>
                </a:r>
              </a:p>
            </p:txBody>
          </p: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ABD409BF-07DF-427A-BF40-E144146019B4}"/>
                  </a:ext>
                </a:extLst>
              </p:cNvPr>
              <p:cNvGrpSpPr/>
              <p:nvPr/>
            </p:nvGrpSpPr>
            <p:grpSpPr>
              <a:xfrm>
                <a:off x="1990121" y="2048205"/>
                <a:ext cx="326952" cy="261274"/>
                <a:chOff x="901331" y="3679699"/>
                <a:chExt cx="326952" cy="261274"/>
              </a:xfrm>
            </p:grpSpPr>
            <p:sp>
              <p:nvSpPr>
                <p:cNvPr id="162" name="Star: 24 Points 12">
                  <a:extLst>
                    <a:ext uri="{FF2B5EF4-FFF2-40B4-BE49-F238E27FC236}">
                      <a16:creationId xmlns:a16="http://schemas.microsoft.com/office/drawing/2014/main" id="{B8C6F791-5225-43E7-BA99-B50D4DE3028C}"/>
                    </a:ext>
                  </a:extLst>
                </p:cNvPr>
                <p:cNvSpPr/>
                <p:nvPr/>
              </p:nvSpPr>
              <p:spPr>
                <a:xfrm>
                  <a:off x="901331" y="3679699"/>
                  <a:ext cx="326952" cy="261274"/>
                </a:xfrm>
                <a:prstGeom prst="star24">
                  <a:avLst/>
                </a:prstGeom>
                <a:solidFill>
                  <a:srgbClr val="2A5563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3" name="TextBox 44">
                  <a:extLst>
                    <a:ext uri="{FF2B5EF4-FFF2-40B4-BE49-F238E27FC236}">
                      <a16:creationId xmlns:a16="http://schemas.microsoft.com/office/drawing/2014/main" id="{823B396C-A466-40F4-A47C-964210BF16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27465" y="3735122"/>
                  <a:ext cx="269591" cy="1497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36000" tIns="36000" rIns="36000" bIns="36000" anchor="ctr">
                  <a:spAutoFit/>
                </a:bodyPr>
                <a:lstStyle>
                  <a:lvl1pPr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1pPr>
                  <a:lvl2pPr marL="742950" indent="-28575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2pPr>
                  <a:lvl3pPr marL="11430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3pPr>
                  <a:lvl4pPr marL="16002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4pPr>
                  <a:lvl5pPr marL="2057400" indent="-228600" latinLnBrk="1"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5pPr>
                  <a:lvl6pPr marL="25146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6pPr>
                  <a:lvl7pPr marL="29718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7pPr>
                  <a:lvl8pPr marL="34290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8pPr>
                  <a:lvl9pPr marL="3886200" indent="-228600"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defRPr>
                  </a:lvl9pPr>
                </a:lstStyle>
                <a:p>
                  <a:pPr algn="ctr" eaLnBrk="1" latinLnBrk="0" hangingPunct="1">
                    <a:spcAft>
                      <a:spcPts val="200"/>
                    </a:spcAft>
                  </a:pPr>
                  <a:r>
                    <a:rPr lang="en-US" altLang="ko-KR" sz="1000" b="1">
                      <a:solidFill>
                        <a:schemeClr val="bg1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CBT</a:t>
                  </a:r>
                  <a:endParaRPr lang="ko-KR" altLang="en-US" sz="1000" b="1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15316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2.3.4 </a:t>
            </a:r>
            <a:r>
              <a:rPr lang="ko-KR" altLang="en-US" dirty="0"/>
              <a:t>백업 및 복구 시스템 구성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빔 소프트웨어는 </a:t>
            </a:r>
            <a:r>
              <a:rPr lang="en-US" altLang="ko-KR" dirty="0"/>
              <a:t>NAS</a:t>
            </a:r>
            <a:r>
              <a:rPr lang="ko-KR" altLang="en-US" dirty="0"/>
              <a:t> 백업에 있어 </a:t>
            </a:r>
            <a:r>
              <a:rPr lang="en-US" altLang="ko-KR" dirty="0"/>
              <a:t>Checksum</a:t>
            </a:r>
            <a:r>
              <a:rPr lang="ko-KR" altLang="en-US" dirty="0"/>
              <a:t>을 통한 폴더 단위의 변경 이력을 빠르게 확인하여 변경된 내용을 백업합니다</a:t>
            </a:r>
            <a:r>
              <a:rPr lang="en-US" altLang="ko-KR" dirty="0"/>
              <a:t>.</a:t>
            </a:r>
            <a:r>
              <a:rPr lang="ko-KR" altLang="en-US" dirty="0"/>
              <a:t> 복구에서는 폴더</a:t>
            </a:r>
            <a:r>
              <a:rPr lang="en-US" altLang="ko-KR" dirty="0"/>
              <a:t>,</a:t>
            </a:r>
            <a:r>
              <a:rPr lang="ko-KR" altLang="en-US" dirty="0"/>
              <a:t> 개별 파일 단위의 복구를 지원합니다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상세 구성안</a:t>
            </a:r>
            <a:r>
              <a:rPr lang="en-US" altLang="ko-KR" sz="1400" b="1" dirty="0">
                <a:latin typeface="맑은 고딕" panose="020B0503020000020004" pitchFamily="50" charset="-127"/>
              </a:rPr>
              <a:t> – NAS</a:t>
            </a:r>
            <a:endParaRPr lang="ko-KR" altLang="en-US" sz="1400" b="1" dirty="0">
              <a:latin typeface="맑은 고딕" panose="020B0503020000020004" pitchFamily="50" charset="-127"/>
            </a:endParaRPr>
          </a:p>
        </p:txBody>
      </p:sp>
      <p:graphicFrame>
        <p:nvGraphicFramePr>
          <p:cNvPr id="102" name="표 101">
            <a:extLst>
              <a:ext uri="{FF2B5EF4-FFF2-40B4-BE49-F238E27FC236}">
                <a16:creationId xmlns:a16="http://schemas.microsoft.com/office/drawing/2014/main" id="{F7602336-D7D3-4BD6-86A7-3C272ECBFD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280096"/>
              </p:ext>
            </p:extLst>
          </p:nvPr>
        </p:nvGraphicFramePr>
        <p:xfrm>
          <a:off x="5070474" y="2299819"/>
          <a:ext cx="4572761" cy="4224806"/>
        </p:xfrm>
        <a:graphic>
          <a:graphicData uri="http://schemas.openxmlformats.org/drawingml/2006/table">
            <a:tbl>
              <a:tblPr firstRow="1" bandRow="1"/>
              <a:tblGrid>
                <a:gridCol w="865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0609">
                  <a:extLst>
                    <a:ext uri="{9D8B030D-6E8A-4147-A177-3AD203B41FA5}">
                      <a16:colId xmlns:a16="http://schemas.microsoft.com/office/drawing/2014/main" val="4041864968"/>
                    </a:ext>
                  </a:extLst>
                </a:gridCol>
              </a:tblGrid>
              <a:tr h="29718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백업 방식</a:t>
                      </a:r>
                      <a:endParaRPr kumimoji="1" lang="en-US" altLang="ko-KR" sz="1000" b="1" kern="1200" spc="-1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endParaRPr kumimoji="1" lang="en-US" altLang="ko-KR" sz="1000" b="1" kern="1200" spc="-10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762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NAS</a:t>
                      </a:r>
                      <a:endParaRPr kumimoji="1" lang="ko-KR" alt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+mn-cs"/>
                        </a:rPr>
                        <a:t>CIFS/NFS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9133" indent="-79133" defTabSz="993556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NAS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백업 시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CIFS 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및 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NFS File Share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방식을 통하여 백업 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/ 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복구 수행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indent="-79133" defTabSz="993556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백업 수행에 있어 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NAS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경로에 대해 메타데이터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Checksum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을 생성하고 폴더에 대한 변경 이력을 조회 후 변경 된 내용만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백업하기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때문에 백업시간 단축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indent="-79133" defTabSz="993556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Checksum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은 변경 된 날짜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사이즈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권한 등에 대한 변경 이력을 저장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marL="79133" indent="-79133" defTabSz="993556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90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복구는 폴더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 개별 파일 단위의 복구 지원</a:t>
                      </a:r>
                      <a:r>
                        <a:rPr lang="en-US" altLang="ko-KR" sz="800" kern="0" spc="-69" dirty="0">
                          <a:solidFill>
                            <a:schemeClr val="tx1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6" name="그룹 75">
            <a:extLst>
              <a:ext uri="{FF2B5EF4-FFF2-40B4-BE49-F238E27FC236}">
                <a16:creationId xmlns:a16="http://schemas.microsoft.com/office/drawing/2014/main" id="{A3EA0A27-6883-454B-9099-FF7F4B0F371A}"/>
              </a:ext>
            </a:extLst>
          </p:cNvPr>
          <p:cNvGrpSpPr/>
          <p:nvPr/>
        </p:nvGrpSpPr>
        <p:grpSpPr>
          <a:xfrm>
            <a:off x="262746" y="2630630"/>
            <a:ext cx="4660108" cy="3563183"/>
            <a:chOff x="-19922" y="2048723"/>
            <a:chExt cx="3660840" cy="2552676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3A53B558-CE60-4673-AEA9-C133A34A500C}"/>
                </a:ext>
              </a:extLst>
            </p:cNvPr>
            <p:cNvGrpSpPr/>
            <p:nvPr/>
          </p:nvGrpSpPr>
          <p:grpSpPr>
            <a:xfrm>
              <a:off x="441799" y="3766759"/>
              <a:ext cx="465205" cy="453417"/>
              <a:chOff x="739640" y="3134362"/>
              <a:chExt cx="465205" cy="453417"/>
            </a:xfrm>
          </p:grpSpPr>
          <p:pic>
            <p:nvPicPr>
              <p:cNvPr id="196" name="그림 195">
                <a:extLst>
                  <a:ext uri="{FF2B5EF4-FFF2-40B4-BE49-F238E27FC236}">
                    <a16:creationId xmlns:a16="http://schemas.microsoft.com/office/drawing/2014/main" id="{FF792F42-9371-462E-8A17-2B8FF5717E08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/>
              <a:srcRect l="19924" t="2572" r="25258" b="37301"/>
              <a:stretch/>
            </p:blipFill>
            <p:spPr>
              <a:xfrm>
                <a:off x="848188" y="3134362"/>
                <a:ext cx="248109" cy="278070"/>
              </a:xfrm>
              <a:prstGeom prst="rect">
                <a:avLst/>
              </a:prstGeom>
            </p:spPr>
          </p:pic>
          <p:pic>
            <p:nvPicPr>
              <p:cNvPr id="197" name="그림 196">
                <a:extLst>
                  <a:ext uri="{FF2B5EF4-FFF2-40B4-BE49-F238E27FC236}">
                    <a16:creationId xmlns:a16="http://schemas.microsoft.com/office/drawing/2014/main" id="{8F49145D-D509-49AE-AD28-09E84929D3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739640" y="3421855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CF4579FF-339C-4D77-A9F1-DCA316569BDF}"/>
                </a:ext>
              </a:extLst>
            </p:cNvPr>
            <p:cNvGrpSpPr/>
            <p:nvPr/>
          </p:nvGrpSpPr>
          <p:grpSpPr>
            <a:xfrm>
              <a:off x="1414164" y="3781179"/>
              <a:ext cx="465205" cy="433330"/>
              <a:chOff x="1514567" y="3150605"/>
              <a:chExt cx="465205" cy="433330"/>
            </a:xfrm>
          </p:grpSpPr>
          <p:pic>
            <p:nvPicPr>
              <p:cNvPr id="194" name="그림 193">
                <a:extLst>
                  <a:ext uri="{FF2B5EF4-FFF2-40B4-BE49-F238E27FC236}">
                    <a16:creationId xmlns:a16="http://schemas.microsoft.com/office/drawing/2014/main" id="{7F9CC89E-2AC3-45FD-A82A-1BA7B98F4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8915" y="3150605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95" name="그림 194">
                <a:extLst>
                  <a:ext uri="{FF2B5EF4-FFF2-40B4-BE49-F238E27FC236}">
                    <a16:creationId xmlns:a16="http://schemas.microsoft.com/office/drawing/2014/main" id="{62F96CC2-1C56-45B1-ACFE-8D5BFB98D1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1514567" y="3418011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8EEA46F5-252B-46E0-A62A-F014E59E49A3}"/>
                </a:ext>
              </a:extLst>
            </p:cNvPr>
            <p:cNvGrpSpPr/>
            <p:nvPr/>
          </p:nvGrpSpPr>
          <p:grpSpPr>
            <a:xfrm>
              <a:off x="1890899" y="3781179"/>
              <a:ext cx="465205" cy="433330"/>
              <a:chOff x="1514567" y="3150605"/>
              <a:chExt cx="465205" cy="433330"/>
            </a:xfrm>
          </p:grpSpPr>
          <p:pic>
            <p:nvPicPr>
              <p:cNvPr id="192" name="그림 191">
                <a:extLst>
                  <a:ext uri="{FF2B5EF4-FFF2-40B4-BE49-F238E27FC236}">
                    <a16:creationId xmlns:a16="http://schemas.microsoft.com/office/drawing/2014/main" id="{E422215D-929C-4B0D-A823-68F994AA87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8915" y="3150605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93" name="그림 192">
                <a:extLst>
                  <a:ext uri="{FF2B5EF4-FFF2-40B4-BE49-F238E27FC236}">
                    <a16:creationId xmlns:a16="http://schemas.microsoft.com/office/drawing/2014/main" id="{16CD5E99-C067-41EE-8A6C-5453496C77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1514567" y="3418011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1190C56-93EC-487F-A0C7-C7DE465FF1E4}"/>
                </a:ext>
              </a:extLst>
            </p:cNvPr>
            <p:cNvGrpSpPr/>
            <p:nvPr/>
          </p:nvGrpSpPr>
          <p:grpSpPr>
            <a:xfrm>
              <a:off x="2700602" y="3781179"/>
              <a:ext cx="465205" cy="433330"/>
              <a:chOff x="1514567" y="3150605"/>
              <a:chExt cx="465205" cy="433330"/>
            </a:xfrm>
          </p:grpSpPr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61D0FAFE-8DA2-4488-BBCC-31C4AD71C4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8915" y="3150605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91" name="그림 190">
                <a:extLst>
                  <a:ext uri="{FF2B5EF4-FFF2-40B4-BE49-F238E27FC236}">
                    <a16:creationId xmlns:a16="http://schemas.microsoft.com/office/drawing/2014/main" id="{F38AD57B-7472-4AE0-9398-DE74EE84D6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1514567" y="3418011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05BA3B6-CE13-4874-AF3E-C0B6EB3EDA31}"/>
                </a:ext>
              </a:extLst>
            </p:cNvPr>
            <p:cNvGrpSpPr/>
            <p:nvPr/>
          </p:nvGrpSpPr>
          <p:grpSpPr>
            <a:xfrm>
              <a:off x="2359191" y="3905794"/>
              <a:ext cx="387556" cy="79843"/>
              <a:chOff x="917505" y="3384693"/>
              <a:chExt cx="387556" cy="79843"/>
            </a:xfrm>
          </p:grpSpPr>
          <p:sp>
            <p:nvSpPr>
              <p:cNvPr id="187" name="타원 26">
                <a:extLst>
                  <a:ext uri="{FF2B5EF4-FFF2-40B4-BE49-F238E27FC236}">
                    <a16:creationId xmlns:a16="http://schemas.microsoft.com/office/drawing/2014/main" id="{607F38C1-8C17-4C6B-A918-F03E9F03D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5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88" name="타원 26">
                <a:extLst>
                  <a:ext uri="{FF2B5EF4-FFF2-40B4-BE49-F238E27FC236}">
                    <a16:creationId xmlns:a16="http://schemas.microsoft.com/office/drawing/2014/main" id="{87A7459D-0F1F-4C91-A3C5-F16EFFAAD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9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89" name="타원 26">
                <a:extLst>
                  <a:ext uri="{FF2B5EF4-FFF2-40B4-BE49-F238E27FC236}">
                    <a16:creationId xmlns:a16="http://schemas.microsoft.com/office/drawing/2014/main" id="{9ACDB236-4C8C-49C6-A462-58B38BDE4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3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82" name="TextBox 44">
              <a:extLst>
                <a:ext uri="{FF2B5EF4-FFF2-40B4-BE49-F238E27FC236}">
                  <a16:creationId xmlns:a16="http://schemas.microsoft.com/office/drawing/2014/main" id="{621C100B-112A-4C76-86E0-FE13926CBC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43" y="4215862"/>
              <a:ext cx="930702" cy="226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ko-KR" altLang="en-US" sz="1000" b="1">
                  <a:latin typeface="+mn-ea"/>
                  <a:ea typeface="+mn-ea"/>
                </a:rPr>
                <a:t>마스터 서버</a:t>
              </a:r>
            </a:p>
          </p:txBody>
        </p:sp>
        <p:sp>
          <p:nvSpPr>
            <p:cNvPr id="83" name="TextBox 44">
              <a:extLst>
                <a:ext uri="{FF2B5EF4-FFF2-40B4-BE49-F238E27FC236}">
                  <a16:creationId xmlns:a16="http://schemas.microsoft.com/office/drawing/2014/main" id="{C8E3AD35-20D3-4B77-BA80-BDB433AE0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3338" y="4220919"/>
              <a:ext cx="1648794" cy="380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/>
              <a:r>
                <a:rPr lang="ko-KR" altLang="en-US" sz="1000" b="1">
                  <a:latin typeface="+mn-ea"/>
                  <a:ea typeface="+mn-ea"/>
                </a:rPr>
                <a:t>미디어 서버</a:t>
              </a:r>
              <a:endParaRPr lang="en-US" altLang="ko-KR" sz="1000" b="1">
                <a:latin typeface="+mn-ea"/>
                <a:ea typeface="+mn-ea"/>
              </a:endParaRPr>
            </a:p>
            <a:p>
              <a:pPr algn="ctr" eaLnBrk="1" latinLnBrk="0" hangingPunct="1"/>
              <a:r>
                <a:rPr lang="en-US" altLang="ko-KR" sz="1000" b="1">
                  <a:latin typeface="+mn-ea"/>
                  <a:ea typeface="+mn-ea"/>
                </a:rPr>
                <a:t>(</a:t>
              </a:r>
              <a:r>
                <a:rPr lang="ko-KR" altLang="en-US" sz="1000" b="1">
                  <a:latin typeface="+mn-ea"/>
                  <a:ea typeface="+mn-ea"/>
                </a:rPr>
                <a:t> </a:t>
              </a:r>
              <a:r>
                <a:rPr lang="en-US" altLang="ko-KR" sz="1000" b="1">
                  <a:latin typeface="+mn-ea"/>
                  <a:ea typeface="+mn-ea"/>
                </a:rPr>
                <a:t>Scale-out Repository)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pic>
          <p:nvPicPr>
            <p:cNvPr id="84" name="Picture 6" descr="Cover">
              <a:extLst>
                <a:ext uri="{FF2B5EF4-FFF2-40B4-BE49-F238E27FC236}">
                  <a16:creationId xmlns:a16="http://schemas.microsoft.com/office/drawing/2014/main" id="{309B73A6-9FA3-4157-B2FB-4658CD9E6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507" y="3751458"/>
              <a:ext cx="186062" cy="160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374AB51F-5838-4C52-9BAC-DEB66B2CC290}"/>
                </a:ext>
              </a:extLst>
            </p:cNvPr>
            <p:cNvSpPr/>
            <p:nvPr/>
          </p:nvSpPr>
          <p:spPr bwMode="auto">
            <a:xfrm>
              <a:off x="1368822" y="3627372"/>
              <a:ext cx="1852940" cy="63188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1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ore-KR" sz="2400" spc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2427AF5B-3B83-4BE1-8A27-02E74A8DD8B7}"/>
                </a:ext>
              </a:extLst>
            </p:cNvPr>
            <p:cNvGrpSpPr/>
            <p:nvPr/>
          </p:nvGrpSpPr>
          <p:grpSpPr>
            <a:xfrm>
              <a:off x="1611636" y="2248675"/>
              <a:ext cx="387556" cy="79843"/>
              <a:chOff x="917505" y="3384693"/>
              <a:chExt cx="387556" cy="79843"/>
            </a:xfrm>
          </p:grpSpPr>
          <p:sp>
            <p:nvSpPr>
              <p:cNvPr id="184" name="타원 26">
                <a:extLst>
                  <a:ext uri="{FF2B5EF4-FFF2-40B4-BE49-F238E27FC236}">
                    <a16:creationId xmlns:a16="http://schemas.microsoft.com/office/drawing/2014/main" id="{EDB57B21-FBC1-4799-9F85-6B83CC6E1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75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85" name="타원 26">
                <a:extLst>
                  <a:ext uri="{FF2B5EF4-FFF2-40B4-BE49-F238E27FC236}">
                    <a16:creationId xmlns:a16="http://schemas.microsoft.com/office/drawing/2014/main" id="{FFAA9E59-1737-4986-AEC1-D71947F9D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9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  <p:sp>
            <p:nvSpPr>
              <p:cNvPr id="186" name="타원 26">
                <a:extLst>
                  <a:ext uri="{FF2B5EF4-FFF2-40B4-BE49-F238E27FC236}">
                    <a16:creationId xmlns:a16="http://schemas.microsoft.com/office/drawing/2014/main" id="{5595702E-5C82-41FE-9A64-503361F4F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305" y="3384693"/>
                <a:ext cx="82756" cy="79843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87" name="TextBox 44">
              <a:extLst>
                <a:ext uri="{FF2B5EF4-FFF2-40B4-BE49-F238E27FC236}">
                  <a16:creationId xmlns:a16="http://schemas.microsoft.com/office/drawing/2014/main" id="{E12217F6-BF86-4E4C-AE79-D052B596B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404" y="2522292"/>
              <a:ext cx="699250" cy="226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NAS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sp>
          <p:nvSpPr>
            <p:cNvPr id="88" name="TextBox 44">
              <a:extLst>
                <a:ext uri="{FF2B5EF4-FFF2-40B4-BE49-F238E27FC236}">
                  <a16:creationId xmlns:a16="http://schemas.microsoft.com/office/drawing/2014/main" id="{88774BFF-44D4-450F-9E44-771B8FD0D6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9683" y="2522292"/>
              <a:ext cx="1023771" cy="226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NAS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cxnSp>
          <p:nvCxnSpPr>
            <p:cNvPr id="89" name="직선 연결선[R] 41">
              <a:extLst>
                <a:ext uri="{FF2B5EF4-FFF2-40B4-BE49-F238E27FC236}">
                  <a16:creationId xmlns:a16="http://schemas.microsoft.com/office/drawing/2014/main" id="{0708BAA0-A6D8-4B93-926C-F1EB7AD5B63C}"/>
                </a:ext>
              </a:extLst>
            </p:cNvPr>
            <p:cNvCxnSpPr/>
            <p:nvPr/>
          </p:nvCxnSpPr>
          <p:spPr>
            <a:xfrm>
              <a:off x="307271" y="3138430"/>
              <a:ext cx="28540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42">
              <a:extLst>
                <a:ext uri="{FF2B5EF4-FFF2-40B4-BE49-F238E27FC236}">
                  <a16:creationId xmlns:a16="http://schemas.microsoft.com/office/drawing/2014/main" id="{F5165F6F-A740-4A55-A4DE-7D58B79F8619}"/>
                </a:ext>
              </a:extLst>
            </p:cNvPr>
            <p:cNvCxnSpPr/>
            <p:nvPr/>
          </p:nvCxnSpPr>
          <p:spPr>
            <a:xfrm>
              <a:off x="488639" y="3236671"/>
              <a:ext cx="2854035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44">
              <a:extLst>
                <a:ext uri="{FF2B5EF4-FFF2-40B4-BE49-F238E27FC236}">
                  <a16:creationId xmlns:a16="http://schemas.microsoft.com/office/drawing/2014/main" id="{95B5A46D-D086-4E63-8666-0B8ED22E1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922" y="2926947"/>
              <a:ext cx="846092" cy="226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1Gbps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A6C9A1F-FA06-4B0D-A11B-192C6E02EA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4826" y="3238255"/>
              <a:ext cx="846092" cy="226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10Gbps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cxnSp>
          <p:nvCxnSpPr>
            <p:cNvPr id="93" name="직선 연결선[R] 45">
              <a:extLst>
                <a:ext uri="{FF2B5EF4-FFF2-40B4-BE49-F238E27FC236}">
                  <a16:creationId xmlns:a16="http://schemas.microsoft.com/office/drawing/2014/main" id="{3EAE2CDB-4DC2-4B14-9FF3-4278536D0AC1}"/>
                </a:ext>
              </a:extLst>
            </p:cNvPr>
            <p:cNvCxnSpPr>
              <a:cxnSpLocks/>
            </p:cNvCxnSpPr>
            <p:nvPr/>
          </p:nvCxnSpPr>
          <p:spPr>
            <a:xfrm>
              <a:off x="2325160" y="3137677"/>
              <a:ext cx="0" cy="491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[R] 46">
              <a:extLst>
                <a:ext uri="{FF2B5EF4-FFF2-40B4-BE49-F238E27FC236}">
                  <a16:creationId xmlns:a16="http://schemas.microsoft.com/office/drawing/2014/main" id="{344ECC5F-A8F5-47BD-AA40-54D431DEB1E7}"/>
                </a:ext>
              </a:extLst>
            </p:cNvPr>
            <p:cNvCxnSpPr>
              <a:cxnSpLocks/>
            </p:cNvCxnSpPr>
            <p:nvPr/>
          </p:nvCxnSpPr>
          <p:spPr>
            <a:xfrm>
              <a:off x="2401990" y="3241964"/>
              <a:ext cx="0" cy="379362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47">
              <a:extLst>
                <a:ext uri="{FF2B5EF4-FFF2-40B4-BE49-F238E27FC236}">
                  <a16:creationId xmlns:a16="http://schemas.microsoft.com/office/drawing/2014/main" id="{24992BAD-1D7C-4067-941C-6139352375DD}"/>
                </a:ext>
              </a:extLst>
            </p:cNvPr>
            <p:cNvCxnSpPr>
              <a:cxnSpLocks/>
            </p:cNvCxnSpPr>
            <p:nvPr/>
          </p:nvCxnSpPr>
          <p:spPr>
            <a:xfrm>
              <a:off x="2609241" y="2751513"/>
              <a:ext cx="0" cy="393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[R] 48">
              <a:extLst>
                <a:ext uri="{FF2B5EF4-FFF2-40B4-BE49-F238E27FC236}">
                  <a16:creationId xmlns:a16="http://schemas.microsoft.com/office/drawing/2014/main" id="{D773C810-CCEA-4FF3-9BC1-E000E090EA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5011" y="2750002"/>
              <a:ext cx="1060" cy="48364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49">
              <a:extLst>
                <a:ext uri="{FF2B5EF4-FFF2-40B4-BE49-F238E27FC236}">
                  <a16:creationId xmlns:a16="http://schemas.microsoft.com/office/drawing/2014/main" id="{91CCD5E3-C5FB-4FC3-80C1-82FA6F1B182A}"/>
                </a:ext>
              </a:extLst>
            </p:cNvPr>
            <p:cNvCxnSpPr>
              <a:cxnSpLocks/>
            </p:cNvCxnSpPr>
            <p:nvPr/>
          </p:nvCxnSpPr>
          <p:spPr>
            <a:xfrm>
              <a:off x="907004" y="2751513"/>
              <a:ext cx="0" cy="3937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[R] 50">
              <a:extLst>
                <a:ext uri="{FF2B5EF4-FFF2-40B4-BE49-F238E27FC236}">
                  <a16:creationId xmlns:a16="http://schemas.microsoft.com/office/drawing/2014/main" id="{2E5B6ED6-D810-44A8-877A-D3863CAAE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774" y="2750002"/>
              <a:ext cx="1060" cy="48364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[E] 51">
              <a:extLst>
                <a:ext uri="{FF2B5EF4-FFF2-40B4-BE49-F238E27FC236}">
                  <a16:creationId xmlns:a16="http://schemas.microsoft.com/office/drawing/2014/main" id="{D23EB803-5D52-4500-BCAF-70B10FFEAE7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140866" y="2522822"/>
              <a:ext cx="877836" cy="1331263"/>
            </a:xfrm>
            <a:prstGeom prst="bentConnector3">
              <a:avLst>
                <a:gd name="adj1" fmla="val 50000"/>
              </a:avLst>
            </a:prstGeom>
            <a:ln w="101600">
              <a:solidFill>
                <a:schemeClr val="accent1">
                  <a:shade val="95000"/>
                  <a:satMod val="105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꺾인 연결선[E] 52">
              <a:extLst>
                <a:ext uri="{FF2B5EF4-FFF2-40B4-BE49-F238E27FC236}">
                  <a16:creationId xmlns:a16="http://schemas.microsoft.com/office/drawing/2014/main" id="{EE999F18-A78F-4EDE-BEDA-D62AAF8AB1B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215681" y="2522822"/>
              <a:ext cx="877836" cy="1331263"/>
            </a:xfrm>
            <a:prstGeom prst="bentConnector3">
              <a:avLst>
                <a:gd name="adj1" fmla="val 61363"/>
              </a:avLst>
            </a:prstGeom>
            <a:ln w="101600">
              <a:solidFill>
                <a:srgbClr val="00B0F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꺾인 연결선[E] 62">
              <a:extLst>
                <a:ext uri="{FF2B5EF4-FFF2-40B4-BE49-F238E27FC236}">
                  <a16:creationId xmlns:a16="http://schemas.microsoft.com/office/drawing/2014/main" id="{1CB6A593-8CC2-4495-AB4F-30C82FC1D5F3}"/>
                </a:ext>
              </a:extLst>
            </p:cNvPr>
            <p:cNvCxnSpPr>
              <a:cxnSpLocks/>
              <a:stCxn id="88" idx="2"/>
              <a:endCxn id="85" idx="0"/>
            </p:cNvCxnSpPr>
            <p:nvPr/>
          </p:nvCxnSpPr>
          <p:spPr>
            <a:xfrm rot="5400000">
              <a:off x="2029187" y="3014989"/>
              <a:ext cx="878489" cy="346277"/>
            </a:xfrm>
            <a:prstGeom prst="bentConnector3">
              <a:avLst>
                <a:gd name="adj1" fmla="val 50000"/>
              </a:avLst>
            </a:prstGeom>
            <a:ln w="101600">
              <a:solidFill>
                <a:schemeClr val="accent1">
                  <a:shade val="95000"/>
                  <a:satMod val="105000"/>
                  <a:alpha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꺾인 연결선[E] 63">
              <a:extLst>
                <a:ext uri="{FF2B5EF4-FFF2-40B4-BE49-F238E27FC236}">
                  <a16:creationId xmlns:a16="http://schemas.microsoft.com/office/drawing/2014/main" id="{94E154DF-C68D-4812-BB64-44435493E84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126133" y="3025782"/>
              <a:ext cx="874813" cy="322321"/>
            </a:xfrm>
            <a:prstGeom prst="bentConnector3">
              <a:avLst>
                <a:gd name="adj1" fmla="val 60453"/>
              </a:avLst>
            </a:prstGeom>
            <a:ln w="101600">
              <a:solidFill>
                <a:srgbClr val="00B0F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3B9CA01-52FF-42B0-B366-1D0B9D684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6908" y="3128669"/>
              <a:ext cx="1023771" cy="226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CIFS / NFS </a:t>
              </a:r>
              <a:r>
                <a:rPr lang="ko-KR" altLang="en-US" sz="1000" b="1">
                  <a:latin typeface="+mn-ea"/>
                  <a:ea typeface="+mn-ea"/>
                </a:rPr>
                <a:t>전송</a:t>
              </a:r>
            </a:p>
          </p:txBody>
        </p:sp>
        <p:pic>
          <p:nvPicPr>
            <p:cNvPr id="173" name="Picture 6" descr="Cover">
              <a:extLst>
                <a:ext uri="{FF2B5EF4-FFF2-40B4-BE49-F238E27FC236}">
                  <a16:creationId xmlns:a16="http://schemas.microsoft.com/office/drawing/2014/main" id="{05B6FA13-3050-4081-ADA3-3DD04748F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999" y="3527322"/>
              <a:ext cx="340246" cy="247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" name="TextBox 44">
              <a:extLst>
                <a:ext uri="{FF2B5EF4-FFF2-40B4-BE49-F238E27FC236}">
                  <a16:creationId xmlns:a16="http://schemas.microsoft.com/office/drawing/2014/main" id="{8AF66068-CF2F-493C-9B4C-4E7B4A8933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982" y="3518608"/>
              <a:ext cx="846092" cy="226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Checksum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cxnSp>
          <p:nvCxnSpPr>
            <p:cNvPr id="175" name="직선 연결선[R] 67">
              <a:extLst>
                <a:ext uri="{FF2B5EF4-FFF2-40B4-BE49-F238E27FC236}">
                  <a16:creationId xmlns:a16="http://schemas.microsoft.com/office/drawing/2014/main" id="{D79B3E2C-000B-4522-B088-16A5212A1146}"/>
                </a:ext>
              </a:extLst>
            </p:cNvPr>
            <p:cNvCxnSpPr>
              <a:cxnSpLocks/>
            </p:cNvCxnSpPr>
            <p:nvPr/>
          </p:nvCxnSpPr>
          <p:spPr>
            <a:xfrm>
              <a:off x="672008" y="3137677"/>
              <a:ext cx="0" cy="6284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Graphic 14">
              <a:extLst>
                <a:ext uri="{FF2B5EF4-FFF2-40B4-BE49-F238E27FC236}">
                  <a16:creationId xmlns:a16="http://schemas.microsoft.com/office/drawing/2014/main" id="{E66240F8-EA20-48A9-8FF9-C94122104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72277" y="2677154"/>
              <a:ext cx="311081" cy="277750"/>
            </a:xfrm>
            <a:prstGeom prst="rect">
              <a:avLst/>
            </a:prstGeom>
          </p:spPr>
        </p:pic>
        <p:pic>
          <p:nvPicPr>
            <p:cNvPr id="177" name="Graphic 14">
              <a:extLst>
                <a:ext uri="{FF2B5EF4-FFF2-40B4-BE49-F238E27FC236}">
                  <a16:creationId xmlns:a16="http://schemas.microsoft.com/office/drawing/2014/main" id="{A522CB14-32E7-4087-95C8-E4D883C3A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54837" y="2677154"/>
              <a:ext cx="311081" cy="277750"/>
            </a:xfrm>
            <a:prstGeom prst="rect">
              <a:avLst/>
            </a:prstGeom>
          </p:spPr>
        </p:pic>
        <p:sp>
          <p:nvSpPr>
            <p:cNvPr id="178" name="TextBox 44">
              <a:extLst>
                <a:ext uri="{FF2B5EF4-FFF2-40B4-BE49-F238E27FC236}">
                  <a16:creationId xmlns:a16="http://schemas.microsoft.com/office/drawing/2014/main" id="{504F121A-1195-4931-ABD5-6CF79D4E4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6157" y="2898814"/>
              <a:ext cx="699250" cy="226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CIFS(SMB)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sp>
          <p:nvSpPr>
            <p:cNvPr id="179" name="TextBox 44">
              <a:extLst>
                <a:ext uri="{FF2B5EF4-FFF2-40B4-BE49-F238E27FC236}">
                  <a16:creationId xmlns:a16="http://schemas.microsoft.com/office/drawing/2014/main" id="{FA388B88-79E3-4665-BDC7-AA1D7304A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7497" y="2898814"/>
              <a:ext cx="699250" cy="226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>
                <a:spcAft>
                  <a:spcPts val="200"/>
                </a:spcAft>
              </a:pPr>
              <a:r>
                <a:rPr lang="en-US" altLang="ko-KR" sz="1000" b="1">
                  <a:latin typeface="+mn-ea"/>
                  <a:ea typeface="+mn-ea"/>
                </a:rPr>
                <a:t>NFS</a:t>
              </a:r>
              <a:endParaRPr lang="ko-KR" altLang="en-US" sz="1000" b="1">
                <a:latin typeface="+mn-ea"/>
                <a:ea typeface="+mn-ea"/>
              </a:endParaRPr>
            </a:p>
          </p:txBody>
        </p:sp>
        <p:pic>
          <p:nvPicPr>
            <p:cNvPr id="180" name="Graphic 5">
              <a:extLst>
                <a:ext uri="{FF2B5EF4-FFF2-40B4-BE49-F238E27FC236}">
                  <a16:creationId xmlns:a16="http://schemas.microsoft.com/office/drawing/2014/main" id="{3D6BA217-5B0A-4EAA-9414-20ECC0BCE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5272" y="2048723"/>
              <a:ext cx="360380" cy="438721"/>
            </a:xfrm>
            <a:prstGeom prst="rect">
              <a:avLst/>
            </a:prstGeom>
          </p:spPr>
        </p:pic>
        <p:pic>
          <p:nvPicPr>
            <p:cNvPr id="181" name="Graphic 5">
              <a:extLst>
                <a:ext uri="{FF2B5EF4-FFF2-40B4-BE49-F238E27FC236}">
                  <a16:creationId xmlns:a16="http://schemas.microsoft.com/office/drawing/2014/main" id="{F7A7D0B8-5505-4B8A-8008-233A23089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80529" y="2048723"/>
              <a:ext cx="360380" cy="438721"/>
            </a:xfrm>
            <a:prstGeom prst="rect">
              <a:avLst/>
            </a:prstGeom>
          </p:spPr>
        </p:pic>
        <p:pic>
          <p:nvPicPr>
            <p:cNvPr id="182" name="Graphic 5">
              <a:extLst>
                <a:ext uri="{FF2B5EF4-FFF2-40B4-BE49-F238E27FC236}">
                  <a16:creationId xmlns:a16="http://schemas.microsoft.com/office/drawing/2014/main" id="{B78C4D4C-3413-4107-8442-AB40D9149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58494" y="2048723"/>
              <a:ext cx="360380" cy="438721"/>
            </a:xfrm>
            <a:prstGeom prst="rect">
              <a:avLst/>
            </a:prstGeom>
          </p:spPr>
        </p:pic>
        <p:pic>
          <p:nvPicPr>
            <p:cNvPr id="183" name="Graphic 5">
              <a:extLst>
                <a:ext uri="{FF2B5EF4-FFF2-40B4-BE49-F238E27FC236}">
                  <a16:creationId xmlns:a16="http://schemas.microsoft.com/office/drawing/2014/main" id="{7BA25D3D-EC6F-4CB7-B4F3-2339FFACD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73751" y="2048723"/>
              <a:ext cx="360380" cy="438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56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2.3.4 </a:t>
            </a:r>
            <a:r>
              <a:rPr lang="ko-KR" altLang="en-US" dirty="0"/>
              <a:t>백업 및 복구 시스템 구성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빔 소프트웨어를 이용하여</a:t>
            </a:r>
            <a:r>
              <a:rPr lang="en-US" altLang="ko-KR" dirty="0"/>
              <a:t>,</a:t>
            </a:r>
            <a:r>
              <a:rPr lang="ko-KR" altLang="en-US" dirty="0"/>
              <a:t> 가상화 환경 및 물리 서버 환경에 대한 완벽한 이미지 기반의 백업 및 복구 시스템을 구성합니다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r>
              <a:rPr lang="ko-KR" altLang="en-US" sz="1400" b="1" dirty="0">
                <a:latin typeface="맑은 고딕" panose="020B0503020000020004" pitchFamily="50" charset="-127"/>
              </a:rPr>
              <a:t>백업 </a:t>
            </a:r>
            <a:r>
              <a:rPr lang="en-US" altLang="ko-KR" sz="1400" b="1" dirty="0">
                <a:latin typeface="맑은 고딕" panose="020B0503020000020004" pitchFamily="50" charset="-127"/>
              </a:rPr>
              <a:t>/ </a:t>
            </a:r>
            <a:r>
              <a:rPr lang="ko-KR" altLang="en-US" sz="1400" b="1" dirty="0">
                <a:latin typeface="맑은 고딕" panose="020B0503020000020004" pitchFamily="50" charset="-127"/>
              </a:rPr>
              <a:t>복구 수행 절차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541D89CB-2C13-4BCC-9D99-E53B6B10C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629963"/>
              </p:ext>
            </p:extLst>
          </p:nvPr>
        </p:nvGraphicFramePr>
        <p:xfrm>
          <a:off x="4953000" y="2299975"/>
          <a:ext cx="4716463" cy="4224650"/>
        </p:xfrm>
        <a:graphic>
          <a:graphicData uri="http://schemas.openxmlformats.org/drawingml/2006/table">
            <a:tbl>
              <a:tblPr firstRow="1" bandRow="1"/>
              <a:tblGrid>
                <a:gridCol w="1062318">
                  <a:extLst>
                    <a:ext uri="{9D8B030D-6E8A-4147-A177-3AD203B41FA5}">
                      <a16:colId xmlns:a16="http://schemas.microsoft.com/office/drawing/2014/main" val="3417211705"/>
                    </a:ext>
                  </a:extLst>
                </a:gridCol>
                <a:gridCol w="3654145">
                  <a:extLst>
                    <a:ext uri="{9D8B030D-6E8A-4147-A177-3AD203B41FA5}">
                      <a16:colId xmlns:a16="http://schemas.microsoft.com/office/drawing/2014/main" val="1488733056"/>
                    </a:ext>
                  </a:extLst>
                </a:gridCol>
              </a:tblGrid>
              <a:tr h="94545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lang="ko-KR" altLang="en-US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lang="en-US" altLang="ko-KR" sz="1000" b="1" kern="1200" noProof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  <a:endParaRPr lang="en-US" altLang="ko-KR" sz="1000" b="1" kern="1200" noProof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" altLang="ko-KR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Hypervisor</a:t>
                      </a:r>
                      <a:r>
                        <a:rPr lang="en-US" altLang="ko-KR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서버로부터 백업대상 </a:t>
                      </a:r>
                      <a:r>
                        <a:rPr lang="en-US" altLang="ko-KR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lang="ko-KR" altLang="en-US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리스트 추출 및 인증</a:t>
                      </a:r>
                      <a:r>
                        <a:rPr lang="en-US" altLang="ko-KR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백업대상 </a:t>
                      </a:r>
                      <a:r>
                        <a:rPr lang="en-US" altLang="ko-KR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lang="ko-KR" altLang="en-US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lang="en-US" altLang="ko-KR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lang="ko-KR" altLang="en-US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레벨 스냅샷</a:t>
                      </a:r>
                      <a:r>
                        <a:rPr lang="en-US" altLang="ko-KR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운영 스토리지로부터 </a:t>
                      </a:r>
                      <a:r>
                        <a:rPr lang="en-US" altLang="ko-KR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VMDK </a:t>
                      </a:r>
                      <a:r>
                        <a:rPr lang="ko-KR" altLang="en-US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이미지 레벨의 백업 수행</a:t>
                      </a:r>
                      <a:r>
                        <a:rPr lang="en-US" altLang="ko-KR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백업완료 후</a:t>
                      </a:r>
                      <a:r>
                        <a:rPr lang="en-US" altLang="ko-KR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스냅샷 통합 및 제거</a:t>
                      </a:r>
                      <a:r>
                        <a:rPr lang="en-US" altLang="ko-KR" sz="1000" kern="1200" noProof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2337878"/>
                  </a:ext>
                </a:extLst>
              </a:tr>
              <a:tr h="109306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  <a:endParaRPr lang="en-US" altLang="ko-KR" sz="10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상황 별 복구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수행 절차</a:t>
                      </a:r>
                      <a:endParaRPr lang="en-US" altLang="ko-KR" sz="10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삭제 또는 시점복구 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즉각 복구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내 게스트 파일 레벨 복구 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Agentless 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방식으로 개별 복구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ko-KR" altLang="en-US" sz="1000" kern="120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내 </a:t>
                      </a:r>
                      <a:r>
                        <a:rPr lang="en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레벨 복구 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Agentless 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방식으로 개별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오브젝트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단위 복구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(AD, SQL, Exchange, SharePoint, Oracle)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560052"/>
                  </a:ext>
                </a:extLst>
              </a:tr>
              <a:tr h="94545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lang="ko-KR" altLang="en-US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lang="en-US" altLang="ko-KR" sz="1000" b="1" kern="1200" noProof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  <a:endParaRPr lang="en-US" altLang="ko-KR" sz="1000" b="1" kern="1200" noProof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물리</a:t>
                      </a:r>
                      <a:r>
                        <a:rPr lang="en-US" altLang="ko-KR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XEN,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Openstack)</a:t>
                      </a:r>
                    </a:p>
                  </a:txBody>
                  <a:tcPr marL="0" marR="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kern="1200" noProof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x86</a:t>
                      </a:r>
                      <a:r>
                        <a:rPr lang="ko-KR" altLang="en-US" sz="1000" kern="1200" noProof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물리서버에 빔</a:t>
                      </a:r>
                      <a:r>
                        <a:rPr lang="en-US" altLang="ko-KR" sz="1000" kern="1200" noProof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Agent</a:t>
                      </a:r>
                      <a:r>
                        <a:rPr lang="ko-KR" altLang="en-US" sz="1000" kern="1200" noProof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를 구성</a:t>
                      </a:r>
                      <a:r>
                        <a:rPr lang="en-US" altLang="ko-KR" sz="1000" kern="1200" noProof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레벨의 파일시스템 스냅샷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000" kern="1200" noProof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백업전용 서버에 네트웍 인터페이스를 통한 백업 데이터 저장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000" kern="1200" noProof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시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동시에 </a:t>
                      </a:r>
                      <a:r>
                        <a:rPr lang="en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ko-KR" altLang="en-US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레벨의 인덱싱 진행</a:t>
                      </a:r>
                      <a:r>
                        <a:rPr lang="en-US" altLang="ko-KR" sz="1000" kern="120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000" kern="1200" noProof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492855"/>
                  </a:ext>
                </a:extLst>
              </a:tr>
              <a:tr h="124067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  <a:endParaRPr lang="en-US" altLang="ko-KR" sz="10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상황 별 복구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수행 절차</a:t>
                      </a:r>
                      <a:endParaRPr lang="en-US" altLang="ko-KR" sz="10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물리</a:t>
                      </a:r>
                      <a:r>
                        <a:rPr lang="en-US" altLang="ko-KR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XEN,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1200" noProof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Openstack)</a:t>
                      </a:r>
                    </a:p>
                  </a:txBody>
                  <a:tcPr marL="0" marR="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전체 장애 또는 특정 시점 전체 복구 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통한 전체 복구 및 가상화에 즉시 마운트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개별 파일 레벨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Application</a:t>
                      </a: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레벨 복구 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Agent</a:t>
                      </a: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통한 개체 레벨의 복구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. (AD, SQL, Exchange, SharePoint, Oracle)</a:t>
                      </a:r>
                    </a:p>
                    <a:p>
                      <a:pPr marL="138113" marR="0" lvl="0" indent="-138113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Openstack OS</a:t>
                      </a: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복구 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VMDK</a:t>
                      </a: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Export</a:t>
                      </a: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후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, VMDK to QCOW2</a:t>
                      </a:r>
                      <a:r>
                        <a:rPr lang="ko-KR" altLang="en-US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변환 및 이미지 </a:t>
                      </a:r>
                      <a:r>
                        <a:rPr lang="en-US" altLang="ko-KR" sz="1000" kern="120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Import. </a:t>
                      </a:r>
                      <a:endParaRPr lang="ko-KR" altLang="en-US" sz="1000" kern="1200" dirty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707537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F60A8F61-2FB6-4750-85B3-25A42C8A01AA}"/>
              </a:ext>
            </a:extLst>
          </p:cNvPr>
          <p:cNvGrpSpPr/>
          <p:nvPr/>
        </p:nvGrpSpPr>
        <p:grpSpPr>
          <a:xfrm>
            <a:off x="388938" y="2299975"/>
            <a:ext cx="4456112" cy="4224650"/>
            <a:chOff x="229421" y="1708306"/>
            <a:chExt cx="3282291" cy="3104763"/>
          </a:xfrm>
        </p:grpSpPr>
        <p:pic>
          <p:nvPicPr>
            <p:cNvPr id="61" name="Picture 269">
              <a:extLst>
                <a:ext uri="{FF2B5EF4-FFF2-40B4-BE49-F238E27FC236}">
                  <a16:creationId xmlns:a16="http://schemas.microsoft.com/office/drawing/2014/main" id="{7844E24B-4A8A-408D-968E-C95B5ECB0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964" y="3215031"/>
              <a:ext cx="284163" cy="434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269">
              <a:extLst>
                <a:ext uri="{FF2B5EF4-FFF2-40B4-BE49-F238E27FC236}">
                  <a16:creationId xmlns:a16="http://schemas.microsoft.com/office/drawing/2014/main" id="{BA60B2C2-CB68-4892-A863-7EAAA7D87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364" y="3226144"/>
              <a:ext cx="282575" cy="433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AFD3C5DA-A237-445C-B8EF-D7EEDF8D7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02" y="3138831"/>
              <a:ext cx="2190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0EBF5AD5-5359-47B0-90B4-802C6CD28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839" y="3137244"/>
              <a:ext cx="219075" cy="17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91B9E7A6-56CF-4186-BE57-FB6C63387D2D}"/>
                </a:ext>
              </a:extLst>
            </p:cNvPr>
            <p:cNvGrpSpPr/>
            <p:nvPr/>
          </p:nvGrpSpPr>
          <p:grpSpPr>
            <a:xfrm>
              <a:off x="229421" y="2860389"/>
              <a:ext cx="1479550" cy="915993"/>
              <a:chOff x="472296" y="3275012"/>
              <a:chExt cx="1479550" cy="1221647"/>
            </a:xfrm>
          </p:grpSpPr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1945810-64F6-422D-8BB0-648148105ECC}"/>
                  </a:ext>
                </a:extLst>
              </p:cNvPr>
              <p:cNvSpPr/>
              <p:nvPr/>
            </p:nvSpPr>
            <p:spPr>
              <a:xfrm>
                <a:off x="472296" y="3275012"/>
                <a:ext cx="1479550" cy="242074"/>
              </a:xfrm>
              <a:prstGeom prst="rect">
                <a:avLst/>
              </a:prstGeom>
              <a:solidFill>
                <a:srgbClr val="00B336"/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x86 Windows</a:t>
                </a:r>
                <a:r>
                  <a:rPr kumimoji="0" lang="ko-KR" alt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 서버군</a:t>
                </a:r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9FD11DDA-73B8-458F-9D37-10BA3888CA0F}"/>
                  </a:ext>
                </a:extLst>
              </p:cNvPr>
              <p:cNvSpPr/>
              <p:nvPr/>
            </p:nvSpPr>
            <p:spPr>
              <a:xfrm>
                <a:off x="472296" y="3524122"/>
                <a:ext cx="1479550" cy="972537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endParaRPr>
              </a:p>
            </p:txBody>
          </p:sp>
        </p:grpSp>
        <p:grpSp>
          <p:nvGrpSpPr>
            <p:cNvPr id="68" name="그룹 24">
              <a:extLst>
                <a:ext uri="{FF2B5EF4-FFF2-40B4-BE49-F238E27FC236}">
                  <a16:creationId xmlns:a16="http://schemas.microsoft.com/office/drawing/2014/main" id="{849AEFFD-0B8E-484B-932E-043441AFF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2486" y="3356385"/>
              <a:ext cx="490219" cy="1155506"/>
              <a:chOff x="780361" y="4393133"/>
              <a:chExt cx="390131" cy="1153299"/>
            </a:xfrm>
          </p:grpSpPr>
          <p:sp>
            <p:nvSpPr>
              <p:cNvPr id="69" name="타원 25">
                <a:extLst>
                  <a:ext uri="{FF2B5EF4-FFF2-40B4-BE49-F238E27FC236}">
                    <a16:creationId xmlns:a16="http://schemas.microsoft.com/office/drawing/2014/main" id="{6A157E99-5B05-4479-8132-CB9EBE075E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361" y="4393133"/>
                <a:ext cx="87660" cy="106068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  <p:sp>
            <p:nvSpPr>
              <p:cNvPr id="70" name="타원 26">
                <a:extLst>
                  <a:ext uri="{FF2B5EF4-FFF2-40B4-BE49-F238E27FC236}">
                    <a16:creationId xmlns:a16="http://schemas.microsoft.com/office/drawing/2014/main" id="{C85367D2-2AC0-4D36-8BAF-7C340159E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664" y="4393133"/>
                <a:ext cx="87660" cy="106068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  <p:sp>
            <p:nvSpPr>
              <p:cNvPr id="71" name="타원 27">
                <a:extLst>
                  <a:ext uri="{FF2B5EF4-FFF2-40B4-BE49-F238E27FC236}">
                    <a16:creationId xmlns:a16="http://schemas.microsoft.com/office/drawing/2014/main" id="{D5E4B270-EDD1-4251-BB48-00132B239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832" y="4393133"/>
                <a:ext cx="87660" cy="106068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  <p:sp>
            <p:nvSpPr>
              <p:cNvPr id="72" name="타원 25">
                <a:extLst>
                  <a:ext uri="{FF2B5EF4-FFF2-40B4-BE49-F238E27FC236}">
                    <a16:creationId xmlns:a16="http://schemas.microsoft.com/office/drawing/2014/main" id="{8A75B180-D75B-4509-9FBC-DA8262DC35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361" y="5440364"/>
                <a:ext cx="87660" cy="106068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  <p:sp>
            <p:nvSpPr>
              <p:cNvPr id="73" name="타원 26">
                <a:extLst>
                  <a:ext uri="{FF2B5EF4-FFF2-40B4-BE49-F238E27FC236}">
                    <a16:creationId xmlns:a16="http://schemas.microsoft.com/office/drawing/2014/main" id="{ACA76F51-3782-48BF-B97F-6B7C0D41B1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664" y="5440364"/>
                <a:ext cx="87660" cy="106068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  <p:sp>
            <p:nvSpPr>
              <p:cNvPr id="74" name="타원 27">
                <a:extLst>
                  <a:ext uri="{FF2B5EF4-FFF2-40B4-BE49-F238E27FC236}">
                    <a16:creationId xmlns:a16="http://schemas.microsoft.com/office/drawing/2014/main" id="{C842DB20-422E-4E64-BEF3-1E6679C2A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832" y="5440364"/>
                <a:ext cx="87660" cy="106068"/>
              </a:xfrm>
              <a:prstGeom prst="ellipse">
                <a:avLst/>
              </a:prstGeom>
              <a:solidFill>
                <a:sysClr val="windowText" lastClr="000000"/>
              </a:solidFill>
              <a:ln w="25400" algn="ctr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lIns="114300" tIns="114300" rIns="114300" bIns="114300" anchor="ctr"/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</a:endParaRPr>
              </a:p>
            </p:txBody>
          </p:sp>
        </p:grpSp>
        <p:cxnSp>
          <p:nvCxnSpPr>
            <p:cNvPr id="75" name="연결선: 꺾임 7">
              <a:extLst>
                <a:ext uri="{FF2B5EF4-FFF2-40B4-BE49-F238E27FC236}">
                  <a16:creationId xmlns:a16="http://schemas.microsoft.com/office/drawing/2014/main" id="{E800F7C7-0836-4496-AD23-C32AF1851E8C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1730956" y="2181027"/>
              <a:ext cx="1409011" cy="717350"/>
            </a:xfrm>
            <a:prstGeom prst="bentConnector2">
              <a:avLst/>
            </a:prstGeom>
            <a:noFill/>
            <a:ln w="31750" cap="flat" cmpd="sng" algn="ctr">
              <a:solidFill>
                <a:sysClr val="windowText" lastClr="000000">
                  <a:alpha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3" name="연결선: 꺾임 44">
              <a:extLst>
                <a:ext uri="{FF2B5EF4-FFF2-40B4-BE49-F238E27FC236}">
                  <a16:creationId xmlns:a16="http://schemas.microsoft.com/office/drawing/2014/main" id="{D725B1F1-4336-4521-8F89-171504EC5BB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768344" y="2115967"/>
              <a:ext cx="1439636" cy="782412"/>
            </a:xfrm>
            <a:prstGeom prst="bentConnector3">
              <a:avLst>
                <a:gd name="adj1" fmla="val 657"/>
              </a:avLst>
            </a:prstGeom>
            <a:noFill/>
            <a:ln w="31750" cap="flat" cmpd="sng" algn="ctr">
              <a:solidFill>
                <a:srgbClr val="FF0000">
                  <a:alpha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4" name="TextBox 46">
              <a:extLst>
                <a:ext uri="{FF2B5EF4-FFF2-40B4-BE49-F238E27FC236}">
                  <a16:creationId xmlns:a16="http://schemas.microsoft.com/office/drawing/2014/main" id="{1007769F-D7D8-4A3D-9F3F-B75D8BFA3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4571" y="2193927"/>
              <a:ext cx="1075826" cy="15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914400" fontAlgn="base" latinLnBrk="0">
                <a:spcBef>
                  <a:spcPct val="0"/>
                </a:spcBef>
                <a:spcAft>
                  <a:spcPts val="200"/>
                </a:spcAft>
              </a:pPr>
              <a:r>
                <a:rPr lang="en-US" altLang="ko-KR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VHD,</a:t>
              </a:r>
              <a:r>
                <a:rPr lang="ko-KR" altLang="en-US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r>
                <a:rPr lang="en-US" altLang="ko-KR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VHDX</a:t>
              </a:r>
              <a:r>
                <a:rPr lang="ko-KR" altLang="en-US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레벨 백업</a:t>
              </a:r>
              <a:r>
                <a:rPr lang="en-US" altLang="ko-KR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endParaRPr lang="ko-KR" altLang="en-US" sz="90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05" name="TextBox 47">
              <a:extLst>
                <a:ext uri="{FF2B5EF4-FFF2-40B4-BE49-F238E27FC236}">
                  <a16:creationId xmlns:a16="http://schemas.microsoft.com/office/drawing/2014/main" id="{63ABE986-E766-40C2-BE3B-54BD3D370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045" y="1839543"/>
              <a:ext cx="873700" cy="15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914400" fontAlgn="base" latinLnBrk="0">
                <a:spcBef>
                  <a:spcPct val="0"/>
                </a:spcBef>
                <a:spcAft>
                  <a:spcPts val="200"/>
                </a:spcAft>
              </a:pPr>
              <a:r>
                <a:rPr lang="ko-KR" altLang="en-US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백업으로 즉시 복구</a:t>
              </a:r>
            </a:p>
          </p:txBody>
        </p:sp>
        <p:cxnSp>
          <p:nvCxnSpPr>
            <p:cNvPr id="106" name="직선 화살표 연결선 105">
              <a:extLst>
                <a:ext uri="{FF2B5EF4-FFF2-40B4-BE49-F238E27FC236}">
                  <a16:creationId xmlns:a16="http://schemas.microsoft.com/office/drawing/2014/main" id="{889B9F18-1B38-4845-9078-3642394E11C0}"/>
                </a:ext>
              </a:extLst>
            </p:cNvPr>
            <p:cNvCxnSpPr>
              <a:cxnSpLocks/>
            </p:cNvCxnSpPr>
            <p:nvPr/>
          </p:nvCxnSpPr>
          <p:spPr>
            <a:xfrm>
              <a:off x="1766398" y="3409285"/>
              <a:ext cx="959097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>
                  <a:alpha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7" name="직선 화살표 연결선 106">
              <a:extLst>
                <a:ext uri="{FF2B5EF4-FFF2-40B4-BE49-F238E27FC236}">
                  <a16:creationId xmlns:a16="http://schemas.microsoft.com/office/drawing/2014/main" id="{2EF00528-7DD3-40BC-92BE-4C45074C0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4673" y="3339348"/>
              <a:ext cx="1034406" cy="0"/>
            </a:xfrm>
            <a:prstGeom prst="straightConnector1">
              <a:avLst/>
            </a:prstGeom>
            <a:noFill/>
            <a:ln w="31750" cap="flat" cmpd="sng" algn="ctr">
              <a:solidFill>
                <a:srgbClr val="FF0000">
                  <a:alpha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8" name="TextBox 53">
              <a:extLst>
                <a:ext uri="{FF2B5EF4-FFF2-40B4-BE49-F238E27FC236}">
                  <a16:creationId xmlns:a16="http://schemas.microsoft.com/office/drawing/2014/main" id="{7F3C821C-9E6F-4ED6-AD72-9B9CEB87F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919" y="3464613"/>
              <a:ext cx="1132348" cy="15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914400" fontAlgn="base" latinLnBrk="0">
                <a:spcBef>
                  <a:spcPct val="0"/>
                </a:spcBef>
                <a:spcAft>
                  <a:spcPts val="200"/>
                </a:spcAft>
              </a:pPr>
              <a:r>
                <a:rPr lang="en-US" altLang="ko-KR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OS </a:t>
              </a:r>
              <a:r>
                <a:rPr lang="ko-KR" altLang="en-US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포함 이미지 레벨 백업</a:t>
              </a:r>
              <a:r>
                <a:rPr lang="en-US" altLang="ko-KR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endParaRPr lang="ko-KR" altLang="en-US" sz="90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09" name="TextBox 54">
              <a:extLst>
                <a:ext uri="{FF2B5EF4-FFF2-40B4-BE49-F238E27FC236}">
                  <a16:creationId xmlns:a16="http://schemas.microsoft.com/office/drawing/2014/main" id="{1170E8C0-0ECA-4857-922D-B3FCE20914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5962" y="3052618"/>
              <a:ext cx="1162895" cy="275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914400" fontAlgn="base" latinLnBrk="0">
                <a:spcBef>
                  <a:spcPct val="0"/>
                </a:spcBef>
                <a:spcAft>
                  <a:spcPts val="200"/>
                </a:spcAft>
              </a:pPr>
              <a:r>
                <a:rPr lang="en-US" altLang="ko-KR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Agent</a:t>
              </a:r>
              <a:r>
                <a:rPr lang="ko-KR" altLang="en-US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를 이용한 </a:t>
              </a:r>
              <a:endParaRPr lang="en-US" altLang="ko-KR" sz="90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algn="ctr" defTabSz="914400" fontAlgn="base" latinLnBrk="0">
                <a:spcBef>
                  <a:spcPct val="0"/>
                </a:spcBef>
                <a:spcAft>
                  <a:spcPts val="200"/>
                </a:spcAft>
              </a:pPr>
              <a:r>
                <a:rPr lang="en-US" altLang="ko-KR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OS</a:t>
              </a:r>
              <a:r>
                <a:rPr lang="ko-KR" altLang="en-US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복구</a:t>
              </a:r>
            </a:p>
          </p:txBody>
        </p:sp>
        <p:cxnSp>
          <p:nvCxnSpPr>
            <p:cNvPr id="110" name="연결선: 꺾임 63">
              <a:extLst>
                <a:ext uri="{FF2B5EF4-FFF2-40B4-BE49-F238E27FC236}">
                  <a16:creationId xmlns:a16="http://schemas.microsoft.com/office/drawing/2014/main" id="{886EF4EB-94CE-4409-B60C-31139B758284}"/>
                </a:ext>
              </a:extLst>
            </p:cNvPr>
            <p:cNvCxnSpPr>
              <a:cxnSpLocks/>
              <a:stCxn id="124" idx="0"/>
            </p:cNvCxnSpPr>
            <p:nvPr/>
          </p:nvCxnSpPr>
          <p:spPr>
            <a:xfrm rot="16200000" flipV="1">
              <a:off x="1822248" y="2379459"/>
              <a:ext cx="813583" cy="951617"/>
            </a:xfrm>
            <a:prstGeom prst="bentConnector2">
              <a:avLst/>
            </a:prstGeom>
            <a:noFill/>
            <a:ln w="31750" cap="flat" cmpd="sng" algn="ctr">
              <a:solidFill>
                <a:srgbClr val="FF0000">
                  <a:alpha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1" name="TextBox 64">
              <a:extLst>
                <a:ext uri="{FF2B5EF4-FFF2-40B4-BE49-F238E27FC236}">
                  <a16:creationId xmlns:a16="http://schemas.microsoft.com/office/drawing/2014/main" id="{F10815EB-0841-4DDE-AA69-48339CC9E0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0462" y="2440964"/>
              <a:ext cx="899305" cy="15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914400" fontAlgn="base" latinLnBrk="0">
                <a:spcBef>
                  <a:spcPct val="0"/>
                </a:spcBef>
                <a:spcAft>
                  <a:spcPts val="200"/>
                </a:spcAft>
              </a:pPr>
              <a:r>
                <a:rPr lang="ko-KR" altLang="en-US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백업으로 즉시 복구</a:t>
              </a:r>
              <a:endParaRPr lang="en-US" altLang="ko-KR" sz="90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cxnSp>
          <p:nvCxnSpPr>
            <p:cNvPr id="112" name="연결선: 꺾임 75">
              <a:extLst>
                <a:ext uri="{FF2B5EF4-FFF2-40B4-BE49-F238E27FC236}">
                  <a16:creationId xmlns:a16="http://schemas.microsoft.com/office/drawing/2014/main" id="{06C1A79C-2A2F-496D-BF92-E67189FC1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0330" y="3831065"/>
              <a:ext cx="1742112" cy="788973"/>
            </a:xfrm>
            <a:prstGeom prst="bentConnector3">
              <a:avLst>
                <a:gd name="adj1" fmla="val 100319"/>
              </a:avLst>
            </a:prstGeom>
            <a:noFill/>
            <a:ln w="31750" cap="flat" cmpd="sng" algn="ctr">
              <a:solidFill>
                <a:sysClr val="windowText" lastClr="000000">
                  <a:alpha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3" name="연결선: 꺾임 78">
              <a:extLst>
                <a:ext uri="{FF2B5EF4-FFF2-40B4-BE49-F238E27FC236}">
                  <a16:creationId xmlns:a16="http://schemas.microsoft.com/office/drawing/2014/main" id="{0131ACD8-BC8F-4B0A-91D1-2B0863B43E6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738117" y="3879739"/>
              <a:ext cx="1624943" cy="639361"/>
            </a:xfrm>
            <a:prstGeom prst="bentConnector3">
              <a:avLst>
                <a:gd name="adj1" fmla="val -692"/>
              </a:avLst>
            </a:prstGeom>
            <a:noFill/>
            <a:ln w="31750" cap="flat" cmpd="sng" algn="ctr">
              <a:solidFill>
                <a:srgbClr val="FF0000">
                  <a:alpha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14" name="TextBox 81">
              <a:extLst>
                <a:ext uri="{FF2B5EF4-FFF2-40B4-BE49-F238E27FC236}">
                  <a16:creationId xmlns:a16="http://schemas.microsoft.com/office/drawing/2014/main" id="{CA05CC0E-EBB3-4AF3-BB87-D7254135B7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3244" y="4644257"/>
              <a:ext cx="1166690" cy="15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914400" fontAlgn="base" latinLnBrk="0">
                <a:spcBef>
                  <a:spcPct val="0"/>
                </a:spcBef>
                <a:spcAft>
                  <a:spcPts val="200"/>
                </a:spcAft>
              </a:pPr>
              <a:r>
                <a:rPr lang="en-US" altLang="ko-KR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OS </a:t>
              </a:r>
              <a:r>
                <a:rPr lang="ko-KR" altLang="en-US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포함 이미지 레벨 백업</a:t>
              </a:r>
              <a:r>
                <a:rPr lang="en-US" altLang="ko-KR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endParaRPr lang="ko-KR" altLang="en-US" sz="90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15" name="TextBox 82">
              <a:extLst>
                <a:ext uri="{FF2B5EF4-FFF2-40B4-BE49-F238E27FC236}">
                  <a16:creationId xmlns:a16="http://schemas.microsoft.com/office/drawing/2014/main" id="{C091A114-6FDF-4A54-B76E-A144DB9D7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1613" y="4366580"/>
              <a:ext cx="1262106" cy="15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914400" fontAlgn="base" latinLnBrk="0">
                <a:spcBef>
                  <a:spcPct val="0"/>
                </a:spcBef>
                <a:spcAft>
                  <a:spcPts val="200"/>
                </a:spcAft>
              </a:pPr>
              <a:r>
                <a:rPr lang="en-US" altLang="ko-KR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Agent</a:t>
              </a:r>
              <a:r>
                <a:rPr lang="ko-KR" altLang="en-US" sz="900" err="1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를</a:t>
              </a:r>
              <a:r>
                <a:rPr lang="ko-KR" altLang="en-US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 이용한 </a:t>
              </a:r>
              <a:r>
                <a:rPr lang="en-US" altLang="ko-KR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OS</a:t>
              </a:r>
              <a:r>
                <a:rPr lang="ko-KR" altLang="en-US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복구</a:t>
              </a: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67044A11-FD28-4CB7-8A69-7C68DEDC0088}"/>
                </a:ext>
              </a:extLst>
            </p:cNvPr>
            <p:cNvGrpSpPr/>
            <p:nvPr/>
          </p:nvGrpSpPr>
          <p:grpSpPr>
            <a:xfrm>
              <a:off x="233933" y="1708306"/>
              <a:ext cx="1489075" cy="1039889"/>
              <a:chOff x="450071" y="1816375"/>
              <a:chExt cx="1489075" cy="1039889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8C0E223C-DF92-4C01-B716-507F9319E265}"/>
                  </a:ext>
                </a:extLst>
              </p:cNvPr>
              <p:cNvSpPr/>
              <p:nvPr/>
            </p:nvSpPr>
            <p:spPr>
              <a:xfrm>
                <a:off x="450071" y="1816375"/>
                <a:ext cx="1489075" cy="190617"/>
              </a:xfrm>
              <a:prstGeom prst="rect">
                <a:avLst/>
              </a:prstGeom>
              <a:solidFill>
                <a:srgbClr val="00B336"/>
              </a:solidFill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가상화 </a:t>
                </a: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(</a:t>
                </a:r>
                <a:r>
                  <a:rPr kumimoji="0" lang="en-US" altLang="ko-KR" sz="1000" b="1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VMware,Hyper</a:t>
                </a: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rPr>
                  <a:t>-V)</a:t>
                </a:r>
                <a:endPara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05968710-0E2A-400A-914A-FB8B2B710BA8}"/>
                  </a:ext>
                </a:extLst>
              </p:cNvPr>
              <p:cNvSpPr/>
              <p:nvPr/>
            </p:nvSpPr>
            <p:spPr>
              <a:xfrm>
                <a:off x="450071" y="2015374"/>
                <a:ext cx="1489075" cy="840890"/>
              </a:xfrm>
              <a:prstGeom prst="rect">
                <a:avLst/>
              </a:prstGeom>
              <a:no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34" charset="-127"/>
                  <a:ea typeface="맑은 고딕" panose="020B0503020000020004" pitchFamily="34" charset="-127"/>
                  <a:cs typeface="+mn-cs"/>
                </a:endParaRPr>
              </a:p>
            </p:txBody>
          </p:sp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C4440B10-554B-4F7B-91F6-D76AB8306E41}"/>
                  </a:ext>
                </a:extLst>
              </p:cNvPr>
              <p:cNvGrpSpPr/>
              <p:nvPr/>
            </p:nvGrpSpPr>
            <p:grpSpPr>
              <a:xfrm>
                <a:off x="613540" y="2192264"/>
                <a:ext cx="1161255" cy="543660"/>
                <a:chOff x="710170" y="2602865"/>
                <a:chExt cx="1552496" cy="795973"/>
              </a:xfrm>
            </p:grpSpPr>
            <p:pic>
              <p:nvPicPr>
                <p:cNvPr id="120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354382D8-F7E0-493F-8CD9-70CC38F0E2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10170" y="2602865"/>
                  <a:ext cx="735485" cy="7959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21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84BFE2D5-3E44-462F-B5EB-3801041D34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27181" y="2602865"/>
                  <a:ext cx="735485" cy="7959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861EE1CF-558E-49B8-8937-ADED0A9097AE}"/>
                </a:ext>
              </a:extLst>
            </p:cNvPr>
            <p:cNvGrpSpPr/>
            <p:nvPr/>
          </p:nvGrpSpPr>
          <p:grpSpPr>
            <a:xfrm>
              <a:off x="2565586" y="2898379"/>
              <a:ext cx="946126" cy="966251"/>
              <a:chOff x="3496483" y="3357562"/>
              <a:chExt cx="1040737" cy="1062875"/>
            </a:xfrm>
          </p:grpSpPr>
          <p:pic>
            <p:nvPicPr>
              <p:cNvPr id="123" name="Picture 242" descr="\\amust.local\spb\Marketing\Graphics\Working\DIAGRAMS\Technical_Diagrams\veeam_icons\png\virtual machine.png">
                <a:extLst>
                  <a:ext uri="{FF2B5EF4-FFF2-40B4-BE49-F238E27FC236}">
                    <a16:creationId xmlns:a16="http://schemas.microsoft.com/office/drawing/2014/main" id="{2EE78362-6C26-4307-A36A-AC6B101405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90196" y="3357562"/>
                <a:ext cx="276225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4" name="그림 59">
                <a:extLst>
                  <a:ext uri="{FF2B5EF4-FFF2-40B4-BE49-F238E27FC236}">
                    <a16:creationId xmlns:a16="http://schemas.microsoft.com/office/drawing/2014/main" id="{72B45144-67D1-4AE5-8F6A-9D8A3EC5C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96483" y="3757612"/>
                <a:ext cx="306388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895EFB89-979D-460A-8A18-24518DCB353C}"/>
                  </a:ext>
                </a:extLst>
              </p:cNvPr>
              <p:cNvGrpSpPr/>
              <p:nvPr/>
            </p:nvGrpSpPr>
            <p:grpSpPr>
              <a:xfrm>
                <a:off x="3754244" y="3497305"/>
                <a:ext cx="697588" cy="884554"/>
                <a:chOff x="3212820" y="1295400"/>
                <a:chExt cx="1143279" cy="1778000"/>
              </a:xfrm>
            </p:grpSpPr>
            <p:pic>
              <p:nvPicPr>
                <p:cNvPr id="127" name="Picture 150" descr="\\amust.local\spb\Marketing\Graphics\Working\DIAGRAMS\Technical_Diagrams\veeam_icons\png\datastore snapshot.png">
                  <a:extLst>
                    <a:ext uri="{FF2B5EF4-FFF2-40B4-BE49-F238E27FC236}">
                      <a16:creationId xmlns:a16="http://schemas.microsoft.com/office/drawing/2014/main" id="{D7854E62-FA53-4491-BC20-A4E5386705B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12820" y="1295400"/>
                  <a:ext cx="1143279" cy="1778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8" name="Picture 149">
                  <a:extLst>
                    <a:ext uri="{FF2B5EF4-FFF2-40B4-BE49-F238E27FC236}">
                      <a16:creationId xmlns:a16="http://schemas.microsoft.com/office/drawing/2014/main" id="{EB84288A-D5CC-48B9-938B-C559ECB6723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410398" y="1804237"/>
                  <a:ext cx="917492" cy="8461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26" name="Picture 2" descr="Image result for linux">
                <a:extLst>
                  <a:ext uri="{FF2B5EF4-FFF2-40B4-BE49-F238E27FC236}">
                    <a16:creationId xmlns:a16="http://schemas.microsoft.com/office/drawing/2014/main" id="{5DE5E390-7F94-42AE-A2F7-6AB2C10CBD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10195" y="4036262"/>
                <a:ext cx="327025" cy="384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D58013F3-34F7-4F27-9F8A-3F85106FAD24}"/>
                </a:ext>
              </a:extLst>
            </p:cNvPr>
            <p:cNvGrpSpPr/>
            <p:nvPr/>
          </p:nvGrpSpPr>
          <p:grpSpPr>
            <a:xfrm>
              <a:off x="229421" y="3894941"/>
              <a:ext cx="1479550" cy="918128"/>
              <a:chOff x="445559" y="2976018"/>
              <a:chExt cx="1479550" cy="918128"/>
            </a:xfrm>
          </p:grpSpPr>
          <p:pic>
            <p:nvPicPr>
              <p:cNvPr id="130" name="Picture 269">
                <a:extLst>
                  <a:ext uri="{FF2B5EF4-FFF2-40B4-BE49-F238E27FC236}">
                    <a16:creationId xmlns:a16="http://schemas.microsoft.com/office/drawing/2014/main" id="{3A779950-624C-4BB5-9927-FC2A868EA6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8102" y="3338214"/>
                <a:ext cx="284163" cy="434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1" name="Picture 269">
                <a:extLst>
                  <a:ext uri="{FF2B5EF4-FFF2-40B4-BE49-F238E27FC236}">
                    <a16:creationId xmlns:a16="http://schemas.microsoft.com/office/drawing/2014/main" id="{D49DD3A3-005E-41AF-9CDD-B50340E10A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92502" y="3349327"/>
                <a:ext cx="282575" cy="433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2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6332E25B-601E-4069-B6A5-5391BDECB1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340" y="3262014"/>
                <a:ext cx="219075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" name="Picture 2" descr="veeam agentì ëí ì´ë¯¸ì§ ê²ìê²°ê³¼">
                <a:extLst>
                  <a:ext uri="{FF2B5EF4-FFF2-40B4-BE49-F238E27FC236}">
                    <a16:creationId xmlns:a16="http://schemas.microsoft.com/office/drawing/2014/main" id="{58987C73-1B9D-4C9D-A7D2-1C056B018E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9977" y="3260427"/>
                <a:ext cx="219075" cy="174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4C05DC96-2EDE-4BED-8360-33432D3713D6}"/>
                  </a:ext>
                </a:extLst>
              </p:cNvPr>
              <p:cNvGrpSpPr/>
              <p:nvPr/>
            </p:nvGrpSpPr>
            <p:grpSpPr>
              <a:xfrm>
                <a:off x="445559" y="2976018"/>
                <a:ext cx="1479550" cy="918128"/>
                <a:chOff x="472296" y="3275012"/>
                <a:chExt cx="1479550" cy="1224493"/>
              </a:xfrm>
            </p:grpSpPr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id="{C3029C7A-0CCD-4C44-B2CB-5BBA7A7567DA}"/>
                    </a:ext>
                  </a:extLst>
                </p:cNvPr>
                <p:cNvSpPr/>
                <p:nvPr/>
              </p:nvSpPr>
              <p:spPr>
                <a:xfrm>
                  <a:off x="472296" y="3275012"/>
                  <a:ext cx="1479550" cy="242074"/>
                </a:xfrm>
                <a:prstGeom prst="rect">
                  <a:avLst/>
                </a:prstGeom>
                <a:solidFill>
                  <a:srgbClr val="00B336"/>
                </a:solidFill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rPr>
                    <a:t>x86 Linux</a:t>
                  </a:r>
                  <a:r>
                    <a:rPr kumimoji="0" lang="ko-KR" alt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rPr>
                    <a:t> </a:t>
                  </a:r>
                  <a:r>
                    <a:rPr kumimoji="0" lang="ko-KR" altLang="en-US" sz="1000" b="1" i="0" u="none" strike="noStrike" kern="0" cap="none" spc="0" normalizeH="0" baseline="0" noProof="0" err="1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B0503020000020004" pitchFamily="34" charset="-127"/>
                      <a:ea typeface="맑은 고딕" panose="020B0503020000020004" pitchFamily="34" charset="-127"/>
                      <a:cs typeface="+mn-cs"/>
                    </a:rPr>
                    <a:t>서버군</a:t>
                  </a:r>
                  <a:endParaRPr kumimoji="0" lang="ko-KR" alt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136" name="직사각형 135">
                  <a:extLst>
                    <a:ext uri="{FF2B5EF4-FFF2-40B4-BE49-F238E27FC236}">
                      <a16:creationId xmlns:a16="http://schemas.microsoft.com/office/drawing/2014/main" id="{0345666B-FD66-4BA7-B5F3-A901966C1126}"/>
                    </a:ext>
                  </a:extLst>
                </p:cNvPr>
                <p:cNvSpPr/>
                <p:nvPr/>
              </p:nvSpPr>
              <p:spPr>
                <a:xfrm>
                  <a:off x="472296" y="3524122"/>
                  <a:ext cx="1479550" cy="975383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ysClr val="windowText" lastClr="000000">
                      <a:lumMod val="50000"/>
                      <a:lumOff val="50000"/>
                    </a:sysClr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2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34" charset="-127"/>
                    <a:ea typeface="맑은 고딕" panose="020B0503020000020004" pitchFamily="34" charset="-127"/>
                    <a:cs typeface="+mn-cs"/>
                  </a:endParaRPr>
                </a:p>
              </p:txBody>
            </p:sp>
          </p:grpSp>
        </p:grpSp>
        <p:pic>
          <p:nvPicPr>
            <p:cNvPr id="137" name="Picture 148">
              <a:extLst>
                <a:ext uri="{FF2B5EF4-FFF2-40B4-BE49-F238E27FC236}">
                  <a16:creationId xmlns:a16="http://schemas.microsoft.com/office/drawing/2014/main" id="{79DF8892-BCA1-4269-ABE2-02AA1BE48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3177" y="2087391"/>
              <a:ext cx="552310" cy="537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8">
              <a:extLst>
                <a:ext uri="{FF2B5EF4-FFF2-40B4-BE49-F238E27FC236}">
                  <a16:creationId xmlns:a16="http://schemas.microsoft.com/office/drawing/2014/main" id="{9BA12C6F-8FBA-42E1-BCCD-8A9BB7D7F4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7433" y="2087391"/>
              <a:ext cx="552310" cy="537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그림 138">
              <a:extLst>
                <a:ext uri="{FF2B5EF4-FFF2-40B4-BE49-F238E27FC236}">
                  <a16:creationId xmlns:a16="http://schemas.microsoft.com/office/drawing/2014/main" id="{C267DE77-70A3-4C79-B79A-223DDF025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68879" y="3586481"/>
              <a:ext cx="594534" cy="387739"/>
            </a:xfrm>
            <a:prstGeom prst="rect">
              <a:avLst/>
            </a:prstGeom>
          </p:spPr>
        </p:pic>
        <p:cxnSp>
          <p:nvCxnSpPr>
            <p:cNvPr id="140" name="연결선: 꺾임 78">
              <a:extLst>
                <a:ext uri="{FF2B5EF4-FFF2-40B4-BE49-F238E27FC236}">
                  <a16:creationId xmlns:a16="http://schemas.microsoft.com/office/drawing/2014/main" id="{4071727A-7E72-4738-8093-2807306A5295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 rot="5400000">
              <a:off x="2306400" y="3390822"/>
              <a:ext cx="76348" cy="1243144"/>
            </a:xfrm>
            <a:prstGeom prst="bentConnector2">
              <a:avLst/>
            </a:prstGeom>
            <a:noFill/>
            <a:ln w="31750" cap="flat" cmpd="sng" algn="ctr">
              <a:solidFill>
                <a:srgbClr val="FF0000">
                  <a:alpha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41" name="연결선: 꺾임 75">
              <a:extLst>
                <a:ext uri="{FF2B5EF4-FFF2-40B4-BE49-F238E27FC236}">
                  <a16:creationId xmlns:a16="http://schemas.microsoft.com/office/drawing/2014/main" id="{FAB952F5-F556-44FD-9485-3F3AA3DEC4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0787" y="3974220"/>
              <a:ext cx="1288486" cy="156556"/>
            </a:xfrm>
            <a:prstGeom prst="bentConnector3">
              <a:avLst>
                <a:gd name="adj1" fmla="val 100439"/>
              </a:avLst>
            </a:prstGeom>
            <a:noFill/>
            <a:ln w="31750" cap="flat" cmpd="sng" algn="ctr">
              <a:solidFill>
                <a:sysClr val="windowText" lastClr="000000">
                  <a:alpha val="50000"/>
                </a:sysClr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42" name="TextBox 53">
              <a:extLst>
                <a:ext uri="{FF2B5EF4-FFF2-40B4-BE49-F238E27FC236}">
                  <a16:creationId xmlns:a16="http://schemas.microsoft.com/office/drawing/2014/main" id="{E3A9A9E2-39CA-45F9-A88C-27701C5214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7389" y="4160751"/>
              <a:ext cx="1132348" cy="155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914400" fontAlgn="base" latinLnBrk="0">
                <a:spcBef>
                  <a:spcPct val="0"/>
                </a:spcBef>
                <a:spcAft>
                  <a:spcPts val="200"/>
                </a:spcAft>
              </a:pPr>
              <a:r>
                <a:rPr lang="en-US" altLang="ko-KR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OS </a:t>
              </a:r>
              <a:r>
                <a:rPr lang="ko-KR" altLang="en-US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포함 이미지 레벨 백업</a:t>
              </a:r>
              <a:r>
                <a:rPr lang="en-US" altLang="ko-KR" sz="900"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endParaRPr lang="ko-KR" altLang="en-US" sz="900"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</p:txBody>
        </p:sp>
        <p:sp>
          <p:nvSpPr>
            <p:cNvPr id="143" name="TextBox 53">
              <a:extLst>
                <a:ext uri="{FF2B5EF4-FFF2-40B4-BE49-F238E27FC236}">
                  <a16:creationId xmlns:a16="http://schemas.microsoft.com/office/drawing/2014/main" id="{8AB8DB56-5F5A-433D-B83A-AB2EC4B50F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5016" y="3752832"/>
              <a:ext cx="1029407" cy="275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36000" rIns="36000" bIns="36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defTabSz="914400" fontAlgn="base" latinLnBrk="0">
                <a:spcBef>
                  <a:spcPct val="0"/>
                </a:spcBef>
                <a:spcAft>
                  <a:spcPts val="200"/>
                </a:spcAft>
              </a:pPr>
              <a:r>
                <a:rPr lang="en-US" altLang="ko-KR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VMDK to QCOW2</a:t>
              </a:r>
              <a:r>
                <a:rPr lang="ko-KR" altLang="en-US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 </a:t>
              </a:r>
              <a:endParaRPr lang="en-US" altLang="ko-KR" sz="900">
                <a:solidFill>
                  <a:srgbClr val="FF0000"/>
                </a:solidFill>
                <a:latin typeface="맑은 고딕" panose="020B0503020000020004" pitchFamily="34" charset="-127"/>
                <a:ea typeface="맑은 고딕" panose="020B0503020000020004" pitchFamily="34" charset="-127"/>
              </a:endParaRPr>
            </a:p>
            <a:p>
              <a:pPr algn="ctr" defTabSz="914400" fontAlgn="base" latinLnBrk="0">
                <a:spcBef>
                  <a:spcPct val="0"/>
                </a:spcBef>
                <a:spcAft>
                  <a:spcPts val="200"/>
                </a:spcAft>
              </a:pPr>
              <a:r>
                <a:rPr lang="ko-KR" altLang="en-US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변환 후 </a:t>
              </a:r>
              <a:r>
                <a:rPr lang="en-US" altLang="ko-KR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OS</a:t>
              </a:r>
              <a:r>
                <a:rPr lang="ko-KR" altLang="en-US" sz="900">
                  <a:solidFill>
                    <a:srgbClr val="FF0000"/>
                  </a:solidFill>
                  <a:latin typeface="맑은 고딕" panose="020B0503020000020004" pitchFamily="34" charset="-127"/>
                  <a:ea typeface="맑은 고딕" panose="020B0503020000020004" pitchFamily="34" charset="-127"/>
                </a:rPr>
                <a:t> 복구</a:t>
              </a:r>
            </a:p>
          </p:txBody>
        </p:sp>
        <p:cxnSp>
          <p:nvCxnSpPr>
            <p:cNvPr id="144" name="연결선: 꺾임 78">
              <a:extLst>
                <a:ext uri="{FF2B5EF4-FFF2-40B4-BE49-F238E27FC236}">
                  <a16:creationId xmlns:a16="http://schemas.microsoft.com/office/drawing/2014/main" id="{8E55D71F-3AD3-4EF4-837C-E7A6E602E3C9}"/>
                </a:ext>
              </a:extLst>
            </p:cNvPr>
            <p:cNvCxnSpPr>
              <a:cxnSpLocks/>
              <a:stCxn id="126" idx="0"/>
            </p:cNvCxnSpPr>
            <p:nvPr/>
          </p:nvCxnSpPr>
          <p:spPr>
            <a:xfrm rot="16200000" flipV="1">
              <a:off x="1797984" y="1950299"/>
              <a:ext cx="1520325" cy="1609837"/>
            </a:xfrm>
            <a:prstGeom prst="bentConnector2">
              <a:avLst/>
            </a:prstGeom>
            <a:noFill/>
            <a:ln w="31750" cap="flat" cmpd="sng" algn="ctr">
              <a:solidFill>
                <a:srgbClr val="FF0000">
                  <a:alpha val="50000"/>
                </a:srgbClr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390710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2.3.4 </a:t>
            </a:r>
            <a:r>
              <a:rPr lang="ko-KR" altLang="en-US" dirty="0"/>
              <a:t>백업 및 복구 시스템 구성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소프트웨어를 이용하여</a:t>
            </a:r>
            <a:r>
              <a:rPr lang="en-US" altLang="ko-KR" dirty="0"/>
              <a:t>, </a:t>
            </a:r>
            <a:r>
              <a:rPr lang="ko-KR" altLang="en-US" dirty="0"/>
              <a:t>가상화 환경 및 물리서버 환경에 대한 완벽한 백업 및 복구 시스템을 구성합니다</a:t>
            </a:r>
            <a:r>
              <a:rPr lang="en-US" altLang="ko-KR" dirty="0"/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백업 및 복구 시스템 구성 방안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A5E13F-4EB4-4F91-86F1-1B2C9BD36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00" y="2316482"/>
            <a:ext cx="4950434" cy="40937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CF17BD4-10D3-488C-9039-091CBABC0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453490"/>
              </p:ext>
            </p:extLst>
          </p:nvPr>
        </p:nvGraphicFramePr>
        <p:xfrm>
          <a:off x="5255977" y="2316481"/>
          <a:ext cx="4387500" cy="4073331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932426">
                  <a:extLst>
                    <a:ext uri="{9D8B030D-6E8A-4147-A177-3AD203B41FA5}">
                      <a16:colId xmlns:a16="http://schemas.microsoft.com/office/drawing/2014/main" val="1066550668"/>
                    </a:ext>
                  </a:extLst>
                </a:gridCol>
                <a:gridCol w="3455074">
                  <a:extLst>
                    <a:ext uri="{9D8B030D-6E8A-4147-A177-3AD203B41FA5}">
                      <a16:colId xmlns:a16="http://schemas.microsoft.com/office/drawing/2014/main" val="151430218"/>
                    </a:ext>
                  </a:extLst>
                </a:gridCol>
              </a:tblGrid>
              <a:tr h="96173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0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vCenter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서버로부터 백업대상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리스트 추출 및 인증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백업대상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레벨 스냅샷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운영 스토리지로부터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VMDK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이미지레벨의 백업 수행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(SAN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방식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백업완료 후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스냅샷 통합 및 제거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36967"/>
                  </a:ext>
                </a:extLst>
              </a:tr>
              <a:tr h="1109124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0" lang="en-US" altLang="ko-KR" sz="105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X86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물리서버에 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VEEAM Agent 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를 구성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레벨의 파일시스템 스냅샷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백업전용 서버에 네트웍 인터페이스를 통한 백업 데이터 저장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시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동시에 어플리케이션 레벨의 인덱싱 진행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볼륨레벨의 백업 수행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-&gt;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개별 파일 또는 어플리케이션 레벨 복구 가능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487940"/>
                  </a:ext>
                </a:extLst>
              </a:tr>
              <a:tr h="96173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  <a:endParaRPr kumimoji="0" lang="en-US" altLang="ko-KR" sz="1050" b="1" kern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상황 별 복구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수행 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삭제 또는 시점복구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즉각 복구</a:t>
                      </a:r>
                    </a:p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내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Guest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파일레벨 복구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Agentless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방식으로 개별 복구</a:t>
                      </a:r>
                    </a:p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내 어플리케이션 레벨 복구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Agentless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방식으로 개별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Object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단위 복구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(AD, SQL, Exchange, SharePoint, Oracle)</a:t>
                      </a: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63348"/>
                  </a:ext>
                </a:extLst>
              </a:tr>
              <a:tr h="961731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kumimoji="0" lang="ko-KR" altLang="en-US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  <a:endParaRPr kumimoji="0" lang="en-US" altLang="ko-KR" sz="1050" b="1" kern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상황 별 복구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수행 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전체 장애 또는 특정 시점 전체 복구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백업전용 서버에 구성된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Hyper-V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인프라에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즉각 복구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(Windows Only)</a:t>
                      </a:r>
                      <a:endParaRPr kumimoji="0" lang="ko-KR" altLang="en-US" sz="1000" kern="0" dirty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개별 파일 레벨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어플리케이션 레벨 복구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Agent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통한 개체 레벨의 복구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</a:rPr>
                        <a:t>(AD, SQL, Exchange, SharePoint, Oracle)</a:t>
                      </a:r>
                      <a:r>
                        <a:rPr kumimoji="0" lang="en-US" altLang="ko-KR" sz="10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1000" kern="0" dirty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64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323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2.3.5 </a:t>
            </a:r>
            <a:r>
              <a:rPr lang="ko-KR" altLang="en-US" dirty="0"/>
              <a:t>안정성 및 확장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가상화 인프라 백업시스템의 안정성 및 확장 방안에 대하여</a:t>
            </a:r>
            <a:r>
              <a:rPr lang="en-US" altLang="ko-KR" dirty="0"/>
              <a:t>, </a:t>
            </a:r>
            <a:r>
              <a:rPr lang="ko-KR" altLang="en-US" dirty="0"/>
              <a:t>제안 백업솔루션의 주요 성능 보장 기능 및 보안 알고리즘</a:t>
            </a:r>
            <a:r>
              <a:rPr lang="en-US" altLang="ko-KR" dirty="0"/>
              <a:t>, </a:t>
            </a:r>
            <a:r>
              <a:rPr lang="ko-KR" altLang="en-US" dirty="0"/>
              <a:t>확장성 적용을 통하여</a:t>
            </a:r>
            <a:r>
              <a:rPr lang="en-US" altLang="ko-KR" dirty="0"/>
              <a:t> </a:t>
            </a:r>
            <a:r>
              <a:rPr lang="ko-KR" altLang="en-US" dirty="0"/>
              <a:t>구성합니다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안정성 및 확장 방안</a:t>
            </a:r>
            <a:endParaRPr lang="en-US" altLang="ko-KR" sz="1400" b="1" dirty="0"/>
          </a:p>
        </p:txBody>
      </p:sp>
      <p:sp>
        <p:nvSpPr>
          <p:cNvPr id="8" name="AutoShape 1590">
            <a:extLst>
              <a:ext uri="{FF2B5EF4-FFF2-40B4-BE49-F238E27FC236}">
                <a16:creationId xmlns:a16="http://schemas.microsoft.com/office/drawing/2014/main" id="{D7EC0613-FBFD-49DA-8A4A-57B43990B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2310650"/>
            <a:ext cx="5121769" cy="4213975"/>
          </a:xfrm>
          <a:prstGeom prst="roundRect">
            <a:avLst>
              <a:gd name="adj" fmla="val 131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3A659F-714E-494B-A9B1-D120CE0C5BF5}"/>
              </a:ext>
            </a:extLst>
          </p:cNvPr>
          <p:cNvGrpSpPr/>
          <p:nvPr/>
        </p:nvGrpSpPr>
        <p:grpSpPr>
          <a:xfrm>
            <a:off x="5600570" y="2270968"/>
            <a:ext cx="3989432" cy="712251"/>
            <a:chOff x="5763070" y="1844824"/>
            <a:chExt cx="3611126" cy="71225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91292E8-30A8-4029-9990-27CFC51D20B4}"/>
                </a:ext>
              </a:extLst>
            </p:cNvPr>
            <p:cNvGrpSpPr/>
            <p:nvPr/>
          </p:nvGrpSpPr>
          <p:grpSpPr>
            <a:xfrm>
              <a:off x="5763070" y="1844824"/>
              <a:ext cx="3611126" cy="712251"/>
              <a:chOff x="7029585" y="2483998"/>
              <a:chExt cx="2593500" cy="826217"/>
            </a:xfrm>
          </p:grpSpPr>
          <p:sp>
            <p:nvSpPr>
              <p:cNvPr id="12" name="AutoShape 1590">
                <a:extLst>
                  <a:ext uri="{FF2B5EF4-FFF2-40B4-BE49-F238E27FC236}">
                    <a16:creationId xmlns:a16="http://schemas.microsoft.com/office/drawing/2014/main" id="{5E360F8C-6B6A-4147-8057-D3E2BA1444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9585" y="2729861"/>
                <a:ext cx="2581392" cy="580354"/>
              </a:xfrm>
              <a:prstGeom prst="roundRect">
                <a:avLst>
                  <a:gd name="adj" fmla="val 131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endParaRPr>
              </a:p>
            </p:txBody>
          </p:sp>
          <p:grpSp>
            <p:nvGrpSpPr>
              <p:cNvPr id="13" name="Group 1568">
                <a:extLst>
                  <a:ext uri="{FF2B5EF4-FFF2-40B4-BE49-F238E27FC236}">
                    <a16:creationId xmlns:a16="http://schemas.microsoft.com/office/drawing/2014/main" id="{EA664DC1-798F-4819-9096-FE03C78228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32285" y="2483998"/>
                <a:ext cx="2590800" cy="264534"/>
                <a:chOff x="225" y="4264"/>
                <a:chExt cx="1202" cy="211"/>
              </a:xfrm>
            </p:grpSpPr>
            <p:sp>
              <p:nvSpPr>
                <p:cNvPr id="14" name="AutoShape 1569">
                  <a:extLst>
                    <a:ext uri="{FF2B5EF4-FFF2-40B4-BE49-F238E27FC236}">
                      <a16:creationId xmlns:a16="http://schemas.microsoft.com/office/drawing/2014/main" id="{499390C0-2A1D-45CA-87DA-3B16367DE3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28" y="4264"/>
                  <a:ext cx="1198" cy="194"/>
                </a:xfrm>
                <a:prstGeom prst="roundRect">
                  <a:avLst>
                    <a:gd name="adj" fmla="val 4718"/>
                  </a:avLst>
                </a:prstGeom>
                <a:solidFill>
                  <a:srgbClr val="91B0CF"/>
                </a:solidFill>
                <a:ln w="254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77109" tIns="38555" rIns="77109" bIns="38555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lvl="2" indent="-92075">
                    <a:lnSpc>
                      <a:spcPct val="120000"/>
                    </a:lnSpc>
                    <a:spcBef>
                      <a:spcPct val="0"/>
                    </a:spcBef>
                    <a:buClr>
                      <a:prstClr val="black">
                        <a:lumMod val="75000"/>
                        <a:lumOff val="25000"/>
                      </a:prstClr>
                    </a:buClr>
                    <a:buSzPct val="90000"/>
                    <a:defRPr/>
                  </a:pPr>
                  <a:endParaRPr lang="ko-KR" altLang="ko-KR" sz="100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endParaRPr>
                </a:p>
              </p:txBody>
            </p:sp>
            <p:sp>
              <p:nvSpPr>
                <p:cNvPr id="15" name="AutoShape 1570">
                  <a:extLst>
                    <a:ext uri="{FF2B5EF4-FFF2-40B4-BE49-F238E27FC236}">
                      <a16:creationId xmlns:a16="http://schemas.microsoft.com/office/drawing/2014/main" id="{623D0EAF-542E-4ED7-8099-4F8BB882F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" y="4452"/>
                  <a:ext cx="1202" cy="2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283BE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scene3d>
                    <a:camera prst="orthographicFront"/>
                    <a:lightRig rig="threePt" dir="t"/>
                  </a:scene3d>
                  <a:sp3d extrusionH="57150">
                    <a:bevelT w="0" h="38100"/>
                  </a:sp3d>
                </a:bodyPr>
                <a:lstStyle/>
                <a:p>
                  <a:pPr marL="0" lvl="2" indent="-92075">
                    <a:lnSpc>
                      <a:spcPct val="120000"/>
                    </a:lnSpc>
                    <a:spcBef>
                      <a:spcPct val="0"/>
                    </a:spcBef>
                    <a:buClr>
                      <a:prstClr val="black">
                        <a:lumMod val="75000"/>
                        <a:lumOff val="25000"/>
                      </a:prstClr>
                    </a:buClr>
                    <a:buSzPct val="140000"/>
                    <a:defRPr/>
                  </a:pPr>
                  <a:endParaRPr lang="ko-KR" altLang="en-US" kern="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6" name="AutoShape 1571">
                  <a:extLst>
                    <a:ext uri="{FF2B5EF4-FFF2-40B4-BE49-F238E27FC236}">
                      <a16:creationId xmlns:a16="http://schemas.microsoft.com/office/drawing/2014/main" id="{D5314310-ECC9-4FB9-AF47-6911B4FCF4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" y="4275"/>
                  <a:ext cx="1065" cy="158"/>
                </a:xfrm>
                <a:prstGeom prst="roundRect">
                  <a:avLst>
                    <a:gd name="adj" fmla="val 16667"/>
                  </a:avLst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defTabSz="1279525">
                    <a:defRPr/>
                  </a:pPr>
                  <a:r>
                    <a:rPr lang="ko-KR" altLang="en-US" sz="1000" b="1" spc="-100" dirty="0">
                      <a:solidFill>
                        <a:prstClr val="white"/>
                      </a:solidFill>
                      <a:latin typeface="+mn-ea"/>
                    </a:rPr>
                    <a:t>관리의 단순화</a:t>
                  </a:r>
                </a:p>
              </p:txBody>
            </p:sp>
          </p:grpSp>
        </p:grpSp>
        <p:sp>
          <p:nvSpPr>
            <p:cNvPr id="11" name="Text Box 82">
              <a:extLst>
                <a:ext uri="{FF2B5EF4-FFF2-40B4-BE49-F238E27FC236}">
                  <a16:creationId xmlns:a16="http://schemas.microsoft.com/office/drawing/2014/main" id="{48889DFB-FA0E-427B-8C04-F7FD654012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6833" y="2095926"/>
              <a:ext cx="3540504" cy="43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/>
            <a:p>
              <a:pPr marL="85725" indent="-85725" algn="l" defTabSz="1076325" fontAlgn="ctr">
                <a:lnSpc>
                  <a:spcPct val="12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 인프라 시스템에 대한 백업전용 서버에서 통합 관리</a:t>
              </a:r>
            </a:p>
            <a:p>
              <a:pPr marL="85725" indent="-85725" algn="l" defTabSz="1076325" fontAlgn="ctr">
                <a:lnSpc>
                  <a:spcPct val="12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VMware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가상화시스템의 경우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Agent-less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방식의 백업 및 복구 관리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EE86FC-EAF7-41A8-9785-82648A1807EB}"/>
              </a:ext>
            </a:extLst>
          </p:cNvPr>
          <p:cNvGrpSpPr/>
          <p:nvPr/>
        </p:nvGrpSpPr>
        <p:grpSpPr>
          <a:xfrm>
            <a:off x="5604511" y="4604209"/>
            <a:ext cx="3985279" cy="859974"/>
            <a:chOff x="5766830" y="3786843"/>
            <a:chExt cx="3607367" cy="870555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A1002B62-CE8B-46E1-9E80-E19359660DDD}"/>
                </a:ext>
              </a:extLst>
            </p:cNvPr>
            <p:cNvGrpSpPr/>
            <p:nvPr/>
          </p:nvGrpSpPr>
          <p:grpSpPr>
            <a:xfrm>
              <a:off x="5766830" y="3786843"/>
              <a:ext cx="3607367" cy="870555"/>
              <a:chOff x="7032285" y="2483998"/>
              <a:chExt cx="2590800" cy="1009851"/>
            </a:xfrm>
          </p:grpSpPr>
          <p:sp>
            <p:nvSpPr>
              <p:cNvPr id="20" name="AutoShape 1590">
                <a:extLst>
                  <a:ext uri="{FF2B5EF4-FFF2-40B4-BE49-F238E27FC236}">
                    <a16:creationId xmlns:a16="http://schemas.microsoft.com/office/drawing/2014/main" id="{5F622F78-9959-45AB-8224-CB896C56D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750" y="2729861"/>
                <a:ext cx="2572226" cy="763988"/>
              </a:xfrm>
              <a:prstGeom prst="roundRect">
                <a:avLst>
                  <a:gd name="adj" fmla="val 131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endParaRPr>
              </a:p>
            </p:txBody>
          </p:sp>
          <p:grpSp>
            <p:nvGrpSpPr>
              <p:cNvPr id="21" name="Group 1568">
                <a:extLst>
                  <a:ext uri="{FF2B5EF4-FFF2-40B4-BE49-F238E27FC236}">
                    <a16:creationId xmlns:a16="http://schemas.microsoft.com/office/drawing/2014/main" id="{46505D88-9309-408F-9E0B-085B759531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32285" y="2483998"/>
                <a:ext cx="2590800" cy="264534"/>
                <a:chOff x="225" y="4264"/>
                <a:chExt cx="1202" cy="211"/>
              </a:xfrm>
            </p:grpSpPr>
            <p:sp>
              <p:nvSpPr>
                <p:cNvPr id="23" name="AutoShape 1569">
                  <a:extLst>
                    <a:ext uri="{FF2B5EF4-FFF2-40B4-BE49-F238E27FC236}">
                      <a16:creationId xmlns:a16="http://schemas.microsoft.com/office/drawing/2014/main" id="{1A40D2BC-3BB1-4816-9066-5CC58E29F7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28" y="4264"/>
                  <a:ext cx="1198" cy="194"/>
                </a:xfrm>
                <a:prstGeom prst="roundRect">
                  <a:avLst>
                    <a:gd name="adj" fmla="val 4718"/>
                  </a:avLst>
                </a:prstGeom>
                <a:solidFill>
                  <a:srgbClr val="91B0CF"/>
                </a:solidFill>
                <a:ln w="254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77109" tIns="38555" rIns="77109" bIns="38555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lvl="2" indent="-92075">
                    <a:lnSpc>
                      <a:spcPct val="120000"/>
                    </a:lnSpc>
                    <a:spcBef>
                      <a:spcPct val="0"/>
                    </a:spcBef>
                    <a:buClr>
                      <a:prstClr val="black">
                        <a:lumMod val="75000"/>
                        <a:lumOff val="25000"/>
                      </a:prstClr>
                    </a:buClr>
                    <a:buSzPct val="90000"/>
                    <a:defRPr/>
                  </a:pPr>
                  <a:endParaRPr lang="ko-KR" altLang="ko-KR" sz="100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endParaRPr>
                </a:p>
              </p:txBody>
            </p:sp>
            <p:sp>
              <p:nvSpPr>
                <p:cNvPr id="24" name="AutoShape 1570">
                  <a:extLst>
                    <a:ext uri="{FF2B5EF4-FFF2-40B4-BE49-F238E27FC236}">
                      <a16:creationId xmlns:a16="http://schemas.microsoft.com/office/drawing/2014/main" id="{FC3F0CDE-1B05-4F6C-BBCE-0FD16FE6F6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" y="4452"/>
                  <a:ext cx="1202" cy="2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283BE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scene3d>
                    <a:camera prst="orthographicFront"/>
                    <a:lightRig rig="threePt" dir="t"/>
                  </a:scene3d>
                  <a:sp3d extrusionH="57150">
                    <a:bevelT w="0" h="38100"/>
                  </a:sp3d>
                </a:bodyPr>
                <a:lstStyle/>
                <a:p>
                  <a:pPr marL="0" lvl="2" indent="-92075">
                    <a:lnSpc>
                      <a:spcPct val="120000"/>
                    </a:lnSpc>
                    <a:spcBef>
                      <a:spcPct val="0"/>
                    </a:spcBef>
                    <a:buClr>
                      <a:prstClr val="black">
                        <a:lumMod val="75000"/>
                        <a:lumOff val="25000"/>
                      </a:prstClr>
                    </a:buClr>
                    <a:buSzPct val="140000"/>
                    <a:defRPr/>
                  </a:pPr>
                  <a:endParaRPr lang="ko-KR" altLang="en-US" kern="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25" name="AutoShape 1571">
                  <a:extLst>
                    <a:ext uri="{FF2B5EF4-FFF2-40B4-BE49-F238E27FC236}">
                      <a16:creationId xmlns:a16="http://schemas.microsoft.com/office/drawing/2014/main" id="{26450599-73B1-433E-8E97-85058198A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" y="4274"/>
                  <a:ext cx="1065" cy="159"/>
                </a:xfrm>
                <a:prstGeom prst="roundRect">
                  <a:avLst>
                    <a:gd name="adj" fmla="val 16667"/>
                  </a:avLst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defTabSz="1279525">
                    <a:defRPr/>
                  </a:pPr>
                  <a:r>
                    <a:rPr lang="ko-KR" altLang="en-US" sz="1000" b="1" spc="-100" dirty="0">
                      <a:solidFill>
                        <a:prstClr val="white"/>
                      </a:solidFill>
                      <a:latin typeface="+mn-ea"/>
                    </a:rPr>
                    <a:t>보안 적용 방안</a:t>
                  </a:r>
                </a:p>
              </p:txBody>
            </p:sp>
          </p:grpSp>
        </p:grpSp>
        <p:sp>
          <p:nvSpPr>
            <p:cNvPr id="19" name="Text Box 82">
              <a:extLst>
                <a:ext uri="{FF2B5EF4-FFF2-40B4-BE49-F238E27FC236}">
                  <a16:creationId xmlns:a16="http://schemas.microsoft.com/office/drawing/2014/main" id="{3E6CA076-F308-4F79-B826-527DE88CE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6833" y="4037945"/>
              <a:ext cx="3540504" cy="6042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/>
            <a:p>
              <a:pPr marL="85725" indent="-85725" algn="l" defTabSz="1076325" fontAlgn="ctr">
                <a:lnSpc>
                  <a:spcPct val="12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 수행 시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클라이언트 레벨의 암호화 적용을 통하여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백업데이터의 유실 시에 대비한 보안 적용</a:t>
              </a:r>
              <a:endPara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85725" indent="-85725" algn="l" defTabSz="1076325" fontAlgn="ctr">
                <a:lnSpc>
                  <a:spcPct val="12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Tape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또는 복제 시에도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동일한 방식으로 암호화 적용</a:t>
              </a:r>
              <a:endPara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3592B9-B50F-49EF-B69E-0154E8565B2C}"/>
              </a:ext>
            </a:extLst>
          </p:cNvPr>
          <p:cNvGrpSpPr/>
          <p:nvPr/>
        </p:nvGrpSpPr>
        <p:grpSpPr>
          <a:xfrm>
            <a:off x="5598149" y="3020033"/>
            <a:ext cx="3991984" cy="1535351"/>
            <a:chOff x="5760760" y="2657951"/>
            <a:chExt cx="3613436" cy="153535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6B2A9F7-9143-4070-AA5D-996FD4A1C102}"/>
                </a:ext>
              </a:extLst>
            </p:cNvPr>
            <p:cNvGrpSpPr/>
            <p:nvPr/>
          </p:nvGrpSpPr>
          <p:grpSpPr>
            <a:xfrm>
              <a:off x="5760760" y="2657951"/>
              <a:ext cx="3613436" cy="1535351"/>
              <a:chOff x="7027926" y="2483998"/>
              <a:chExt cx="2595159" cy="1781019"/>
            </a:xfrm>
          </p:grpSpPr>
          <p:sp>
            <p:nvSpPr>
              <p:cNvPr id="29" name="AutoShape 1590">
                <a:extLst>
                  <a:ext uri="{FF2B5EF4-FFF2-40B4-BE49-F238E27FC236}">
                    <a16:creationId xmlns:a16="http://schemas.microsoft.com/office/drawing/2014/main" id="{0FE8E587-D03A-4009-B621-9A8AEE018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926" y="2729859"/>
                <a:ext cx="2590800" cy="1535158"/>
              </a:xfrm>
              <a:prstGeom prst="roundRect">
                <a:avLst>
                  <a:gd name="adj" fmla="val 131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endParaRPr>
              </a:p>
            </p:txBody>
          </p:sp>
          <p:grpSp>
            <p:nvGrpSpPr>
              <p:cNvPr id="30" name="Group 1568">
                <a:extLst>
                  <a:ext uri="{FF2B5EF4-FFF2-40B4-BE49-F238E27FC236}">
                    <a16:creationId xmlns:a16="http://schemas.microsoft.com/office/drawing/2014/main" id="{64929225-A8F0-4759-AA6C-B1233C0F7F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32285" y="2483998"/>
                <a:ext cx="2590800" cy="264534"/>
                <a:chOff x="225" y="4264"/>
                <a:chExt cx="1202" cy="211"/>
              </a:xfrm>
            </p:grpSpPr>
            <p:sp>
              <p:nvSpPr>
                <p:cNvPr id="31" name="AutoShape 1569">
                  <a:extLst>
                    <a:ext uri="{FF2B5EF4-FFF2-40B4-BE49-F238E27FC236}">
                      <a16:creationId xmlns:a16="http://schemas.microsoft.com/office/drawing/2014/main" id="{F7A3C665-EB08-4CD0-A7A0-A2C780AAE7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28" y="4264"/>
                  <a:ext cx="1198" cy="194"/>
                </a:xfrm>
                <a:prstGeom prst="roundRect">
                  <a:avLst>
                    <a:gd name="adj" fmla="val 4718"/>
                  </a:avLst>
                </a:prstGeom>
                <a:solidFill>
                  <a:srgbClr val="91B0CF"/>
                </a:solidFill>
                <a:ln w="254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77109" tIns="38555" rIns="77109" bIns="38555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lvl="2" indent="-92075">
                    <a:lnSpc>
                      <a:spcPct val="120000"/>
                    </a:lnSpc>
                    <a:spcBef>
                      <a:spcPct val="0"/>
                    </a:spcBef>
                    <a:buClr>
                      <a:prstClr val="black">
                        <a:lumMod val="75000"/>
                        <a:lumOff val="25000"/>
                      </a:prstClr>
                    </a:buClr>
                    <a:buSzPct val="90000"/>
                    <a:defRPr/>
                  </a:pPr>
                  <a:endParaRPr lang="ko-KR" altLang="ko-KR" sz="100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endParaRPr>
                </a:p>
              </p:txBody>
            </p:sp>
            <p:sp>
              <p:nvSpPr>
                <p:cNvPr id="32" name="AutoShape 1570">
                  <a:extLst>
                    <a:ext uri="{FF2B5EF4-FFF2-40B4-BE49-F238E27FC236}">
                      <a16:creationId xmlns:a16="http://schemas.microsoft.com/office/drawing/2014/main" id="{7A9A8D11-49F0-4CF9-ADAE-47C5B05BF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" y="4452"/>
                  <a:ext cx="1202" cy="2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283BE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scene3d>
                    <a:camera prst="orthographicFront"/>
                    <a:lightRig rig="threePt" dir="t"/>
                  </a:scene3d>
                  <a:sp3d extrusionH="57150">
                    <a:bevelT w="0" h="38100"/>
                  </a:sp3d>
                </a:bodyPr>
                <a:lstStyle/>
                <a:p>
                  <a:pPr marL="0" lvl="2" indent="-92075">
                    <a:lnSpc>
                      <a:spcPct val="120000"/>
                    </a:lnSpc>
                    <a:spcBef>
                      <a:spcPct val="0"/>
                    </a:spcBef>
                    <a:buClr>
                      <a:prstClr val="black">
                        <a:lumMod val="75000"/>
                        <a:lumOff val="25000"/>
                      </a:prstClr>
                    </a:buClr>
                    <a:buSzPct val="140000"/>
                    <a:defRPr/>
                  </a:pPr>
                  <a:endParaRPr lang="ko-KR" altLang="en-US" kern="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33" name="AutoShape 1571">
                  <a:extLst>
                    <a:ext uri="{FF2B5EF4-FFF2-40B4-BE49-F238E27FC236}">
                      <a16:creationId xmlns:a16="http://schemas.microsoft.com/office/drawing/2014/main" id="{740F6617-A910-4988-9AE2-CCD884DDAA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" y="4275"/>
                  <a:ext cx="1065" cy="158"/>
                </a:xfrm>
                <a:prstGeom prst="roundRect">
                  <a:avLst>
                    <a:gd name="adj" fmla="val 16667"/>
                  </a:avLst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defTabSz="1279525">
                    <a:defRPr/>
                  </a:pPr>
                  <a:r>
                    <a:rPr lang="ko-KR" altLang="en-US" sz="1000" b="1" spc="-100" dirty="0">
                      <a:solidFill>
                        <a:prstClr val="white"/>
                      </a:solidFill>
                      <a:latin typeface="+mn-ea"/>
                    </a:rPr>
                    <a:t>성능 보장 방안</a:t>
                  </a:r>
                </a:p>
              </p:txBody>
            </p:sp>
          </p:grpSp>
        </p:grpSp>
        <p:sp>
          <p:nvSpPr>
            <p:cNvPr id="28" name="Text Box 82">
              <a:extLst>
                <a:ext uri="{FF2B5EF4-FFF2-40B4-BE49-F238E27FC236}">
                  <a16:creationId xmlns:a16="http://schemas.microsoft.com/office/drawing/2014/main" id="{74168980-B2D4-40AA-893D-DFA5E4951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6833" y="2909052"/>
              <a:ext cx="3540504" cy="11211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/>
            <a:p>
              <a:pPr marL="85725" indent="-85725" algn="l" defTabSz="1076325" fontAlgn="ctr">
                <a:lnSpc>
                  <a:spcPct val="12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VMware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의 경우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운영스토리지와의 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SAN Zoning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를 통한 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FC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 구현 가능 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(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스토리지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스냅샷기능 활용 시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Enterprise Plus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필요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)</a:t>
              </a:r>
            </a:p>
            <a:p>
              <a:pPr marL="85725" indent="-85725" algn="l" defTabSz="1076325" fontAlgn="ctr">
                <a:lnSpc>
                  <a:spcPct val="12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Veeam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에서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제공하는 증분백업 기능과 백업본을 통합하는 기능을 통하여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Forever Incremental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백업을 수행하며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이를 통하여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최소 시간내 백업 수행을 가능</a:t>
              </a:r>
              <a:endPara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  <a:p>
              <a:pPr marL="85725" indent="-85725" algn="l" defTabSz="1076325" fontAlgn="ctr">
                <a:lnSpc>
                  <a:spcPct val="12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복구 시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백업이미지를 즉각적으로 복구하는 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Instant Recovery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기능 사용하여 복구 성능을 보장</a:t>
              </a:r>
              <a:endPara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B0C05CE-F8FF-4901-A24F-12668E79C983}"/>
              </a:ext>
            </a:extLst>
          </p:cNvPr>
          <p:cNvGrpSpPr/>
          <p:nvPr/>
        </p:nvGrpSpPr>
        <p:grpSpPr>
          <a:xfrm>
            <a:off x="5598149" y="5487779"/>
            <a:ext cx="3991984" cy="1036846"/>
            <a:chOff x="5760760" y="3786844"/>
            <a:chExt cx="3613436" cy="104960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C7261BB-FAE7-4F8B-94E1-9DBA9C8FE98E}"/>
                </a:ext>
              </a:extLst>
            </p:cNvPr>
            <p:cNvGrpSpPr/>
            <p:nvPr/>
          </p:nvGrpSpPr>
          <p:grpSpPr>
            <a:xfrm>
              <a:off x="5760760" y="3786844"/>
              <a:ext cx="3613436" cy="1034825"/>
              <a:chOff x="7027926" y="2483998"/>
              <a:chExt cx="2595159" cy="1200405"/>
            </a:xfrm>
          </p:grpSpPr>
          <p:sp>
            <p:nvSpPr>
              <p:cNvPr id="37" name="AutoShape 1590">
                <a:extLst>
                  <a:ext uri="{FF2B5EF4-FFF2-40B4-BE49-F238E27FC236}">
                    <a16:creationId xmlns:a16="http://schemas.microsoft.com/office/drawing/2014/main" id="{EC4028E0-90AB-42A9-BF32-022E10641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7926" y="2729860"/>
                <a:ext cx="2590800" cy="954543"/>
              </a:xfrm>
              <a:prstGeom prst="roundRect">
                <a:avLst>
                  <a:gd name="adj" fmla="val 1317"/>
                </a:avLst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endParaRPr>
              </a:p>
            </p:txBody>
          </p:sp>
          <p:grpSp>
            <p:nvGrpSpPr>
              <p:cNvPr id="38" name="Group 1568">
                <a:extLst>
                  <a:ext uri="{FF2B5EF4-FFF2-40B4-BE49-F238E27FC236}">
                    <a16:creationId xmlns:a16="http://schemas.microsoft.com/office/drawing/2014/main" id="{B761F7EC-E760-437B-9FC7-B84BE9EAD3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32285" y="2483998"/>
                <a:ext cx="2590800" cy="264534"/>
                <a:chOff x="225" y="4264"/>
                <a:chExt cx="1202" cy="211"/>
              </a:xfrm>
            </p:grpSpPr>
            <p:sp>
              <p:nvSpPr>
                <p:cNvPr id="39" name="AutoShape 1569">
                  <a:extLst>
                    <a:ext uri="{FF2B5EF4-FFF2-40B4-BE49-F238E27FC236}">
                      <a16:creationId xmlns:a16="http://schemas.microsoft.com/office/drawing/2014/main" id="{2B265432-47AB-4A76-8011-A463D6CEE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228" y="4264"/>
                  <a:ext cx="1198" cy="194"/>
                </a:xfrm>
                <a:prstGeom prst="roundRect">
                  <a:avLst>
                    <a:gd name="adj" fmla="val 4718"/>
                  </a:avLst>
                </a:prstGeom>
                <a:solidFill>
                  <a:srgbClr val="91B0CF"/>
                </a:solidFill>
                <a:ln w="254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none" lIns="77109" tIns="38555" rIns="77109" bIns="38555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lvl="2" indent="-92075">
                    <a:lnSpc>
                      <a:spcPct val="120000"/>
                    </a:lnSpc>
                    <a:spcBef>
                      <a:spcPct val="0"/>
                    </a:spcBef>
                    <a:buClr>
                      <a:prstClr val="black">
                        <a:lumMod val="75000"/>
                        <a:lumOff val="25000"/>
                      </a:prstClr>
                    </a:buClr>
                    <a:buSzPct val="90000"/>
                    <a:defRPr/>
                  </a:pPr>
                  <a:endParaRPr lang="ko-KR" altLang="ko-KR" sz="1000" spc="-1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</a:endParaRPr>
                </a:p>
              </p:txBody>
            </p:sp>
            <p:sp>
              <p:nvSpPr>
                <p:cNvPr id="40" name="AutoShape 1570">
                  <a:extLst>
                    <a:ext uri="{FF2B5EF4-FFF2-40B4-BE49-F238E27FC236}">
                      <a16:creationId xmlns:a16="http://schemas.microsoft.com/office/drawing/2014/main" id="{E8A196B8-E3CB-4DEF-80AE-6A993042C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" y="4452"/>
                  <a:ext cx="1202" cy="2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5283BE"/>
                </a:solidFill>
                <a:ln w="12700" algn="ctr">
                  <a:noFill/>
                  <a:miter lim="800000"/>
                  <a:headEnd/>
                  <a:tailEnd/>
                </a:ln>
              </p:spPr>
              <p:txBody>
                <a:bodyPr wrap="none" anchor="ctr">
                  <a:scene3d>
                    <a:camera prst="orthographicFront"/>
                    <a:lightRig rig="threePt" dir="t"/>
                  </a:scene3d>
                  <a:sp3d extrusionH="57150">
                    <a:bevelT w="0" h="38100"/>
                  </a:sp3d>
                </a:bodyPr>
                <a:lstStyle/>
                <a:p>
                  <a:pPr marL="0" lvl="2" indent="-92075">
                    <a:lnSpc>
                      <a:spcPct val="120000"/>
                    </a:lnSpc>
                    <a:spcBef>
                      <a:spcPct val="0"/>
                    </a:spcBef>
                    <a:buClr>
                      <a:prstClr val="black">
                        <a:lumMod val="75000"/>
                        <a:lumOff val="25000"/>
                      </a:prstClr>
                    </a:buClr>
                    <a:buSzPct val="140000"/>
                    <a:defRPr/>
                  </a:pPr>
                  <a:endParaRPr lang="ko-KR" altLang="en-US" kern="0" spc="-10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41" name="AutoShape 1571">
                  <a:extLst>
                    <a:ext uri="{FF2B5EF4-FFF2-40B4-BE49-F238E27FC236}">
                      <a16:creationId xmlns:a16="http://schemas.microsoft.com/office/drawing/2014/main" id="{6F657BFD-48DA-4069-92D0-2F4FA2E4FC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" y="4274"/>
                  <a:ext cx="1065" cy="159"/>
                </a:xfrm>
                <a:prstGeom prst="roundRect">
                  <a:avLst>
                    <a:gd name="adj" fmla="val 16667"/>
                  </a:avLst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0" tIns="0" rIns="0" bIns="0" anchor="ctr">
                  <a:spAutoFit/>
                </a:bodyPr>
                <a:lstStyle/>
                <a:p>
                  <a:pPr defTabSz="1279525">
                    <a:defRPr/>
                  </a:pPr>
                  <a:r>
                    <a:rPr lang="ko-KR" altLang="en-US" sz="1000" b="1" spc="-100" dirty="0">
                      <a:solidFill>
                        <a:prstClr val="white"/>
                      </a:solidFill>
                      <a:latin typeface="+mn-ea"/>
                    </a:rPr>
                    <a:t>확장성 방안</a:t>
                  </a:r>
                </a:p>
              </p:txBody>
            </p:sp>
          </p:grpSp>
        </p:grpSp>
        <p:sp>
          <p:nvSpPr>
            <p:cNvPr id="36" name="Text Box 82">
              <a:extLst>
                <a:ext uri="{FF2B5EF4-FFF2-40B4-BE49-F238E27FC236}">
                  <a16:creationId xmlns:a16="http://schemas.microsoft.com/office/drawing/2014/main" id="{2FC7538B-4BD2-46F0-8767-41E06E5D7A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16833" y="4037945"/>
              <a:ext cx="3540504" cy="7985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36000" tIns="36000" rIns="36000" bIns="36000">
              <a:spAutoFit/>
            </a:bodyPr>
            <a:lstStyle/>
            <a:p>
              <a:pPr marL="85725" indent="-85725" algn="l" defTabSz="1076325" fontAlgn="ctr">
                <a:lnSpc>
                  <a:spcPct val="12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Scale-out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형태로 성능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용량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성능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_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용량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소산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백업 장치 구축  등 다양한 형태로 확장 지원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(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별도 추가 라이선스 비용 없음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)</a:t>
              </a:r>
            </a:p>
            <a:p>
              <a:pPr marL="85725" indent="-85725" algn="l" defTabSz="1076325" fontAlgn="ctr">
                <a:lnSpc>
                  <a:spcPct val="12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표준 장비 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(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서버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,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스토리지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)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변경에 따른 제약 없음</a:t>
              </a: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)</a:t>
              </a:r>
            </a:p>
            <a:p>
              <a:pPr marL="85725" indent="-85725" algn="l" defTabSz="1076325" fontAlgn="ctr">
                <a:lnSpc>
                  <a:spcPct val="12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Scale-out Repository </a:t>
              </a:r>
              <a:r>
                <a:rPr lang="ko-KR" altLang="en-US" sz="900" kern="0" spc="-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기능을 통한 백업 시스템 확장 지원</a:t>
              </a:r>
              <a:endParaRPr lang="en-US" altLang="ko-KR" sz="9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C2CA3C42-E5E1-4A62-8DD9-29A537163D4B}"/>
              </a:ext>
            </a:extLst>
          </p:cNvPr>
          <p:cNvGrpSpPr/>
          <p:nvPr/>
        </p:nvGrpSpPr>
        <p:grpSpPr>
          <a:xfrm>
            <a:off x="460857" y="3595539"/>
            <a:ext cx="694873" cy="658704"/>
            <a:chOff x="848544" y="2758868"/>
            <a:chExt cx="1095996" cy="1060938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EF5529E-10CC-492C-B19A-15056FD4D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544" y="2758868"/>
              <a:ext cx="1095996" cy="1060938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A28E4EE-B558-41A2-837F-101B9E63C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9049" y="2780928"/>
              <a:ext cx="244433" cy="241289"/>
            </a:xfrm>
            <a:prstGeom prst="rect">
              <a:avLst/>
            </a:prstGeom>
          </p:spPr>
        </p:pic>
      </p:grpSp>
      <p:pic>
        <p:nvPicPr>
          <p:cNvPr id="45" name="그림 4">
            <a:extLst>
              <a:ext uri="{FF2B5EF4-FFF2-40B4-BE49-F238E27FC236}">
                <a16:creationId xmlns:a16="http://schemas.microsoft.com/office/drawing/2014/main" id="{E07B9A87-B07B-4726-B7D3-D72281D37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844" y="3078429"/>
            <a:ext cx="493984" cy="45901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4542F2D1-C0AA-4677-9C34-3F96218D6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470" y="3136653"/>
            <a:ext cx="493984" cy="367384"/>
          </a:xfrm>
          <a:prstGeom prst="rect">
            <a:avLst/>
          </a:prstGeom>
        </p:spPr>
      </p:pic>
      <p:cxnSp>
        <p:nvCxnSpPr>
          <p:cNvPr id="47" name="직선 연결선[R] 13">
            <a:extLst>
              <a:ext uri="{FF2B5EF4-FFF2-40B4-BE49-F238E27FC236}">
                <a16:creationId xmlns:a16="http://schemas.microsoft.com/office/drawing/2014/main" id="{38E01C0B-E453-40B2-90DB-A6F5FDF09E19}"/>
              </a:ext>
            </a:extLst>
          </p:cNvPr>
          <p:cNvCxnSpPr>
            <a:cxnSpLocks/>
          </p:cNvCxnSpPr>
          <p:nvPr/>
        </p:nvCxnSpPr>
        <p:spPr>
          <a:xfrm>
            <a:off x="460857" y="2864908"/>
            <a:ext cx="47796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삼각형 14">
            <a:extLst>
              <a:ext uri="{FF2B5EF4-FFF2-40B4-BE49-F238E27FC236}">
                <a16:creationId xmlns:a16="http://schemas.microsoft.com/office/drawing/2014/main" id="{02D204E8-3AD2-40B3-B64C-F0ACD338A9F1}"/>
              </a:ext>
            </a:extLst>
          </p:cNvPr>
          <p:cNvSpPr/>
          <p:nvPr/>
        </p:nvSpPr>
        <p:spPr bwMode="auto">
          <a:xfrm rot="10800000">
            <a:off x="1040363" y="2872467"/>
            <a:ext cx="112183" cy="45719"/>
          </a:xfrm>
          <a:prstGeom prst="triangle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ore-KR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49" name="삼각형 57">
            <a:extLst>
              <a:ext uri="{FF2B5EF4-FFF2-40B4-BE49-F238E27FC236}">
                <a16:creationId xmlns:a16="http://schemas.microsoft.com/office/drawing/2014/main" id="{100840B0-9627-4C9F-80C3-1BEC80D4AD2D}"/>
              </a:ext>
            </a:extLst>
          </p:cNvPr>
          <p:cNvSpPr/>
          <p:nvPr/>
        </p:nvSpPr>
        <p:spPr bwMode="auto">
          <a:xfrm rot="10800000">
            <a:off x="2406168" y="2872467"/>
            <a:ext cx="112183" cy="45719"/>
          </a:xfrm>
          <a:prstGeom prst="triangle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ore-KR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50" name="삼각형 58">
            <a:extLst>
              <a:ext uri="{FF2B5EF4-FFF2-40B4-BE49-F238E27FC236}">
                <a16:creationId xmlns:a16="http://schemas.microsoft.com/office/drawing/2014/main" id="{443B4896-CC04-4085-8532-1486181A73B9}"/>
              </a:ext>
            </a:extLst>
          </p:cNvPr>
          <p:cNvSpPr/>
          <p:nvPr/>
        </p:nvSpPr>
        <p:spPr bwMode="auto">
          <a:xfrm rot="10800000">
            <a:off x="3953341" y="2872467"/>
            <a:ext cx="112183" cy="45719"/>
          </a:xfrm>
          <a:prstGeom prst="triangle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ore-KR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51" name="삼각형 59">
            <a:extLst>
              <a:ext uri="{FF2B5EF4-FFF2-40B4-BE49-F238E27FC236}">
                <a16:creationId xmlns:a16="http://schemas.microsoft.com/office/drawing/2014/main" id="{DDBD93C0-7B45-463A-AB6B-21AD56C6158A}"/>
              </a:ext>
            </a:extLst>
          </p:cNvPr>
          <p:cNvSpPr/>
          <p:nvPr/>
        </p:nvSpPr>
        <p:spPr bwMode="auto">
          <a:xfrm rot="10800000">
            <a:off x="5319147" y="2872467"/>
            <a:ext cx="112183" cy="45719"/>
          </a:xfrm>
          <a:prstGeom prst="triangle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ore-KR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52" name="TextBox 16">
            <a:extLst>
              <a:ext uri="{FF2B5EF4-FFF2-40B4-BE49-F238E27FC236}">
                <a16:creationId xmlns:a16="http://schemas.microsoft.com/office/drawing/2014/main" id="{F710EC18-DC07-4175-ADD7-6D33E6DB07A9}"/>
              </a:ext>
            </a:extLst>
          </p:cNvPr>
          <p:cNvSpPr txBox="1"/>
          <p:nvPr/>
        </p:nvSpPr>
        <p:spPr>
          <a:xfrm>
            <a:off x="968762" y="2736866"/>
            <a:ext cx="23724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schemeClr val="accent1"/>
                </a:solidFill>
                <a:latin typeface="+mn-ea"/>
              </a:rPr>
              <a:t>2020</a:t>
            </a:r>
            <a:endParaRPr lang="ko-Kore-KR" sz="800" b="1" err="1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3" name="TextBox 60">
            <a:extLst>
              <a:ext uri="{FF2B5EF4-FFF2-40B4-BE49-F238E27FC236}">
                <a16:creationId xmlns:a16="http://schemas.microsoft.com/office/drawing/2014/main" id="{21A4A12A-CE0D-4C13-8078-119D14EC1940}"/>
              </a:ext>
            </a:extLst>
          </p:cNvPr>
          <p:cNvSpPr txBox="1"/>
          <p:nvPr/>
        </p:nvSpPr>
        <p:spPr>
          <a:xfrm>
            <a:off x="2342124" y="2736866"/>
            <a:ext cx="23724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schemeClr val="accent1"/>
                </a:solidFill>
                <a:latin typeface="+mn-ea"/>
              </a:rPr>
              <a:t>2021</a:t>
            </a:r>
            <a:endParaRPr lang="ko-Kore-KR" sz="800" b="1" err="1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4" name="TextBox 61">
            <a:extLst>
              <a:ext uri="{FF2B5EF4-FFF2-40B4-BE49-F238E27FC236}">
                <a16:creationId xmlns:a16="http://schemas.microsoft.com/office/drawing/2014/main" id="{C9BEB8CD-8C6C-4B89-A150-126310BE6748}"/>
              </a:ext>
            </a:extLst>
          </p:cNvPr>
          <p:cNvSpPr txBox="1"/>
          <p:nvPr/>
        </p:nvSpPr>
        <p:spPr>
          <a:xfrm>
            <a:off x="3890810" y="2736866"/>
            <a:ext cx="23724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schemeClr val="accent1"/>
                </a:solidFill>
                <a:latin typeface="+mn-ea"/>
              </a:rPr>
              <a:t>2022</a:t>
            </a:r>
            <a:endParaRPr lang="ko-Kore-KR" sz="800" b="1" err="1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5" name="TextBox 62">
            <a:extLst>
              <a:ext uri="{FF2B5EF4-FFF2-40B4-BE49-F238E27FC236}">
                <a16:creationId xmlns:a16="http://schemas.microsoft.com/office/drawing/2014/main" id="{178FA4D6-C49B-4011-BBDA-4F58EF74D724}"/>
              </a:ext>
            </a:extLst>
          </p:cNvPr>
          <p:cNvSpPr txBox="1"/>
          <p:nvPr/>
        </p:nvSpPr>
        <p:spPr>
          <a:xfrm>
            <a:off x="5256616" y="2736866"/>
            <a:ext cx="237244" cy="12311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800" b="1" dirty="0">
                <a:solidFill>
                  <a:schemeClr val="accent1"/>
                </a:solidFill>
                <a:latin typeface="+mn-ea"/>
              </a:rPr>
              <a:t>2023</a:t>
            </a:r>
            <a:endParaRPr lang="ko-Kore-KR" sz="800" b="1" err="1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6" name="번개[L] 95">
            <a:extLst>
              <a:ext uri="{FF2B5EF4-FFF2-40B4-BE49-F238E27FC236}">
                <a16:creationId xmlns:a16="http://schemas.microsoft.com/office/drawing/2014/main" id="{5DDC4B3B-89CF-4C02-ACF1-C33F10C720F9}"/>
              </a:ext>
            </a:extLst>
          </p:cNvPr>
          <p:cNvSpPr/>
          <p:nvPr/>
        </p:nvSpPr>
        <p:spPr bwMode="auto">
          <a:xfrm rot="18000000">
            <a:off x="3697191" y="2634570"/>
            <a:ext cx="430723" cy="203264"/>
          </a:xfrm>
          <a:prstGeom prst="lightningBolt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ore-KR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57" name="TextBox 44">
            <a:extLst>
              <a:ext uri="{FF2B5EF4-FFF2-40B4-BE49-F238E27FC236}">
                <a16:creationId xmlns:a16="http://schemas.microsoft.com/office/drawing/2014/main" id="{534BF630-1425-47FC-83C3-923BDE6DC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815" y="2378980"/>
            <a:ext cx="1457495" cy="34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표준 장비 변경</a:t>
            </a:r>
            <a:endParaRPr lang="en-US" altLang="ko-KR" sz="800" b="1" dirty="0">
              <a:solidFill>
                <a:srgbClr val="FF0000"/>
              </a:solidFill>
              <a:latin typeface="+mn-ea"/>
            </a:endParaRPr>
          </a:p>
          <a:p>
            <a:pPr algn="ctr" eaLnBrk="1" latinLnBrk="0" hangingPunct="1">
              <a:spcAft>
                <a:spcPts val="200"/>
              </a:spcAft>
            </a:pPr>
            <a:r>
              <a:rPr lang="ko-KR" altLang="en-US" sz="800" b="1" dirty="0">
                <a:solidFill>
                  <a:srgbClr val="FF0000"/>
                </a:solidFill>
                <a:latin typeface="+mn-ea"/>
              </a:rPr>
              <a:t>및 신규 노드 추가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38049E4-89F3-4EDC-859D-EE537E1AF574}"/>
              </a:ext>
            </a:extLst>
          </p:cNvPr>
          <p:cNvGrpSpPr/>
          <p:nvPr/>
        </p:nvGrpSpPr>
        <p:grpSpPr>
          <a:xfrm>
            <a:off x="1152546" y="3595539"/>
            <a:ext cx="694873" cy="658704"/>
            <a:chOff x="848544" y="2758868"/>
            <a:chExt cx="1095996" cy="1060938"/>
          </a:xfrm>
        </p:grpSpPr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8911B7D-431E-4005-A0A2-7065BE667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544" y="2758868"/>
              <a:ext cx="1095996" cy="1060938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BFFFC401-3290-42C8-ABC9-34180A88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9049" y="2780928"/>
              <a:ext cx="244433" cy="241289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0B9B28E-F7BE-482D-9BCF-FFD90621257E}"/>
              </a:ext>
            </a:extLst>
          </p:cNvPr>
          <p:cNvGrpSpPr/>
          <p:nvPr/>
        </p:nvGrpSpPr>
        <p:grpSpPr>
          <a:xfrm>
            <a:off x="2263978" y="3595539"/>
            <a:ext cx="694873" cy="658704"/>
            <a:chOff x="848544" y="2758868"/>
            <a:chExt cx="1095996" cy="1060938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1824251B-4421-4C50-9AA8-2DCE673A3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544" y="2758868"/>
              <a:ext cx="1095996" cy="1060938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2FF24694-A6F4-41A4-B955-2B1819973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9049" y="2780928"/>
              <a:ext cx="244433" cy="241289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F1AA197-51AA-4892-960A-CA7D88B88C45}"/>
              </a:ext>
            </a:extLst>
          </p:cNvPr>
          <p:cNvGrpSpPr/>
          <p:nvPr/>
        </p:nvGrpSpPr>
        <p:grpSpPr>
          <a:xfrm>
            <a:off x="1867934" y="3822655"/>
            <a:ext cx="387556" cy="79843"/>
            <a:chOff x="917505" y="3384693"/>
            <a:chExt cx="387556" cy="79843"/>
          </a:xfrm>
        </p:grpSpPr>
        <p:sp>
          <p:nvSpPr>
            <p:cNvPr id="65" name="타원 26">
              <a:extLst>
                <a:ext uri="{FF2B5EF4-FFF2-40B4-BE49-F238E27FC236}">
                  <a16:creationId xmlns:a16="http://schemas.microsoft.com/office/drawing/2014/main" id="{D0EBDCDD-8D8C-4B80-BF1E-F5EDB481B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66" name="타원 26">
              <a:extLst>
                <a:ext uri="{FF2B5EF4-FFF2-40B4-BE49-F238E27FC236}">
                  <a16:creationId xmlns:a16="http://schemas.microsoft.com/office/drawing/2014/main" id="{E0ABBE06-EEA6-496A-945E-063FAFCDA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9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67" name="타원 26">
              <a:extLst>
                <a:ext uri="{FF2B5EF4-FFF2-40B4-BE49-F238E27FC236}">
                  <a16:creationId xmlns:a16="http://schemas.microsoft.com/office/drawing/2014/main" id="{79E013AB-4882-4445-B1E1-B9339517EA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3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4DED7C8-001B-4D66-AAF5-9503741209A2}"/>
              </a:ext>
            </a:extLst>
          </p:cNvPr>
          <p:cNvGrpSpPr/>
          <p:nvPr/>
        </p:nvGrpSpPr>
        <p:grpSpPr>
          <a:xfrm>
            <a:off x="3349913" y="3588566"/>
            <a:ext cx="694873" cy="658704"/>
            <a:chOff x="848544" y="2758868"/>
            <a:chExt cx="1095996" cy="1060938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510DDBB9-4068-49A8-954F-E42B5E0D8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544" y="2758868"/>
              <a:ext cx="1095996" cy="106093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7F9DE007-1748-4456-A46E-7A6825A6B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9049" y="2780928"/>
              <a:ext cx="244433" cy="241289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68786029-204F-4CFB-BB90-D82FA5188858}"/>
              </a:ext>
            </a:extLst>
          </p:cNvPr>
          <p:cNvGrpSpPr/>
          <p:nvPr/>
        </p:nvGrpSpPr>
        <p:grpSpPr>
          <a:xfrm>
            <a:off x="4461345" y="3588566"/>
            <a:ext cx="694873" cy="658704"/>
            <a:chOff x="848544" y="2758868"/>
            <a:chExt cx="1095996" cy="1060938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6623C85-7DBE-4AD3-87C0-0CAC6CB8C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544" y="2758868"/>
              <a:ext cx="1095996" cy="1060938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DB9783BB-9CEA-4932-A907-7F4D72A43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9049" y="2780928"/>
              <a:ext cx="244433" cy="241289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08BED2A-67C7-4F1A-8A0C-51C94E4BCFE4}"/>
              </a:ext>
            </a:extLst>
          </p:cNvPr>
          <p:cNvGrpSpPr/>
          <p:nvPr/>
        </p:nvGrpSpPr>
        <p:grpSpPr>
          <a:xfrm>
            <a:off x="4065301" y="3815682"/>
            <a:ext cx="387556" cy="79843"/>
            <a:chOff x="917505" y="3384693"/>
            <a:chExt cx="387556" cy="79843"/>
          </a:xfrm>
        </p:grpSpPr>
        <p:sp>
          <p:nvSpPr>
            <p:cNvPr id="75" name="타원 26">
              <a:extLst>
                <a:ext uri="{FF2B5EF4-FFF2-40B4-BE49-F238E27FC236}">
                  <a16:creationId xmlns:a16="http://schemas.microsoft.com/office/drawing/2014/main" id="{BE025A8D-A9D4-4122-A39B-276412EF94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76" name="타원 26">
              <a:extLst>
                <a:ext uri="{FF2B5EF4-FFF2-40B4-BE49-F238E27FC236}">
                  <a16:creationId xmlns:a16="http://schemas.microsoft.com/office/drawing/2014/main" id="{AC0E1B19-B340-45BD-B997-FFB714944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9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77" name="타원 26">
              <a:extLst>
                <a:ext uri="{FF2B5EF4-FFF2-40B4-BE49-F238E27FC236}">
                  <a16:creationId xmlns:a16="http://schemas.microsoft.com/office/drawing/2014/main" id="{D42E2727-CA1F-46CF-BE79-DA3D3AE5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3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4AB5FED-1E47-4B3E-8B89-44C8A327A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0344" y="3136653"/>
            <a:ext cx="493984" cy="367384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CE8E6780-D400-4BC6-8B1E-6FB6144BF89B}"/>
              </a:ext>
            </a:extLst>
          </p:cNvPr>
          <p:cNvGrpSpPr/>
          <p:nvPr/>
        </p:nvGrpSpPr>
        <p:grpSpPr>
          <a:xfrm>
            <a:off x="1867934" y="3278557"/>
            <a:ext cx="387556" cy="79843"/>
            <a:chOff x="917505" y="3384693"/>
            <a:chExt cx="387556" cy="79843"/>
          </a:xfrm>
        </p:grpSpPr>
        <p:sp>
          <p:nvSpPr>
            <p:cNvPr id="80" name="타원 26">
              <a:extLst>
                <a:ext uri="{FF2B5EF4-FFF2-40B4-BE49-F238E27FC236}">
                  <a16:creationId xmlns:a16="http://schemas.microsoft.com/office/drawing/2014/main" id="{5D5B3231-9121-4DDE-87D9-50CBED751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81" name="타원 26">
              <a:extLst>
                <a:ext uri="{FF2B5EF4-FFF2-40B4-BE49-F238E27FC236}">
                  <a16:creationId xmlns:a16="http://schemas.microsoft.com/office/drawing/2014/main" id="{20491057-B69C-473F-B88B-D0E6C4C07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9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82" name="타원 26">
              <a:extLst>
                <a:ext uri="{FF2B5EF4-FFF2-40B4-BE49-F238E27FC236}">
                  <a16:creationId xmlns:a16="http://schemas.microsoft.com/office/drawing/2014/main" id="{8F61D525-B6E1-4B79-8434-913D174D0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3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AEDF4AC-85BA-4BB4-BEA7-E1A54D4CB98D}"/>
              </a:ext>
            </a:extLst>
          </p:cNvPr>
          <p:cNvGrpSpPr/>
          <p:nvPr/>
        </p:nvGrpSpPr>
        <p:grpSpPr>
          <a:xfrm>
            <a:off x="4065301" y="3263909"/>
            <a:ext cx="387556" cy="79843"/>
            <a:chOff x="917505" y="3384693"/>
            <a:chExt cx="387556" cy="79843"/>
          </a:xfrm>
        </p:grpSpPr>
        <p:sp>
          <p:nvSpPr>
            <p:cNvPr id="84" name="타원 26">
              <a:extLst>
                <a:ext uri="{FF2B5EF4-FFF2-40B4-BE49-F238E27FC236}">
                  <a16:creationId xmlns:a16="http://schemas.microsoft.com/office/drawing/2014/main" id="{AC2ED249-531A-476D-AB9F-56D3E2339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5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85" name="타원 26">
              <a:extLst>
                <a:ext uri="{FF2B5EF4-FFF2-40B4-BE49-F238E27FC236}">
                  <a16:creationId xmlns:a16="http://schemas.microsoft.com/office/drawing/2014/main" id="{16A0B32F-42F2-479C-A2A5-D8B60B0655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9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86" name="타원 26">
              <a:extLst>
                <a:ext uri="{FF2B5EF4-FFF2-40B4-BE49-F238E27FC236}">
                  <a16:creationId xmlns:a16="http://schemas.microsoft.com/office/drawing/2014/main" id="{37725268-3049-4A09-8F64-AC5A81D70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2305" y="3384693"/>
              <a:ext cx="82756" cy="79843"/>
            </a:xfrm>
            <a:prstGeom prst="ellipse">
              <a:avLst/>
            </a:prstGeom>
            <a:solidFill>
              <a:sysClr val="windowText" lastClr="000000"/>
            </a:solidFill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 lIns="114300" tIns="114300" rIns="114300" bIns="114300" anchor="ctr"/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pic>
        <p:nvPicPr>
          <p:cNvPr id="87" name="그림 86">
            <a:extLst>
              <a:ext uri="{FF2B5EF4-FFF2-40B4-BE49-F238E27FC236}">
                <a16:creationId xmlns:a16="http://schemas.microsoft.com/office/drawing/2014/main" id="{0B0AC819-AB5E-43EE-9E94-9E5D17574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043" y="3133663"/>
            <a:ext cx="493984" cy="367384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FDCC3EEF-1165-4BDF-A100-4A1827A1F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789" y="3134469"/>
            <a:ext cx="493984" cy="367384"/>
          </a:xfrm>
          <a:prstGeom prst="rect">
            <a:avLst/>
          </a:prstGeom>
        </p:spPr>
      </p:pic>
      <p:sp>
        <p:nvSpPr>
          <p:cNvPr id="89" name="모서리가 둥근 직사각형 92">
            <a:extLst>
              <a:ext uri="{FF2B5EF4-FFF2-40B4-BE49-F238E27FC236}">
                <a16:creationId xmlns:a16="http://schemas.microsoft.com/office/drawing/2014/main" id="{D03722F7-28A3-4B62-8F7A-C939C60433E0}"/>
              </a:ext>
            </a:extLst>
          </p:cNvPr>
          <p:cNvSpPr/>
          <p:nvPr/>
        </p:nvSpPr>
        <p:spPr bwMode="auto">
          <a:xfrm>
            <a:off x="458756" y="3042728"/>
            <a:ext cx="2508484" cy="1269593"/>
          </a:xfrm>
          <a:prstGeom prst="roundRect">
            <a:avLst/>
          </a:prstGeom>
          <a:solidFill>
            <a:srgbClr val="54B948">
              <a:alpha val="1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ore-KR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90" name="모서리가 둥근 직사각형 93">
            <a:extLst>
              <a:ext uri="{FF2B5EF4-FFF2-40B4-BE49-F238E27FC236}">
                <a16:creationId xmlns:a16="http://schemas.microsoft.com/office/drawing/2014/main" id="{56F59BF3-4205-4E9E-BB6C-837D24AEDCAC}"/>
              </a:ext>
            </a:extLst>
          </p:cNvPr>
          <p:cNvSpPr/>
          <p:nvPr/>
        </p:nvSpPr>
        <p:spPr bwMode="auto">
          <a:xfrm>
            <a:off x="2263978" y="3048809"/>
            <a:ext cx="2892240" cy="1269587"/>
          </a:xfrm>
          <a:prstGeom prst="roundRect">
            <a:avLst/>
          </a:prstGeom>
          <a:solidFill>
            <a:schemeClr val="tx2">
              <a:lumMod val="40000"/>
              <a:lumOff val="60000"/>
              <a:alpha val="1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ore-KR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91" name="사각형: 둥근 모서리 9">
            <a:extLst>
              <a:ext uri="{FF2B5EF4-FFF2-40B4-BE49-F238E27FC236}">
                <a16:creationId xmlns:a16="http://schemas.microsoft.com/office/drawing/2014/main" id="{B53EDA4C-C73F-45C6-8710-4868B89ECDD8}"/>
              </a:ext>
            </a:extLst>
          </p:cNvPr>
          <p:cNvSpPr/>
          <p:nvPr/>
        </p:nvSpPr>
        <p:spPr>
          <a:xfrm>
            <a:off x="1040362" y="4711525"/>
            <a:ext cx="3329739" cy="1596388"/>
          </a:xfrm>
          <a:prstGeom prst="roundRect">
            <a:avLst>
              <a:gd name="adj" fmla="val 867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200"/>
              </a:spcAft>
              <a:defRPr/>
            </a:pP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TextBox 44">
            <a:extLst>
              <a:ext uri="{FF2B5EF4-FFF2-40B4-BE49-F238E27FC236}">
                <a16:creationId xmlns:a16="http://schemas.microsoft.com/office/drawing/2014/main" id="{5B751135-02BD-4CDA-8A20-8E38932BB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531" y="5993403"/>
            <a:ext cx="1995039" cy="1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36000" rIns="36000" bIns="36000" anchor="ctr">
            <a:spAutoFit/>
          </a:bodyPr>
          <a:lstStyle>
            <a:lvl1pPr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latinLnBrk="0" hangingPunct="1">
              <a:spcAft>
                <a:spcPts val="200"/>
              </a:spcAft>
            </a:pPr>
            <a:r>
              <a:rPr lang="ko-KR" altLang="en-US" sz="800" b="1" dirty="0">
                <a:latin typeface="+mn-ea"/>
                <a:ea typeface="+mn-ea"/>
              </a:rPr>
              <a:t>유연한 무한 확장 제공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74A0F1E8-037D-4F4E-97FC-FA310FFA35EE}"/>
              </a:ext>
            </a:extLst>
          </p:cNvPr>
          <p:cNvSpPr/>
          <p:nvPr/>
        </p:nvSpPr>
        <p:spPr>
          <a:xfrm>
            <a:off x="1862019" y="4571247"/>
            <a:ext cx="1764595" cy="313025"/>
          </a:xfrm>
          <a:prstGeom prst="rect">
            <a:avLst/>
          </a:prstGeom>
          <a:solidFill>
            <a:srgbClr val="00B33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kern="0" dirty="0">
                <a:solidFill>
                  <a:prstClr val="white"/>
                </a:solidFill>
                <a:latin typeface="+mn-ea"/>
              </a:rPr>
              <a:t>Scale-out Repository Pool</a:t>
            </a:r>
            <a:endParaRPr kumimoji="0" lang="ko-KR" altLang="en-US" sz="9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285BD8C-DEB8-47D3-B6D2-A792E0BB7C29}"/>
              </a:ext>
            </a:extLst>
          </p:cNvPr>
          <p:cNvGrpSpPr/>
          <p:nvPr/>
        </p:nvGrpSpPr>
        <p:grpSpPr>
          <a:xfrm>
            <a:off x="1268956" y="5291975"/>
            <a:ext cx="1167384" cy="635855"/>
            <a:chOff x="4944325" y="3265044"/>
            <a:chExt cx="1167384" cy="635855"/>
          </a:xfrm>
        </p:grpSpPr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98022504-1E4D-4CE9-AE04-E2F57E2D9385}"/>
                </a:ext>
              </a:extLst>
            </p:cNvPr>
            <p:cNvGrpSpPr/>
            <p:nvPr/>
          </p:nvGrpSpPr>
          <p:grpSpPr>
            <a:xfrm>
              <a:off x="4944325" y="3284086"/>
              <a:ext cx="465205" cy="410271"/>
              <a:chOff x="4478556" y="3335491"/>
              <a:chExt cx="465205" cy="410271"/>
            </a:xfrm>
          </p:grpSpPr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6C1A5E9B-A7B8-4C47-9161-B43A6FE69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799" y="333549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9D17C09D-67DD-4687-98B4-FD0BD44BDE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6956"/>
              <a:stretch/>
            </p:blipFill>
            <p:spPr>
              <a:xfrm>
                <a:off x="4478556" y="3579838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CDFC4CCC-895E-460E-A663-9934AA579E56}"/>
                </a:ext>
              </a:extLst>
            </p:cNvPr>
            <p:cNvGrpSpPr/>
            <p:nvPr/>
          </p:nvGrpSpPr>
          <p:grpSpPr>
            <a:xfrm>
              <a:off x="5372440" y="3346628"/>
              <a:ext cx="465205" cy="410271"/>
              <a:chOff x="4478556" y="3335491"/>
              <a:chExt cx="465205" cy="410271"/>
            </a:xfrm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C98C7325-E23E-4E36-BFBD-6AD7BAC4EF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799" y="333549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0C3F2289-DF32-47B3-B169-42FA6E386E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6956"/>
              <a:stretch/>
            </p:blipFill>
            <p:spPr>
              <a:xfrm>
                <a:off x="4478556" y="3579838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D81F7DF-3576-43D7-AA38-222940A570D3}"/>
                </a:ext>
              </a:extLst>
            </p:cNvPr>
            <p:cNvGrpSpPr/>
            <p:nvPr/>
          </p:nvGrpSpPr>
          <p:grpSpPr>
            <a:xfrm>
              <a:off x="5135466" y="3428086"/>
              <a:ext cx="465205" cy="410271"/>
              <a:chOff x="4478556" y="3335491"/>
              <a:chExt cx="465205" cy="410271"/>
            </a:xfrm>
          </p:grpSpPr>
          <p:pic>
            <p:nvPicPr>
              <p:cNvPr id="104" name="그림 103">
                <a:extLst>
                  <a:ext uri="{FF2B5EF4-FFF2-40B4-BE49-F238E27FC236}">
                    <a16:creationId xmlns:a16="http://schemas.microsoft.com/office/drawing/2014/main" id="{A9A6F5DF-DD58-46FF-9FAF-D281C7DB1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799" y="333549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68E6A49B-A6AC-4DFE-B0CB-8D9115DC66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6956"/>
              <a:stretch/>
            </p:blipFill>
            <p:spPr>
              <a:xfrm>
                <a:off x="4478556" y="3579838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0F874929-79F3-4862-A3FA-F6C33ABF5B50}"/>
                </a:ext>
              </a:extLst>
            </p:cNvPr>
            <p:cNvGrpSpPr/>
            <p:nvPr/>
          </p:nvGrpSpPr>
          <p:grpSpPr>
            <a:xfrm>
              <a:off x="5646504" y="3265044"/>
              <a:ext cx="465205" cy="410271"/>
              <a:chOff x="4478556" y="3335491"/>
              <a:chExt cx="465205" cy="410271"/>
            </a:xfrm>
          </p:grpSpPr>
          <p:pic>
            <p:nvPicPr>
              <p:cNvPr id="102" name="그림 101">
                <a:extLst>
                  <a:ext uri="{FF2B5EF4-FFF2-40B4-BE49-F238E27FC236}">
                    <a16:creationId xmlns:a16="http://schemas.microsoft.com/office/drawing/2014/main" id="{B3E138D9-CE5D-40A5-B036-1ECB2EAE8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799" y="333549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5259E7A2-51B8-432C-AC00-2AB84F4729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6956"/>
              <a:stretch/>
            </p:blipFill>
            <p:spPr>
              <a:xfrm>
                <a:off x="4478556" y="3579838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D81EA6E3-1534-42C7-98D3-FEA2E86EB38B}"/>
                </a:ext>
              </a:extLst>
            </p:cNvPr>
            <p:cNvGrpSpPr/>
            <p:nvPr/>
          </p:nvGrpSpPr>
          <p:grpSpPr>
            <a:xfrm>
              <a:off x="5563098" y="3490628"/>
              <a:ext cx="465205" cy="410271"/>
              <a:chOff x="4478556" y="3335491"/>
              <a:chExt cx="465205" cy="410271"/>
            </a:xfrm>
          </p:grpSpPr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917A883F-F9C8-4C4F-9E4C-8AB4742F0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799" y="333549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01" name="그림 100">
                <a:extLst>
                  <a:ext uri="{FF2B5EF4-FFF2-40B4-BE49-F238E27FC236}">
                    <a16:creationId xmlns:a16="http://schemas.microsoft.com/office/drawing/2014/main" id="{157C9977-8D65-42A0-A1F7-4715921940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6956"/>
              <a:stretch/>
            </p:blipFill>
            <p:spPr>
              <a:xfrm>
                <a:off x="4478556" y="3579838"/>
                <a:ext cx="465205" cy="165924"/>
              </a:xfrm>
              <a:prstGeom prst="rect">
                <a:avLst/>
              </a:prstGeom>
            </p:spPr>
          </p:pic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8F96D3F4-F35F-48C2-B982-C9E78F24A432}"/>
              </a:ext>
            </a:extLst>
          </p:cNvPr>
          <p:cNvGrpSpPr/>
          <p:nvPr/>
        </p:nvGrpSpPr>
        <p:grpSpPr>
          <a:xfrm>
            <a:off x="2845407" y="5272933"/>
            <a:ext cx="1167384" cy="635855"/>
            <a:chOff x="4944325" y="3265044"/>
            <a:chExt cx="1167384" cy="635855"/>
          </a:xfrm>
        </p:grpSpPr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4719E00-F8EB-4C6C-9F06-5B56558D8159}"/>
                </a:ext>
              </a:extLst>
            </p:cNvPr>
            <p:cNvGrpSpPr/>
            <p:nvPr/>
          </p:nvGrpSpPr>
          <p:grpSpPr>
            <a:xfrm>
              <a:off x="4944325" y="3284086"/>
              <a:ext cx="465205" cy="410271"/>
              <a:chOff x="4478556" y="3335491"/>
              <a:chExt cx="465205" cy="410271"/>
            </a:xfrm>
          </p:grpSpPr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8334ACD3-B618-49EC-9E8D-AC814F211F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799" y="333549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1BCCDC1D-417E-45A7-87C8-B6B85C95E5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6956"/>
              <a:stretch/>
            </p:blipFill>
            <p:spPr>
              <a:xfrm>
                <a:off x="4478556" y="3579838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112" name="그룹 111">
              <a:extLst>
                <a:ext uri="{FF2B5EF4-FFF2-40B4-BE49-F238E27FC236}">
                  <a16:creationId xmlns:a16="http://schemas.microsoft.com/office/drawing/2014/main" id="{46B12821-766B-4E17-8919-EB08825EB3E3}"/>
                </a:ext>
              </a:extLst>
            </p:cNvPr>
            <p:cNvGrpSpPr/>
            <p:nvPr/>
          </p:nvGrpSpPr>
          <p:grpSpPr>
            <a:xfrm>
              <a:off x="5372440" y="3346628"/>
              <a:ext cx="465205" cy="410271"/>
              <a:chOff x="4478556" y="3335491"/>
              <a:chExt cx="465205" cy="410271"/>
            </a:xfrm>
          </p:grpSpPr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802E2EA7-E46F-4E0D-8378-82F9E7FAA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799" y="333549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306EA7C4-8B1F-473E-B1B0-DC5BDE80E3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6956"/>
              <a:stretch/>
            </p:blipFill>
            <p:spPr>
              <a:xfrm>
                <a:off x="4478556" y="3579838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813D1128-5CA0-4D95-9EB0-B12914D51448}"/>
                </a:ext>
              </a:extLst>
            </p:cNvPr>
            <p:cNvGrpSpPr/>
            <p:nvPr/>
          </p:nvGrpSpPr>
          <p:grpSpPr>
            <a:xfrm>
              <a:off x="5135466" y="3428086"/>
              <a:ext cx="465205" cy="410271"/>
              <a:chOff x="4478556" y="3335491"/>
              <a:chExt cx="465205" cy="410271"/>
            </a:xfrm>
          </p:grpSpPr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0CF41354-2A6B-4008-9010-A97B52A9A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799" y="333549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9BFB3B-2F77-4340-9918-220BB7792B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6956"/>
              <a:stretch/>
            </p:blipFill>
            <p:spPr>
              <a:xfrm>
                <a:off x="4478556" y="3579838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7A3B48E2-65D6-4412-AD0D-1AEC52E5ABAB}"/>
                </a:ext>
              </a:extLst>
            </p:cNvPr>
            <p:cNvGrpSpPr/>
            <p:nvPr/>
          </p:nvGrpSpPr>
          <p:grpSpPr>
            <a:xfrm>
              <a:off x="5646504" y="3265044"/>
              <a:ext cx="465205" cy="410271"/>
              <a:chOff x="4478556" y="3335491"/>
              <a:chExt cx="465205" cy="410271"/>
            </a:xfrm>
          </p:grpSpPr>
          <p:pic>
            <p:nvPicPr>
              <p:cNvPr id="118" name="그림 117">
                <a:extLst>
                  <a:ext uri="{FF2B5EF4-FFF2-40B4-BE49-F238E27FC236}">
                    <a16:creationId xmlns:a16="http://schemas.microsoft.com/office/drawing/2014/main" id="{615DF374-8934-4C57-8BEA-90C976BDE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799" y="333549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19" name="그림 118">
                <a:extLst>
                  <a:ext uri="{FF2B5EF4-FFF2-40B4-BE49-F238E27FC236}">
                    <a16:creationId xmlns:a16="http://schemas.microsoft.com/office/drawing/2014/main" id="{C9795208-F662-4D11-85C8-E3C24BFD69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6956"/>
              <a:stretch/>
            </p:blipFill>
            <p:spPr>
              <a:xfrm>
                <a:off x="4478556" y="3579838"/>
                <a:ext cx="465205" cy="165924"/>
              </a:xfrm>
              <a:prstGeom prst="rect">
                <a:avLst/>
              </a:prstGeom>
            </p:spPr>
          </p:pic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5C926B1B-C931-435B-A7A7-558217AB6FEB}"/>
                </a:ext>
              </a:extLst>
            </p:cNvPr>
            <p:cNvGrpSpPr/>
            <p:nvPr/>
          </p:nvGrpSpPr>
          <p:grpSpPr>
            <a:xfrm>
              <a:off x="5563098" y="3490628"/>
              <a:ext cx="465205" cy="410271"/>
              <a:chOff x="4478556" y="3335491"/>
              <a:chExt cx="465205" cy="410271"/>
            </a:xfrm>
          </p:grpSpPr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4140E316-3926-4D9D-B966-E370B03C7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67799" y="3335491"/>
                <a:ext cx="309001" cy="288000"/>
              </a:xfrm>
              <a:prstGeom prst="rect">
                <a:avLst/>
              </a:prstGeom>
            </p:spPr>
          </p:pic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569B291F-4ED5-4C6E-AAF5-10C9CAA4EA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6956"/>
              <a:stretch/>
            </p:blipFill>
            <p:spPr>
              <a:xfrm>
                <a:off x="4478556" y="3579838"/>
                <a:ext cx="465205" cy="165924"/>
              </a:xfrm>
              <a:prstGeom prst="rect">
                <a:avLst/>
              </a:prstGeom>
            </p:spPr>
          </p:pic>
        </p:grpSp>
      </p:grpSp>
      <p:sp>
        <p:nvSpPr>
          <p:cNvPr id="126" name="한쪽 모서리가 둥근 사각형 133">
            <a:extLst>
              <a:ext uri="{FF2B5EF4-FFF2-40B4-BE49-F238E27FC236}">
                <a16:creationId xmlns:a16="http://schemas.microsoft.com/office/drawing/2014/main" id="{487B9009-6D19-4727-BF66-9AA019899D16}"/>
              </a:ext>
            </a:extLst>
          </p:cNvPr>
          <p:cNvSpPr/>
          <p:nvPr/>
        </p:nvSpPr>
        <p:spPr bwMode="auto">
          <a:xfrm>
            <a:off x="2664933" y="5223519"/>
            <a:ext cx="1543372" cy="729482"/>
          </a:xfrm>
          <a:prstGeom prst="round1Rect">
            <a:avLst>
              <a:gd name="adj" fmla="val 0"/>
            </a:avLst>
          </a:prstGeom>
          <a:noFill/>
          <a:ln w="2222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ore-KR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cxnSp>
        <p:nvCxnSpPr>
          <p:cNvPr id="127" name="꺾인 연결선[E] 138">
            <a:extLst>
              <a:ext uri="{FF2B5EF4-FFF2-40B4-BE49-F238E27FC236}">
                <a16:creationId xmlns:a16="http://schemas.microsoft.com/office/drawing/2014/main" id="{41D39591-904B-45A4-A914-FF76F1222045}"/>
              </a:ext>
            </a:extLst>
          </p:cNvPr>
          <p:cNvCxnSpPr>
            <a:cxnSpLocks/>
            <a:stCxn id="89" idx="2"/>
          </p:cNvCxnSpPr>
          <p:nvPr/>
        </p:nvCxnSpPr>
        <p:spPr>
          <a:xfrm rot="16200000" flipH="1">
            <a:off x="1199459" y="4825860"/>
            <a:ext cx="1027081" cy="2"/>
          </a:xfrm>
          <a:prstGeom prst="bentConnector3">
            <a:avLst>
              <a:gd name="adj1" fmla="val 50000"/>
            </a:avLst>
          </a:prstGeom>
          <a:ln w="158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한쪽 모서리가 둥근 사각형 133">
            <a:extLst>
              <a:ext uri="{FF2B5EF4-FFF2-40B4-BE49-F238E27FC236}">
                <a16:creationId xmlns:a16="http://schemas.microsoft.com/office/drawing/2014/main" id="{983AB1DE-2857-4161-B61C-7D0EB7AEA00D}"/>
              </a:ext>
            </a:extLst>
          </p:cNvPr>
          <p:cNvSpPr/>
          <p:nvPr/>
        </p:nvSpPr>
        <p:spPr bwMode="auto">
          <a:xfrm>
            <a:off x="3327068" y="2936176"/>
            <a:ext cx="1846019" cy="1388337"/>
          </a:xfrm>
          <a:prstGeom prst="round1Rect">
            <a:avLst>
              <a:gd name="adj" fmla="val 0"/>
            </a:avLst>
          </a:prstGeom>
          <a:noFill/>
          <a:ln w="22225">
            <a:solidFill>
              <a:srgbClr val="FF0000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ore-KR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cxnSp>
        <p:nvCxnSpPr>
          <p:cNvPr id="129" name="꺾인 연결선[E] 144">
            <a:extLst>
              <a:ext uri="{FF2B5EF4-FFF2-40B4-BE49-F238E27FC236}">
                <a16:creationId xmlns:a16="http://schemas.microsoft.com/office/drawing/2014/main" id="{6A6CF17D-0E74-49B0-A04D-77BCA0772E95}"/>
              </a:ext>
            </a:extLst>
          </p:cNvPr>
          <p:cNvCxnSpPr>
            <a:cxnSpLocks/>
          </p:cNvCxnSpPr>
          <p:nvPr/>
        </p:nvCxnSpPr>
        <p:spPr>
          <a:xfrm rot="5400000">
            <a:off x="3931944" y="4591930"/>
            <a:ext cx="1263747" cy="728913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B2639B21-005C-42B4-9887-067B638FE4C2}"/>
              </a:ext>
            </a:extLst>
          </p:cNvPr>
          <p:cNvSpPr txBox="1"/>
          <p:nvPr/>
        </p:nvSpPr>
        <p:spPr>
          <a:xfrm>
            <a:off x="315867" y="3351088"/>
            <a:ext cx="10279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>
                <a:latin typeface="+mn-ea"/>
              </a:rPr>
              <a:t>백업서버</a:t>
            </a:r>
            <a:r>
              <a:rPr lang="en-US" altLang="ko-KR" sz="800" i="1" dirty="0">
                <a:latin typeface="+mn-ea"/>
              </a:rPr>
              <a:t>(VM)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A8476BF-7399-44CF-98F5-C15C17AF3987}"/>
              </a:ext>
            </a:extLst>
          </p:cNvPr>
          <p:cNvSpPr txBox="1"/>
          <p:nvPr/>
        </p:nvSpPr>
        <p:spPr>
          <a:xfrm>
            <a:off x="1003838" y="3351088"/>
            <a:ext cx="10279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>
                <a:latin typeface="+mn-ea"/>
              </a:rPr>
              <a:t>Proxy </a:t>
            </a:r>
            <a:r>
              <a:rPr lang="ko-KR" altLang="en-US" sz="800" i="1" dirty="0">
                <a:latin typeface="+mn-ea"/>
              </a:rPr>
              <a:t>서버</a:t>
            </a:r>
            <a:r>
              <a:rPr lang="en-US" altLang="ko-KR" sz="800" i="1" dirty="0">
                <a:latin typeface="+mn-ea"/>
              </a:rPr>
              <a:t>(VM)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AAB8E3F-D216-4034-9E68-78E09C0F4945}"/>
              </a:ext>
            </a:extLst>
          </p:cNvPr>
          <p:cNvSpPr txBox="1"/>
          <p:nvPr/>
        </p:nvSpPr>
        <p:spPr>
          <a:xfrm>
            <a:off x="2119217" y="3334131"/>
            <a:ext cx="10279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>
                <a:latin typeface="+mn-ea"/>
              </a:rPr>
              <a:t>Proxy </a:t>
            </a:r>
            <a:r>
              <a:rPr lang="ko-KR" altLang="en-US" sz="800" i="1" dirty="0">
                <a:latin typeface="+mn-ea"/>
              </a:rPr>
              <a:t>서버</a:t>
            </a:r>
            <a:r>
              <a:rPr lang="en-US" altLang="ko-KR" sz="800" i="1" dirty="0">
                <a:latin typeface="+mn-ea"/>
              </a:rPr>
              <a:t>(VM)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4F81140-6B4A-42CA-BDD8-C407A08D9CA6}"/>
              </a:ext>
            </a:extLst>
          </p:cNvPr>
          <p:cNvSpPr txBox="1"/>
          <p:nvPr/>
        </p:nvSpPr>
        <p:spPr>
          <a:xfrm>
            <a:off x="3180206" y="3342605"/>
            <a:ext cx="10279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>
                <a:latin typeface="+mn-ea"/>
              </a:rPr>
              <a:t>Proxy </a:t>
            </a:r>
            <a:r>
              <a:rPr lang="ko-KR" altLang="en-US" sz="800" i="1" dirty="0">
                <a:latin typeface="+mn-ea"/>
              </a:rPr>
              <a:t>서버</a:t>
            </a:r>
            <a:r>
              <a:rPr lang="en-US" altLang="ko-KR" sz="800" i="1" dirty="0">
                <a:latin typeface="+mn-ea"/>
              </a:rPr>
              <a:t>(VM)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2D12CE3-DBC3-4D43-9741-B8E621FF2E88}"/>
              </a:ext>
            </a:extLst>
          </p:cNvPr>
          <p:cNvSpPr txBox="1"/>
          <p:nvPr/>
        </p:nvSpPr>
        <p:spPr>
          <a:xfrm>
            <a:off x="4303852" y="3342605"/>
            <a:ext cx="10279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i="1" dirty="0">
                <a:latin typeface="+mn-ea"/>
              </a:rPr>
              <a:t>Proxy </a:t>
            </a:r>
            <a:r>
              <a:rPr lang="ko-KR" altLang="en-US" sz="800" i="1" dirty="0">
                <a:latin typeface="+mn-ea"/>
              </a:rPr>
              <a:t>서버</a:t>
            </a:r>
            <a:r>
              <a:rPr lang="en-US" altLang="ko-KR" sz="800" i="1" dirty="0">
                <a:latin typeface="+mn-ea"/>
              </a:rPr>
              <a:t>(VM)</a:t>
            </a:r>
          </a:p>
        </p:txBody>
      </p:sp>
    </p:spTree>
    <p:extLst>
      <p:ext uri="{BB962C8B-B14F-4D97-AF65-F5344CB8AC3E}">
        <p14:creationId xmlns:p14="http://schemas.microsoft.com/office/powerpoint/2010/main" val="4080479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2.3.6 </a:t>
            </a:r>
            <a:r>
              <a:rPr lang="ko-KR" altLang="en-US" dirty="0"/>
              <a:t>백업 시스템 장애대책 및 보안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백업 소프트웨어 및 </a:t>
            </a:r>
            <a:r>
              <a:rPr lang="en-US" altLang="ko-KR" dirty="0"/>
              <a:t>HW</a:t>
            </a:r>
            <a:r>
              <a:rPr lang="ko-KR" altLang="en-US" dirty="0"/>
              <a:t>에서 발생할 수 있는 장애에 대하여 정확한 절차와 신속한 대응을 통해 빠른 장애 복구를 지원합니다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135" name="모서리가 둥근 직사각형 96">
            <a:extLst>
              <a:ext uri="{FF2B5EF4-FFF2-40B4-BE49-F238E27FC236}">
                <a16:creationId xmlns:a16="http://schemas.microsoft.com/office/drawing/2014/main" id="{34C48BA4-9B87-4E52-9CF9-57708B3410D6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185"/>
              </a:spcAft>
            </a:pPr>
            <a:r>
              <a:rPr lang="ko-KR" altLang="en-US" sz="1400" b="1" dirty="0"/>
              <a:t>장애 대응 방안</a:t>
            </a:r>
            <a:endParaRPr lang="en-US" altLang="ko-KR" sz="1400" b="1" dirty="0"/>
          </a:p>
        </p:txBody>
      </p:sp>
      <p:sp>
        <p:nvSpPr>
          <p:cNvPr id="136" name="모서리가 둥근 직사각형 96">
            <a:extLst>
              <a:ext uri="{FF2B5EF4-FFF2-40B4-BE49-F238E27FC236}">
                <a16:creationId xmlns:a16="http://schemas.microsoft.com/office/drawing/2014/main" id="{3E49EB98-D581-440D-8678-5159D4866885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185"/>
              </a:spcAft>
            </a:pPr>
            <a:r>
              <a:rPr lang="ko-KR" altLang="en-US" sz="1400" b="1" dirty="0"/>
              <a:t>장애 회피 방안</a:t>
            </a:r>
            <a:endParaRPr lang="en-US" altLang="ko-KR" sz="1400" b="1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7BE36CF-BFDC-4DB9-9F4A-975C97575E3E}"/>
              </a:ext>
            </a:extLst>
          </p:cNvPr>
          <p:cNvSpPr/>
          <p:nvPr/>
        </p:nvSpPr>
        <p:spPr bwMode="auto">
          <a:xfrm>
            <a:off x="510408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B70B218-1DD6-40FA-B2F1-2446A2576E32}"/>
              </a:ext>
            </a:extLst>
          </p:cNvPr>
          <p:cNvSpPr/>
          <p:nvPr/>
        </p:nvSpPr>
        <p:spPr bwMode="auto">
          <a:xfrm>
            <a:off x="200025" y="2246438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0A08C2E-502E-47EB-909B-2F83DB42EAAE}"/>
              </a:ext>
            </a:extLst>
          </p:cNvPr>
          <p:cNvSpPr/>
          <p:nvPr/>
        </p:nvSpPr>
        <p:spPr>
          <a:xfrm>
            <a:off x="308099" y="231230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백업 카탈로그 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&amp; 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마스터 서버 장애 대응</a:t>
            </a: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ABC4344-6D95-4A06-9FB2-892639A04256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백업 저장소 </a:t>
            </a:r>
            <a:r>
              <a:rPr lang="ko-KR" altLang="en-US" sz="1067" b="1" kern="0" dirty="0" err="1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로드밸런싱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및 예방 점검을 통한 장애 회피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72D2B1B3-2E12-4BBC-8A78-D9F4DBE09582}"/>
              </a:ext>
            </a:extLst>
          </p:cNvPr>
          <p:cNvSpPr/>
          <p:nvPr/>
        </p:nvSpPr>
        <p:spPr>
          <a:xfrm>
            <a:off x="308099" y="405093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미디어 서버 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백업 저장소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) 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장애 대응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73E708F2-5E70-4B5A-9F40-5BB3C2EBBFF3}"/>
              </a:ext>
            </a:extLst>
          </p:cNvPr>
          <p:cNvSpPr/>
          <p:nvPr/>
        </p:nvSpPr>
        <p:spPr>
          <a:xfrm>
            <a:off x="5142294" y="4867337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마스터 서버 및 백업 카탈로그 장애 알림</a:t>
            </a:r>
          </a:p>
        </p:txBody>
      </p: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A542EDD1-C5BA-48D0-835E-6780D2491988}"/>
              </a:ext>
            </a:extLst>
          </p:cNvPr>
          <p:cNvGrpSpPr/>
          <p:nvPr/>
        </p:nvGrpSpPr>
        <p:grpSpPr>
          <a:xfrm>
            <a:off x="300287" y="2707790"/>
            <a:ext cx="4185860" cy="1280387"/>
            <a:chOff x="561626" y="2578318"/>
            <a:chExt cx="4185860" cy="1280387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A17A51DF-F380-49D7-AC6E-40A4FB69DB31}"/>
                </a:ext>
              </a:extLst>
            </p:cNvPr>
            <p:cNvGrpSpPr/>
            <p:nvPr/>
          </p:nvGrpSpPr>
          <p:grpSpPr>
            <a:xfrm>
              <a:off x="561713" y="2578318"/>
              <a:ext cx="1059409" cy="901786"/>
              <a:chOff x="133376" y="2422457"/>
              <a:chExt cx="699250" cy="563561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A16D10AC-9507-4812-8048-222CFDAFBDAF}"/>
                  </a:ext>
                </a:extLst>
              </p:cNvPr>
              <p:cNvGrpSpPr/>
              <p:nvPr/>
            </p:nvGrpSpPr>
            <p:grpSpPr>
              <a:xfrm>
                <a:off x="283179" y="2422457"/>
                <a:ext cx="384467" cy="340659"/>
                <a:chOff x="739640" y="3134362"/>
                <a:chExt cx="465205" cy="453417"/>
              </a:xfrm>
            </p:grpSpPr>
            <p:pic>
              <p:nvPicPr>
                <p:cNvPr id="200" name="그림 199">
                  <a:extLst>
                    <a:ext uri="{FF2B5EF4-FFF2-40B4-BE49-F238E27FC236}">
                      <a16:creationId xmlns:a16="http://schemas.microsoft.com/office/drawing/2014/main" id="{416711F9-3A79-4AF0-B6D0-6AD22C95A317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l="19924" t="2572" r="25258" b="37301"/>
                <a:stretch/>
              </p:blipFill>
              <p:spPr>
                <a:xfrm>
                  <a:off x="848188" y="3134362"/>
                  <a:ext cx="248109" cy="278070"/>
                </a:xfrm>
                <a:prstGeom prst="rect">
                  <a:avLst/>
                </a:prstGeom>
              </p:spPr>
            </p:pic>
            <p:pic>
              <p:nvPicPr>
                <p:cNvPr id="201" name="그림 200">
                  <a:extLst>
                    <a:ext uri="{FF2B5EF4-FFF2-40B4-BE49-F238E27FC236}">
                      <a16:creationId xmlns:a16="http://schemas.microsoft.com/office/drawing/2014/main" id="{FFDABFD9-F775-49BC-B32C-DF3EBF7E95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6956"/>
                <a:stretch/>
              </p:blipFill>
              <p:spPr>
                <a:xfrm>
                  <a:off x="739640" y="3421855"/>
                  <a:ext cx="465205" cy="165924"/>
                </a:xfrm>
                <a:prstGeom prst="rect">
                  <a:avLst/>
                </a:prstGeom>
              </p:spPr>
            </p:pic>
          </p:grpSp>
          <p:sp>
            <p:nvSpPr>
              <p:cNvPr id="199" name="TextBox 44">
                <a:extLst>
                  <a:ext uri="{FF2B5EF4-FFF2-40B4-BE49-F238E27FC236}">
                    <a16:creationId xmlns:a16="http://schemas.microsoft.com/office/drawing/2014/main" id="{F739A7B3-FF45-4746-B9BA-5C3B18A43C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376" y="2835718"/>
                <a:ext cx="699250" cy="150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8000" tIns="48000" rIns="48000" bIns="48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933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마스터 서버</a:t>
                </a:r>
                <a:r>
                  <a:rPr lang="en-US" altLang="ko-KR" sz="933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#1</a:t>
                </a:r>
                <a:r>
                  <a:rPr lang="ko-KR" altLang="en-US" sz="933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 </a:t>
                </a:r>
              </a:p>
            </p:txBody>
          </p:sp>
        </p:grp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BD73A2AB-934F-475B-A1A7-29F5F5F34821}"/>
                </a:ext>
              </a:extLst>
            </p:cNvPr>
            <p:cNvCxnSpPr>
              <a:cxnSpLocks/>
            </p:cNvCxnSpPr>
            <p:nvPr/>
          </p:nvCxnSpPr>
          <p:spPr>
            <a:xfrm>
              <a:off x="1371166" y="2852749"/>
              <a:ext cx="408956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0A0888FF-3273-479A-B027-D71D4E973B00}"/>
                </a:ext>
              </a:extLst>
            </p:cNvPr>
            <p:cNvGrpSpPr/>
            <p:nvPr/>
          </p:nvGrpSpPr>
          <p:grpSpPr>
            <a:xfrm>
              <a:off x="1727551" y="2589708"/>
              <a:ext cx="707245" cy="903078"/>
              <a:chOff x="1203140" y="1963098"/>
              <a:chExt cx="466808" cy="564369"/>
            </a:xfrm>
          </p:grpSpPr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E9AC4EC1-DC26-4F4B-9703-D1BAB4C8DE4A}"/>
                  </a:ext>
                </a:extLst>
              </p:cNvPr>
              <p:cNvSpPr/>
              <p:nvPr/>
            </p:nvSpPr>
            <p:spPr>
              <a:xfrm>
                <a:off x="1203140" y="2272374"/>
                <a:ext cx="466808" cy="2550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933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카탈로그 </a:t>
                </a:r>
                <a:endParaRPr lang="en-US" altLang="ko-KR" sz="933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  <a:p>
                <a:pPr algn="ctr"/>
                <a:r>
                  <a:rPr lang="ko-KR" altLang="en-US" sz="933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장애</a:t>
                </a:r>
                <a:endParaRPr lang="en-US" altLang="ko-KR" sz="933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grpSp>
            <p:nvGrpSpPr>
              <p:cNvPr id="195" name="그룹 194">
                <a:extLst>
                  <a:ext uri="{FF2B5EF4-FFF2-40B4-BE49-F238E27FC236}">
                    <a16:creationId xmlns:a16="http://schemas.microsoft.com/office/drawing/2014/main" id="{805F6C59-5735-44AC-A6A7-C4BEA535D424}"/>
                  </a:ext>
                </a:extLst>
              </p:cNvPr>
              <p:cNvGrpSpPr/>
              <p:nvPr/>
            </p:nvGrpSpPr>
            <p:grpSpPr>
              <a:xfrm>
                <a:off x="1277897" y="1963098"/>
                <a:ext cx="304048" cy="338296"/>
                <a:chOff x="1277897" y="1963098"/>
                <a:chExt cx="304048" cy="338296"/>
              </a:xfrm>
            </p:grpSpPr>
            <p:pic>
              <p:nvPicPr>
                <p:cNvPr id="196" name="그림 195">
                  <a:extLst>
                    <a:ext uri="{FF2B5EF4-FFF2-40B4-BE49-F238E27FC236}">
                      <a16:creationId xmlns:a16="http://schemas.microsoft.com/office/drawing/2014/main" id="{95B7792E-D394-460F-BBF2-48FC45FB60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77897" y="1963098"/>
                  <a:ext cx="268903" cy="338296"/>
                </a:xfrm>
                <a:prstGeom prst="rect">
                  <a:avLst/>
                </a:prstGeom>
              </p:spPr>
            </p:pic>
            <p:pic>
              <p:nvPicPr>
                <p:cNvPr id="197" name="그림 196">
                  <a:extLst>
                    <a:ext uri="{FF2B5EF4-FFF2-40B4-BE49-F238E27FC236}">
                      <a16:creationId xmlns:a16="http://schemas.microsoft.com/office/drawing/2014/main" id="{AC53F138-3922-44AE-833C-BDEA0B5378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9899" y="2144532"/>
                  <a:ext cx="142046" cy="1421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70C01102-975A-4D3E-BB80-C909179A8A7E}"/>
                </a:ext>
              </a:extLst>
            </p:cNvPr>
            <p:cNvGrpSpPr/>
            <p:nvPr/>
          </p:nvGrpSpPr>
          <p:grpSpPr>
            <a:xfrm>
              <a:off x="2395086" y="2585663"/>
              <a:ext cx="1508544" cy="944546"/>
              <a:chOff x="1476491" y="2058423"/>
              <a:chExt cx="995696" cy="590284"/>
            </a:xfrm>
          </p:grpSpPr>
          <p:sp>
            <p:nvSpPr>
              <p:cNvPr id="192" name="TextBox 44">
                <a:extLst>
                  <a:ext uri="{FF2B5EF4-FFF2-40B4-BE49-F238E27FC236}">
                    <a16:creationId xmlns:a16="http://schemas.microsoft.com/office/drawing/2014/main" id="{E96E22D1-0B1B-4120-AEDA-F6699384E6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76491" y="2390736"/>
                <a:ext cx="995696" cy="2579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48000" tIns="48000" rIns="48000" bIns="48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/>
                <a:r>
                  <a:rPr lang="en-US" altLang="ko-KR" sz="933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AlwaysOn</a:t>
                </a:r>
              </a:p>
              <a:p>
                <a:pPr algn="ctr" eaLnBrk="1" latinLnBrk="0" hangingPunct="1"/>
                <a:r>
                  <a:rPr lang="ko-KR" altLang="en-US" sz="933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서비스 전환</a:t>
                </a:r>
                <a:endParaRPr lang="en-US" altLang="ko-KR" sz="933" b="1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193" name="Picture 186" descr="\\amust.local\spb\Marketing\Graphics\Working\DIAGRAMS\Technical_Diagrams\veeam_icons\png\Assisted failover and failback.png">
                <a:extLst>
                  <a:ext uri="{FF2B5EF4-FFF2-40B4-BE49-F238E27FC236}">
                    <a16:creationId xmlns:a16="http://schemas.microsoft.com/office/drawing/2014/main" id="{B8EA019B-C5FF-49D2-A17D-067C275B65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7542" y="2058423"/>
                <a:ext cx="274815" cy="2929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4" name="그룹 183">
              <a:extLst>
                <a:ext uri="{FF2B5EF4-FFF2-40B4-BE49-F238E27FC236}">
                  <a16:creationId xmlns:a16="http://schemas.microsoft.com/office/drawing/2014/main" id="{7A22F0AF-A051-4E78-91DD-EB09A8432BE0}"/>
                </a:ext>
              </a:extLst>
            </p:cNvPr>
            <p:cNvGrpSpPr/>
            <p:nvPr/>
          </p:nvGrpSpPr>
          <p:grpSpPr>
            <a:xfrm>
              <a:off x="3688077" y="2586780"/>
              <a:ext cx="1059409" cy="973568"/>
              <a:chOff x="133376" y="2422457"/>
              <a:chExt cx="699250" cy="608421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:a16="http://schemas.microsoft.com/office/drawing/2014/main" id="{0206A05F-EB94-4513-B1D9-2D721AA4C958}"/>
                  </a:ext>
                </a:extLst>
              </p:cNvPr>
              <p:cNvGrpSpPr/>
              <p:nvPr/>
            </p:nvGrpSpPr>
            <p:grpSpPr>
              <a:xfrm>
                <a:off x="283179" y="2422457"/>
                <a:ext cx="384467" cy="340659"/>
                <a:chOff x="739640" y="3134362"/>
                <a:chExt cx="465205" cy="453417"/>
              </a:xfrm>
            </p:grpSpPr>
            <p:pic>
              <p:nvPicPr>
                <p:cNvPr id="190" name="그림 189">
                  <a:extLst>
                    <a:ext uri="{FF2B5EF4-FFF2-40B4-BE49-F238E27FC236}">
                      <a16:creationId xmlns:a16="http://schemas.microsoft.com/office/drawing/2014/main" id="{72C9C964-042C-41EF-9CD4-76E0409E29E6}"/>
                    </a:ext>
                  </a:extLst>
                </p:cNvPr>
                <p:cNvPicPr>
                  <a:picLocks/>
                </p:cNvPicPr>
                <p:nvPr/>
              </p:nvPicPr>
              <p:blipFill rotWithShape="1">
                <a:blip r:embed="rId2"/>
                <a:srcRect l="19924" t="2572" r="25258" b="37301"/>
                <a:stretch/>
              </p:blipFill>
              <p:spPr>
                <a:xfrm>
                  <a:off x="848188" y="3134362"/>
                  <a:ext cx="248109" cy="278070"/>
                </a:xfrm>
                <a:prstGeom prst="rect">
                  <a:avLst/>
                </a:prstGeom>
              </p:spPr>
            </p:pic>
            <p:pic>
              <p:nvPicPr>
                <p:cNvPr id="191" name="그림 190">
                  <a:extLst>
                    <a:ext uri="{FF2B5EF4-FFF2-40B4-BE49-F238E27FC236}">
                      <a16:creationId xmlns:a16="http://schemas.microsoft.com/office/drawing/2014/main" id="{02B6D40A-32F7-4770-9C9C-41156FB0DF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6956"/>
                <a:stretch/>
              </p:blipFill>
              <p:spPr>
                <a:xfrm>
                  <a:off x="739640" y="3421855"/>
                  <a:ext cx="465205" cy="165924"/>
                </a:xfrm>
                <a:prstGeom prst="rect">
                  <a:avLst/>
                </a:prstGeom>
              </p:spPr>
            </p:pic>
          </p:grpSp>
          <p:sp>
            <p:nvSpPr>
              <p:cNvPr id="189" name="TextBox 44">
                <a:extLst>
                  <a:ext uri="{FF2B5EF4-FFF2-40B4-BE49-F238E27FC236}">
                    <a16:creationId xmlns:a16="http://schemas.microsoft.com/office/drawing/2014/main" id="{8EC834B2-9036-4AFC-B688-98F9755E53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3376" y="2790859"/>
                <a:ext cx="699250" cy="2400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8000" tIns="48000" rIns="48000" bIns="48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ctr" eaLnBrk="1" latinLnBrk="0" hangingPunct="1"/>
                <a:r>
                  <a:rPr lang="ko-KR" altLang="en-US" sz="933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마스터 서버</a:t>
                </a:r>
                <a:r>
                  <a:rPr lang="en-US" altLang="ko-KR" sz="933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#2 </a:t>
                </a:r>
                <a:r>
                  <a:rPr lang="ko-KR" altLang="en-US" sz="933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운영</a:t>
                </a:r>
              </a:p>
            </p:txBody>
          </p:sp>
        </p:grpSp>
        <p:sp>
          <p:nvSpPr>
            <p:cNvPr id="185" name="TextBox 44">
              <a:extLst>
                <a:ext uri="{FF2B5EF4-FFF2-40B4-BE49-F238E27FC236}">
                  <a16:creationId xmlns:a16="http://schemas.microsoft.com/office/drawing/2014/main" id="{458AE266-0044-4E22-AF75-0686ECBF9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626" y="3536000"/>
              <a:ext cx="4176395" cy="3227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000" tIns="48000" rIns="48000" bIns="48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1467" b="1" dirty="0">
                  <a:solidFill>
                    <a:srgbClr val="C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AlwaysOn</a:t>
              </a:r>
              <a:endParaRPr lang="ko-KR" altLang="en-US" sz="1467" b="1" dirty="0">
                <a:solidFill>
                  <a:srgbClr val="C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186" name="직선 화살표 연결선 185">
              <a:extLst>
                <a:ext uri="{FF2B5EF4-FFF2-40B4-BE49-F238E27FC236}">
                  <a16:creationId xmlns:a16="http://schemas.microsoft.com/office/drawing/2014/main" id="{8D3A95ED-6523-4767-A866-5D37BD1C8F85}"/>
                </a:ext>
              </a:extLst>
            </p:cNvPr>
            <p:cNvCxnSpPr>
              <a:cxnSpLocks/>
            </p:cNvCxnSpPr>
            <p:nvPr/>
          </p:nvCxnSpPr>
          <p:spPr>
            <a:xfrm>
              <a:off x="2445346" y="2852749"/>
              <a:ext cx="408956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화살표 연결선 186">
              <a:extLst>
                <a:ext uri="{FF2B5EF4-FFF2-40B4-BE49-F238E27FC236}">
                  <a16:creationId xmlns:a16="http://schemas.microsoft.com/office/drawing/2014/main" id="{28C5775A-98D6-42DB-8C53-67DCD1838A46}"/>
                </a:ext>
              </a:extLst>
            </p:cNvPr>
            <p:cNvCxnSpPr>
              <a:cxnSpLocks/>
            </p:cNvCxnSpPr>
            <p:nvPr/>
          </p:nvCxnSpPr>
          <p:spPr>
            <a:xfrm>
              <a:off x="3506082" y="2852749"/>
              <a:ext cx="408956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5E5CCAA5-C78F-472B-B426-B1263481F4A0}"/>
              </a:ext>
            </a:extLst>
          </p:cNvPr>
          <p:cNvGrpSpPr/>
          <p:nvPr/>
        </p:nvGrpSpPr>
        <p:grpSpPr>
          <a:xfrm>
            <a:off x="5081412" y="2683344"/>
            <a:ext cx="4353277" cy="2128844"/>
            <a:chOff x="5081188" y="2559803"/>
            <a:chExt cx="4353277" cy="2128844"/>
          </a:xfrm>
        </p:grpSpPr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66D6F31-E805-4F68-A7E3-67E2541F5DAB}"/>
                </a:ext>
              </a:extLst>
            </p:cNvPr>
            <p:cNvSpPr/>
            <p:nvPr/>
          </p:nvSpPr>
          <p:spPr>
            <a:xfrm>
              <a:off x="7804857" y="4432102"/>
              <a:ext cx="1370888" cy="256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267"/>
                </a:spcAft>
              </a:pPr>
              <a:r>
                <a:rPr lang="ko-KR" altLang="en-US" sz="1067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엔지니어 예방 점검</a:t>
              </a:r>
              <a:endParaRPr lang="en-US" altLang="ko-KR" sz="1067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204" name="그룹 203">
              <a:extLst>
                <a:ext uri="{FF2B5EF4-FFF2-40B4-BE49-F238E27FC236}">
                  <a16:creationId xmlns:a16="http://schemas.microsoft.com/office/drawing/2014/main" id="{1055D5E3-A59E-4A76-95C9-6CA4E2876192}"/>
                </a:ext>
              </a:extLst>
            </p:cNvPr>
            <p:cNvGrpSpPr/>
            <p:nvPr/>
          </p:nvGrpSpPr>
          <p:grpSpPr>
            <a:xfrm>
              <a:off x="7177539" y="4069666"/>
              <a:ext cx="1994240" cy="444295"/>
              <a:chOff x="4911110" y="3094904"/>
              <a:chExt cx="1645248" cy="403197"/>
            </a:xfrm>
          </p:grpSpPr>
          <p:pic>
            <p:nvPicPr>
              <p:cNvPr id="246" name="Picture 177">
                <a:extLst>
                  <a:ext uri="{FF2B5EF4-FFF2-40B4-BE49-F238E27FC236}">
                    <a16:creationId xmlns:a16="http://schemas.microsoft.com/office/drawing/2014/main" id="{6EFFF4C5-B13C-4157-A26B-12EFA59461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911110" y="3094904"/>
                <a:ext cx="346823" cy="4021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7" name="Picture 214">
                <a:extLst>
                  <a:ext uri="{FF2B5EF4-FFF2-40B4-BE49-F238E27FC236}">
                    <a16:creationId xmlns:a16="http://schemas.microsoft.com/office/drawing/2014/main" id="{809DFA6F-F64E-496D-8D1C-28965C6C72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384877" y="3132079"/>
                <a:ext cx="255731" cy="2497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8" name="Picture 255" descr="\\amust.local\spb\Marketing\Graphics\Working\DIAGRAMS\Technical_Diagrams\veeam_icons\png\alarm.png">
                <a:extLst>
                  <a:ext uri="{FF2B5EF4-FFF2-40B4-BE49-F238E27FC236}">
                    <a16:creationId xmlns:a16="http://schemas.microsoft.com/office/drawing/2014/main" id="{0E56358C-2B92-43C6-9580-02E4043A89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0729" y="3132031"/>
                <a:ext cx="346295" cy="249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9" name="Picture 262">
                <a:extLst>
                  <a:ext uri="{FF2B5EF4-FFF2-40B4-BE49-F238E27FC236}">
                    <a16:creationId xmlns:a16="http://schemas.microsoft.com/office/drawing/2014/main" id="{B2B63BEB-6798-4921-8BBD-1719E26EF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6306526" y="3123824"/>
                <a:ext cx="249832" cy="2498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0" name="Picture 222">
                <a:extLst>
                  <a:ext uri="{FF2B5EF4-FFF2-40B4-BE49-F238E27FC236}">
                    <a16:creationId xmlns:a16="http://schemas.microsoft.com/office/drawing/2014/main" id="{A1D9A696-3E62-487F-8A2D-F07E5C8B5E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133632" y="3295994"/>
                <a:ext cx="202107" cy="202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05" name="십자형[C] 27">
              <a:extLst>
                <a:ext uri="{FF2B5EF4-FFF2-40B4-BE49-F238E27FC236}">
                  <a16:creationId xmlns:a16="http://schemas.microsoft.com/office/drawing/2014/main" id="{AE805B86-874D-4C9C-B2E5-7E39DC0C3DA3}"/>
                </a:ext>
              </a:extLst>
            </p:cNvPr>
            <p:cNvSpPr/>
            <p:nvPr/>
          </p:nvSpPr>
          <p:spPr bwMode="auto">
            <a:xfrm>
              <a:off x="6678156" y="4142538"/>
              <a:ext cx="417131" cy="429555"/>
            </a:xfrm>
            <a:prstGeom prst="plus">
              <a:avLst>
                <a:gd name="adj" fmla="val 36591"/>
              </a:avLst>
            </a:prstGeom>
            <a:solidFill>
              <a:srgbClr val="54B948">
                <a:alpha val="61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8">
                <a:spcBef>
                  <a:spcPct val="0"/>
                </a:spcBef>
              </a:pPr>
              <a:endParaRPr lang="ko-Kore-KR" sz="1467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9315432B-5A6B-4836-A354-159998D301C4}"/>
                </a:ext>
              </a:extLst>
            </p:cNvPr>
            <p:cNvSpPr txBox="1"/>
            <p:nvPr/>
          </p:nvSpPr>
          <p:spPr>
            <a:xfrm>
              <a:off x="5081188" y="3695726"/>
              <a:ext cx="1540806" cy="420756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67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Scale-out Repository</a:t>
              </a:r>
            </a:p>
            <a:p>
              <a:pPr algn="ctr">
                <a:lnSpc>
                  <a:spcPct val="90000"/>
                </a:lnSpc>
              </a:pPr>
              <a:r>
                <a:rPr lang="ko-KR" altLang="en-US" sz="1067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그룹</a:t>
              </a:r>
              <a:endParaRPr lang="en-US" sz="1067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533724EA-B62E-497C-B474-A03D01124947}"/>
                </a:ext>
              </a:extLst>
            </p:cNvPr>
            <p:cNvSpPr/>
            <p:nvPr/>
          </p:nvSpPr>
          <p:spPr bwMode="auto">
            <a:xfrm>
              <a:off x="5129614" y="2563261"/>
              <a:ext cx="1397036" cy="1119293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26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8">
                <a:spcBef>
                  <a:spcPct val="0"/>
                </a:spcBef>
              </a:pPr>
              <a:endParaRPr lang="ko-Kore-KR" altLang="en-US" sz="1467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AABFD15C-6350-4DAA-8062-7127616C9720}"/>
                </a:ext>
              </a:extLst>
            </p:cNvPr>
            <p:cNvSpPr txBox="1"/>
            <p:nvPr/>
          </p:nvSpPr>
          <p:spPr>
            <a:xfrm>
              <a:off x="7791066" y="3562571"/>
              <a:ext cx="1643399" cy="420756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067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장애 시</a:t>
              </a:r>
              <a:r>
                <a:rPr lang="en-US" altLang="ko-KR" sz="1067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,</a:t>
              </a:r>
            </a:p>
            <a:p>
              <a:pPr algn="ctr">
                <a:lnSpc>
                  <a:spcPct val="90000"/>
                </a:lnSpc>
              </a:pPr>
              <a:r>
                <a:rPr lang="ko-KR" altLang="en-US" sz="1067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로드밸런싱 및 페일오버</a:t>
              </a:r>
              <a:endParaRPr lang="en-US" sz="1067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grpSp>
          <p:nvGrpSpPr>
            <p:cNvPr id="209" name="그룹 208">
              <a:extLst>
                <a:ext uri="{FF2B5EF4-FFF2-40B4-BE49-F238E27FC236}">
                  <a16:creationId xmlns:a16="http://schemas.microsoft.com/office/drawing/2014/main" id="{A0A03F7F-ED89-46BE-8A53-2A70EB4161A5}"/>
                </a:ext>
              </a:extLst>
            </p:cNvPr>
            <p:cNvGrpSpPr/>
            <p:nvPr/>
          </p:nvGrpSpPr>
          <p:grpSpPr>
            <a:xfrm>
              <a:off x="5293426" y="2637585"/>
              <a:ext cx="1116324" cy="935560"/>
              <a:chOff x="3623297" y="2064726"/>
              <a:chExt cx="837243" cy="701670"/>
            </a:xfrm>
          </p:grpSpPr>
          <p:pic>
            <p:nvPicPr>
              <p:cNvPr id="231" name="그림 230">
                <a:extLst>
                  <a:ext uri="{FF2B5EF4-FFF2-40B4-BE49-F238E27FC236}">
                    <a16:creationId xmlns:a16="http://schemas.microsoft.com/office/drawing/2014/main" id="{779D4ED8-EAA3-4DE2-BAB2-5160499F39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3623297" y="2064726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232" name="그림 231">
                <a:extLst>
                  <a:ext uri="{FF2B5EF4-FFF2-40B4-BE49-F238E27FC236}">
                    <a16:creationId xmlns:a16="http://schemas.microsoft.com/office/drawing/2014/main" id="{34153084-C349-4694-A950-596D3825AD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3623297" y="2208978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233" name="그림 232">
                <a:extLst>
                  <a:ext uri="{FF2B5EF4-FFF2-40B4-BE49-F238E27FC236}">
                    <a16:creationId xmlns:a16="http://schemas.microsoft.com/office/drawing/2014/main" id="{919B9DE9-CCAC-4D61-BBA5-C8B696AB30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3623297" y="2353230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234" name="그림 233">
                <a:extLst>
                  <a:ext uri="{FF2B5EF4-FFF2-40B4-BE49-F238E27FC236}">
                    <a16:creationId xmlns:a16="http://schemas.microsoft.com/office/drawing/2014/main" id="{DBFDFD97-1999-4D4A-A6EA-89C4E1E42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3623297" y="2497482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235" name="그림 234">
                <a:extLst>
                  <a:ext uri="{FF2B5EF4-FFF2-40B4-BE49-F238E27FC236}">
                    <a16:creationId xmlns:a16="http://schemas.microsoft.com/office/drawing/2014/main" id="{D92CA175-3C9D-43F2-869F-8077E51590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3623297" y="2641735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236" name="그림 235">
                <a:extLst>
                  <a:ext uri="{FF2B5EF4-FFF2-40B4-BE49-F238E27FC236}">
                    <a16:creationId xmlns:a16="http://schemas.microsoft.com/office/drawing/2014/main" id="{D87B8C99-E18C-4819-8D16-A6AF1B1769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4076073" y="2064726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237" name="그림 236">
                <a:extLst>
                  <a:ext uri="{FF2B5EF4-FFF2-40B4-BE49-F238E27FC236}">
                    <a16:creationId xmlns:a16="http://schemas.microsoft.com/office/drawing/2014/main" id="{08CD1DC3-F668-4766-8705-7530A8A5C7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4076073" y="2208978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238" name="그림 237">
                <a:extLst>
                  <a:ext uri="{FF2B5EF4-FFF2-40B4-BE49-F238E27FC236}">
                    <a16:creationId xmlns:a16="http://schemas.microsoft.com/office/drawing/2014/main" id="{0AEACBA8-AA22-4683-8DDD-098D96AAB6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4076073" y="2353230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239" name="그림 238">
                <a:extLst>
                  <a:ext uri="{FF2B5EF4-FFF2-40B4-BE49-F238E27FC236}">
                    <a16:creationId xmlns:a16="http://schemas.microsoft.com/office/drawing/2014/main" id="{08D44052-114F-4E16-9224-AA4DE20260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4076073" y="2497482"/>
                <a:ext cx="384467" cy="124661"/>
              </a:xfrm>
              <a:prstGeom prst="rect">
                <a:avLst/>
              </a:prstGeom>
            </p:spPr>
          </p:pic>
          <p:pic>
            <p:nvPicPr>
              <p:cNvPr id="240" name="그림 239">
                <a:extLst>
                  <a:ext uri="{FF2B5EF4-FFF2-40B4-BE49-F238E27FC236}">
                    <a16:creationId xmlns:a16="http://schemas.microsoft.com/office/drawing/2014/main" id="{B70E4AE9-46E7-4168-B95C-CBFF434CF1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956"/>
              <a:stretch/>
            </p:blipFill>
            <p:spPr>
              <a:xfrm>
                <a:off x="4076073" y="2641735"/>
                <a:ext cx="384467" cy="124661"/>
              </a:xfrm>
              <a:prstGeom prst="rect">
                <a:avLst/>
              </a:prstGeom>
            </p:spPr>
          </p:pic>
          <p:grpSp>
            <p:nvGrpSpPr>
              <p:cNvPr id="241" name="그룹 240">
                <a:extLst>
                  <a:ext uri="{FF2B5EF4-FFF2-40B4-BE49-F238E27FC236}">
                    <a16:creationId xmlns:a16="http://schemas.microsoft.com/office/drawing/2014/main" id="{F14E54BD-A95B-486E-822E-AA13F0DBF678}"/>
                  </a:ext>
                </a:extLst>
              </p:cNvPr>
              <p:cNvGrpSpPr/>
              <p:nvPr/>
            </p:nvGrpSpPr>
            <p:grpSpPr>
              <a:xfrm>
                <a:off x="3739683" y="2131328"/>
                <a:ext cx="632990" cy="573900"/>
                <a:chOff x="4571810" y="2275425"/>
                <a:chExt cx="632990" cy="573900"/>
              </a:xfrm>
            </p:grpSpPr>
            <p:sp>
              <p:nvSpPr>
                <p:cNvPr id="244" name="타원 243">
                  <a:extLst>
                    <a:ext uri="{FF2B5EF4-FFF2-40B4-BE49-F238E27FC236}">
                      <a16:creationId xmlns:a16="http://schemas.microsoft.com/office/drawing/2014/main" id="{652A15FD-D174-430A-B53E-6BA3C4C4FAC2}"/>
                    </a:ext>
                  </a:extLst>
                </p:cNvPr>
                <p:cNvSpPr/>
                <p:nvPr/>
              </p:nvSpPr>
              <p:spPr bwMode="auto">
                <a:xfrm>
                  <a:off x="4589826" y="2275425"/>
                  <a:ext cx="587204" cy="573900"/>
                </a:xfrm>
                <a:prstGeom prst="ellipse">
                  <a:avLst/>
                </a:prstGeom>
                <a:noFill/>
                <a:ln w="38100">
                  <a:solidFill>
                    <a:srgbClr val="00B336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1218768">
                    <a:spcBef>
                      <a:spcPct val="0"/>
                    </a:spcBef>
                  </a:pPr>
                  <a:endParaRPr lang="ko-Kore-KR" altLang="en-US" sz="1467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j-l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1C1D73B2-E642-4A87-8D7B-2942CB190CB2}"/>
                    </a:ext>
                  </a:extLst>
                </p:cNvPr>
                <p:cNvSpPr/>
                <p:nvPr/>
              </p:nvSpPr>
              <p:spPr>
                <a:xfrm>
                  <a:off x="4571810" y="2449175"/>
                  <a:ext cx="632990" cy="176924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</p:spPr>
              <p:txBody>
                <a:bodyPr wrap="square" anchor="ctr">
                  <a:spAutoFit/>
                </a:bodyPr>
                <a:lstStyle/>
                <a:p>
                  <a:pPr algn="ctr"/>
                  <a:r>
                    <a:rPr lang="ko-KR" altLang="en-US" sz="933" b="1" dirty="0">
                      <a:solidFill>
                        <a:srgbClr val="000000"/>
                      </a:solidFill>
                      <a:latin typeface="Malgun Gothic" panose="020B0503020000020004" pitchFamily="34" charset="-127"/>
                      <a:ea typeface="Malgun Gothic" panose="020B0503020000020004" pitchFamily="34" charset="-127"/>
                    </a:rPr>
                    <a:t>로드밸런싱</a:t>
                  </a:r>
                  <a:endParaRPr lang="ko-Kore-KR" altLang="en-US" sz="1600" dirty="0"/>
                </a:p>
              </p:txBody>
            </p:sp>
          </p:grpSp>
          <p:sp>
            <p:nvSpPr>
              <p:cNvPr id="242" name="L 도형 241">
                <a:extLst>
                  <a:ext uri="{FF2B5EF4-FFF2-40B4-BE49-F238E27FC236}">
                    <a16:creationId xmlns:a16="http://schemas.microsoft.com/office/drawing/2014/main" id="{2881CD9B-067E-43B7-9A7E-E64CD2213C3A}"/>
                  </a:ext>
                </a:extLst>
              </p:cNvPr>
              <p:cNvSpPr/>
              <p:nvPr/>
            </p:nvSpPr>
            <p:spPr bwMode="auto">
              <a:xfrm rot="10800000">
                <a:off x="4230952" y="2529658"/>
                <a:ext cx="120324" cy="123060"/>
              </a:xfrm>
              <a:prstGeom prst="corner">
                <a:avLst>
                  <a:gd name="adj1" fmla="val 32274"/>
                  <a:gd name="adj2" fmla="val 35819"/>
                </a:avLst>
              </a:prstGeom>
              <a:solidFill>
                <a:srgbClr val="54B94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768">
                  <a:spcBef>
                    <a:spcPct val="0"/>
                  </a:spcBef>
                </a:pPr>
                <a:endParaRPr lang="ko-Kore-KR" altLang="en-US" sz="1467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3" name="L 도형 242">
                <a:extLst>
                  <a:ext uri="{FF2B5EF4-FFF2-40B4-BE49-F238E27FC236}">
                    <a16:creationId xmlns:a16="http://schemas.microsoft.com/office/drawing/2014/main" id="{ED0B5E75-146E-49D0-899F-6953C7E037DE}"/>
                  </a:ext>
                </a:extLst>
              </p:cNvPr>
              <p:cNvSpPr/>
              <p:nvPr/>
            </p:nvSpPr>
            <p:spPr bwMode="auto">
              <a:xfrm>
                <a:off x="3831691" y="2137954"/>
                <a:ext cx="120324" cy="123060"/>
              </a:xfrm>
              <a:prstGeom prst="corner">
                <a:avLst>
                  <a:gd name="adj1" fmla="val 32274"/>
                  <a:gd name="adj2" fmla="val 35819"/>
                </a:avLst>
              </a:prstGeom>
              <a:solidFill>
                <a:srgbClr val="54B948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768">
                  <a:spcBef>
                    <a:spcPct val="0"/>
                  </a:spcBef>
                </a:pPr>
                <a:endParaRPr lang="ko-Kore-KR" altLang="en-US" sz="1467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0" name="오른쪽 화살표[R] 84">
              <a:extLst>
                <a:ext uri="{FF2B5EF4-FFF2-40B4-BE49-F238E27FC236}">
                  <a16:creationId xmlns:a16="http://schemas.microsoft.com/office/drawing/2014/main" id="{D2AAEBFF-9B4C-455E-B3C1-96ADDC720269}"/>
                </a:ext>
              </a:extLst>
            </p:cNvPr>
            <p:cNvSpPr/>
            <p:nvPr/>
          </p:nvSpPr>
          <p:spPr bwMode="auto">
            <a:xfrm>
              <a:off x="6631694" y="2884865"/>
              <a:ext cx="272276" cy="445147"/>
            </a:xfrm>
            <a:prstGeom prst="rightArrow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8">
                <a:spcBef>
                  <a:spcPct val="0"/>
                </a:spcBef>
              </a:pPr>
              <a:endParaRPr lang="ko-Kore-KR" altLang="en-US" sz="1467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1" name="그림 210">
              <a:extLst>
                <a:ext uri="{FF2B5EF4-FFF2-40B4-BE49-F238E27FC236}">
                  <a16:creationId xmlns:a16="http://schemas.microsoft.com/office/drawing/2014/main" id="{BB294283-0AD1-49D7-857D-5BBC33DFEF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7016300" y="2989424"/>
              <a:ext cx="512623" cy="166215"/>
            </a:xfrm>
            <a:prstGeom prst="rect">
              <a:avLst/>
            </a:prstGeom>
          </p:spPr>
        </p:pic>
        <p:pic>
          <p:nvPicPr>
            <p:cNvPr id="212" name="그림 211">
              <a:extLst>
                <a:ext uri="{FF2B5EF4-FFF2-40B4-BE49-F238E27FC236}">
                  <a16:creationId xmlns:a16="http://schemas.microsoft.com/office/drawing/2014/main" id="{2D27B2B2-5498-4E99-A5CE-F0209F64FF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8083008" y="2829922"/>
              <a:ext cx="512623" cy="166215"/>
            </a:xfrm>
            <a:prstGeom prst="rect">
              <a:avLst/>
            </a:prstGeom>
          </p:spPr>
        </p:pic>
        <p:pic>
          <p:nvPicPr>
            <p:cNvPr id="213" name="그림 212">
              <a:extLst>
                <a:ext uri="{FF2B5EF4-FFF2-40B4-BE49-F238E27FC236}">
                  <a16:creationId xmlns:a16="http://schemas.microsoft.com/office/drawing/2014/main" id="{1CF512F6-2AE7-4EC6-853C-F5E4DDC891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8083008" y="3022258"/>
              <a:ext cx="512623" cy="166215"/>
            </a:xfrm>
            <a:prstGeom prst="rect">
              <a:avLst/>
            </a:prstGeom>
          </p:spPr>
        </p:pic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6B2E35F4-C422-403B-A508-67821C8A4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8083008" y="3214594"/>
              <a:ext cx="512623" cy="166215"/>
            </a:xfrm>
            <a:prstGeom prst="rect">
              <a:avLst/>
            </a:prstGeom>
          </p:spPr>
        </p:pic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id="{867E4737-F262-4A34-BCE8-2B9BD66D5E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8083008" y="3406931"/>
              <a:ext cx="512623" cy="166215"/>
            </a:xfrm>
            <a:prstGeom prst="rect">
              <a:avLst/>
            </a:prstGeom>
          </p:spPr>
        </p:pic>
        <p:pic>
          <p:nvPicPr>
            <p:cNvPr id="216" name="그림 215">
              <a:extLst>
                <a:ext uri="{FF2B5EF4-FFF2-40B4-BE49-F238E27FC236}">
                  <a16:creationId xmlns:a16="http://schemas.microsoft.com/office/drawing/2014/main" id="{88BD3558-AEC6-460A-AC08-08400656F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8686709" y="2637586"/>
              <a:ext cx="512623" cy="166215"/>
            </a:xfrm>
            <a:prstGeom prst="rect">
              <a:avLst/>
            </a:prstGeom>
          </p:spPr>
        </p:pic>
        <p:pic>
          <p:nvPicPr>
            <p:cNvPr id="217" name="그림 216">
              <a:extLst>
                <a:ext uri="{FF2B5EF4-FFF2-40B4-BE49-F238E27FC236}">
                  <a16:creationId xmlns:a16="http://schemas.microsoft.com/office/drawing/2014/main" id="{C49746AB-810B-4C8E-AA4B-111E9684F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8686709" y="2829922"/>
              <a:ext cx="512623" cy="166215"/>
            </a:xfrm>
            <a:prstGeom prst="rect">
              <a:avLst/>
            </a:prstGeom>
          </p:spPr>
        </p:pic>
        <p:pic>
          <p:nvPicPr>
            <p:cNvPr id="218" name="그림 217">
              <a:extLst>
                <a:ext uri="{FF2B5EF4-FFF2-40B4-BE49-F238E27FC236}">
                  <a16:creationId xmlns:a16="http://schemas.microsoft.com/office/drawing/2014/main" id="{A249CC10-F91C-48A3-86FF-0D8DC5B17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8686709" y="3022258"/>
              <a:ext cx="512623" cy="166215"/>
            </a:xfrm>
            <a:prstGeom prst="rect">
              <a:avLst/>
            </a:prstGeom>
          </p:spPr>
        </p:pic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id="{5D43D768-BA0D-42C5-A6AB-6E65D1120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8686709" y="3214594"/>
              <a:ext cx="512623" cy="166215"/>
            </a:xfrm>
            <a:prstGeom prst="rect">
              <a:avLst/>
            </a:prstGeom>
          </p:spPr>
        </p:pic>
        <p:pic>
          <p:nvPicPr>
            <p:cNvPr id="220" name="그림 219">
              <a:extLst>
                <a:ext uri="{FF2B5EF4-FFF2-40B4-BE49-F238E27FC236}">
                  <a16:creationId xmlns:a16="http://schemas.microsoft.com/office/drawing/2014/main" id="{8E2A9D60-8D74-4B9C-AA7A-A48C5D555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8686709" y="3406931"/>
              <a:ext cx="512623" cy="166215"/>
            </a:xfrm>
            <a:prstGeom prst="rect">
              <a:avLst/>
            </a:prstGeom>
          </p:spPr>
        </p:pic>
        <p:grpSp>
          <p:nvGrpSpPr>
            <p:cNvPr id="221" name="그룹 220">
              <a:extLst>
                <a:ext uri="{FF2B5EF4-FFF2-40B4-BE49-F238E27FC236}">
                  <a16:creationId xmlns:a16="http://schemas.microsoft.com/office/drawing/2014/main" id="{8DD08DF1-440F-4971-8053-DADDAA427299}"/>
                </a:ext>
              </a:extLst>
            </p:cNvPr>
            <p:cNvGrpSpPr/>
            <p:nvPr/>
          </p:nvGrpSpPr>
          <p:grpSpPr>
            <a:xfrm>
              <a:off x="8238188" y="2726388"/>
              <a:ext cx="843987" cy="765200"/>
              <a:chOff x="4571810" y="2275425"/>
              <a:chExt cx="632990" cy="573900"/>
            </a:xfrm>
          </p:grpSpPr>
          <p:sp>
            <p:nvSpPr>
              <p:cNvPr id="229" name="타원 228">
                <a:extLst>
                  <a:ext uri="{FF2B5EF4-FFF2-40B4-BE49-F238E27FC236}">
                    <a16:creationId xmlns:a16="http://schemas.microsoft.com/office/drawing/2014/main" id="{3A385A54-7C2C-4CA6-BFDD-F7F536FCE3EB}"/>
                  </a:ext>
                </a:extLst>
              </p:cNvPr>
              <p:cNvSpPr/>
              <p:nvPr/>
            </p:nvSpPr>
            <p:spPr bwMode="auto">
              <a:xfrm>
                <a:off x="4589826" y="2275425"/>
                <a:ext cx="587204" cy="573900"/>
              </a:xfrm>
              <a:prstGeom prst="ellipse">
                <a:avLst/>
              </a:prstGeom>
              <a:noFill/>
              <a:ln w="38100">
                <a:solidFill>
                  <a:srgbClr val="00B336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218768">
                  <a:spcBef>
                    <a:spcPct val="0"/>
                  </a:spcBef>
                </a:pPr>
                <a:endParaRPr lang="ko-Kore-KR" altLang="en-US" sz="1467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0" name="직사각형 229">
                <a:extLst>
                  <a:ext uri="{FF2B5EF4-FFF2-40B4-BE49-F238E27FC236}">
                    <a16:creationId xmlns:a16="http://schemas.microsoft.com/office/drawing/2014/main" id="{AC9AB725-E210-4031-B84E-267588229857}"/>
                  </a:ext>
                </a:extLst>
              </p:cNvPr>
              <p:cNvSpPr/>
              <p:nvPr/>
            </p:nvSpPr>
            <p:spPr>
              <a:xfrm>
                <a:off x="4571810" y="2449175"/>
                <a:ext cx="632990" cy="1769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ko-KR" altLang="en-US" sz="933" b="1" dirty="0">
                    <a:solidFill>
                      <a:srgbClr val="000000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로드밸런싱</a:t>
                </a:r>
                <a:endParaRPr lang="ko-Kore-KR" altLang="en-US" sz="1600" dirty="0"/>
              </a:p>
            </p:txBody>
          </p:sp>
        </p:grpSp>
        <p:sp>
          <p:nvSpPr>
            <p:cNvPr id="222" name="L 도형 221">
              <a:extLst>
                <a:ext uri="{FF2B5EF4-FFF2-40B4-BE49-F238E27FC236}">
                  <a16:creationId xmlns:a16="http://schemas.microsoft.com/office/drawing/2014/main" id="{2F5837EB-A74F-47A9-9043-8529C16E5DD4}"/>
                </a:ext>
              </a:extLst>
            </p:cNvPr>
            <p:cNvSpPr/>
            <p:nvPr/>
          </p:nvSpPr>
          <p:spPr bwMode="auto">
            <a:xfrm rot="10800000">
              <a:off x="8893214" y="3257494"/>
              <a:ext cx="160432" cy="164080"/>
            </a:xfrm>
            <a:prstGeom prst="corner">
              <a:avLst>
                <a:gd name="adj1" fmla="val 32274"/>
                <a:gd name="adj2" fmla="val 35819"/>
              </a:avLst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8">
                <a:spcBef>
                  <a:spcPct val="0"/>
                </a:spcBef>
              </a:pPr>
              <a:endParaRPr lang="ko-Kore-KR" altLang="en-US" sz="1467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3" name="L 도형 222">
              <a:extLst>
                <a:ext uri="{FF2B5EF4-FFF2-40B4-BE49-F238E27FC236}">
                  <a16:creationId xmlns:a16="http://schemas.microsoft.com/office/drawing/2014/main" id="{5DCEBD7B-B1F0-45C7-A1BE-CB9D5F4B7BBF}"/>
                </a:ext>
              </a:extLst>
            </p:cNvPr>
            <p:cNvSpPr/>
            <p:nvPr/>
          </p:nvSpPr>
          <p:spPr bwMode="auto">
            <a:xfrm>
              <a:off x="8360866" y="2735222"/>
              <a:ext cx="160432" cy="164080"/>
            </a:xfrm>
            <a:prstGeom prst="corner">
              <a:avLst>
                <a:gd name="adj1" fmla="val 32274"/>
                <a:gd name="adj2" fmla="val 35819"/>
              </a:avLst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8">
                <a:spcBef>
                  <a:spcPct val="0"/>
                </a:spcBef>
              </a:pPr>
              <a:endParaRPr lang="ko-Kore-KR" altLang="en-US" sz="1467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4" name="그림 223">
              <a:extLst>
                <a:ext uri="{FF2B5EF4-FFF2-40B4-BE49-F238E27FC236}">
                  <a16:creationId xmlns:a16="http://schemas.microsoft.com/office/drawing/2014/main" id="{22CA996B-58E2-4B8D-A1ED-24C75EE69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16866" y="2925339"/>
              <a:ext cx="189395" cy="189599"/>
            </a:xfrm>
            <a:prstGeom prst="rect">
              <a:avLst/>
            </a:prstGeom>
          </p:spPr>
        </p:pic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E6E20B52-7423-41B2-A474-DF116E031FC0}"/>
                </a:ext>
              </a:extLst>
            </p:cNvPr>
            <p:cNvSpPr/>
            <p:nvPr/>
          </p:nvSpPr>
          <p:spPr>
            <a:xfrm>
              <a:off x="6905355" y="3143539"/>
              <a:ext cx="777777" cy="256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Aft>
                  <a:spcPts val="267"/>
                </a:spcAft>
              </a:pPr>
              <a:r>
                <a:rPr lang="ko-KR" altLang="en-US" sz="1067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장애 발생</a:t>
              </a:r>
              <a:endParaRPr lang="en-US" altLang="ko-KR" sz="1067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226" name="오른쪽 화살표[R] 105">
              <a:extLst>
                <a:ext uri="{FF2B5EF4-FFF2-40B4-BE49-F238E27FC236}">
                  <a16:creationId xmlns:a16="http://schemas.microsoft.com/office/drawing/2014/main" id="{F0A16E4D-16AE-4D99-8F1B-18A20044680B}"/>
                </a:ext>
              </a:extLst>
            </p:cNvPr>
            <p:cNvSpPr/>
            <p:nvPr/>
          </p:nvSpPr>
          <p:spPr bwMode="auto">
            <a:xfrm>
              <a:off x="7696582" y="2884865"/>
              <a:ext cx="272276" cy="445147"/>
            </a:xfrm>
            <a:prstGeom prst="rightArrow">
              <a:avLst/>
            </a:prstGeom>
            <a:solidFill>
              <a:srgbClr val="54B94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60960" bIns="1219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1218768">
                <a:spcBef>
                  <a:spcPct val="0"/>
                </a:spcBef>
              </a:pPr>
              <a:endParaRPr lang="ko-Kore-KR" altLang="en-US" sz="1467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7" name="그림 226">
              <a:extLst>
                <a:ext uri="{FF2B5EF4-FFF2-40B4-BE49-F238E27FC236}">
                  <a16:creationId xmlns:a16="http://schemas.microsoft.com/office/drawing/2014/main" id="{87DD6818-BC2E-4120-8E93-D39688743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rcRect t="66956"/>
            <a:stretch/>
          </p:blipFill>
          <p:spPr>
            <a:xfrm>
              <a:off x="8075313" y="2634083"/>
              <a:ext cx="512623" cy="166215"/>
            </a:xfrm>
            <a:prstGeom prst="rect">
              <a:avLst/>
            </a:prstGeom>
          </p:spPr>
        </p:pic>
        <p:pic>
          <p:nvPicPr>
            <p:cNvPr id="228" name="그림 227">
              <a:extLst>
                <a:ext uri="{FF2B5EF4-FFF2-40B4-BE49-F238E27FC236}">
                  <a16:creationId xmlns:a16="http://schemas.microsoft.com/office/drawing/2014/main" id="{299B0C7E-782B-485A-85B3-D2E2F2BD3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7387" y="2559803"/>
              <a:ext cx="189395" cy="189599"/>
            </a:xfrm>
            <a:prstGeom prst="rect">
              <a:avLst/>
            </a:prstGeom>
          </p:spPr>
        </p:pic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FE458AED-4CFB-4E1F-97CA-8A897CBF1837}"/>
              </a:ext>
            </a:extLst>
          </p:cNvPr>
          <p:cNvGrpSpPr/>
          <p:nvPr/>
        </p:nvGrpSpPr>
        <p:grpSpPr>
          <a:xfrm>
            <a:off x="5141152" y="5250216"/>
            <a:ext cx="4222750" cy="1133799"/>
            <a:chOff x="5141152" y="5142636"/>
            <a:chExt cx="4222750" cy="1133799"/>
          </a:xfrm>
        </p:grpSpPr>
        <p:pic>
          <p:nvPicPr>
            <p:cNvPr id="252" name="그림 251">
              <a:extLst>
                <a:ext uri="{FF2B5EF4-FFF2-40B4-BE49-F238E27FC236}">
                  <a16:creationId xmlns:a16="http://schemas.microsoft.com/office/drawing/2014/main" id="{F0EABF8F-C062-49AC-96D8-F6B5DBC2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41152" y="5142636"/>
              <a:ext cx="2168294" cy="1133798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</p:pic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id="{D571BF4D-CC53-4095-9E74-54D0218CE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410218" y="5152835"/>
              <a:ext cx="1953684" cy="1123600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70A317F6-0361-4B51-B388-03896DE6D9F5}"/>
              </a:ext>
            </a:extLst>
          </p:cNvPr>
          <p:cNvGrpSpPr/>
          <p:nvPr/>
        </p:nvGrpSpPr>
        <p:grpSpPr>
          <a:xfrm>
            <a:off x="636960" y="4405865"/>
            <a:ext cx="4181050" cy="2041345"/>
            <a:chOff x="636960" y="4361040"/>
            <a:chExt cx="4181050" cy="2041345"/>
          </a:xfrm>
        </p:grpSpPr>
        <p:pic>
          <p:nvPicPr>
            <p:cNvPr id="255" name="그림 254">
              <a:extLst>
                <a:ext uri="{FF2B5EF4-FFF2-40B4-BE49-F238E27FC236}">
                  <a16:creationId xmlns:a16="http://schemas.microsoft.com/office/drawing/2014/main" id="{B289EFBA-F6C9-4A26-B03F-606BCC86F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26245" y="5605464"/>
              <a:ext cx="243103" cy="3694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1F5EB534-C89B-431D-A006-FD12C6E6F1E8}"/>
                </a:ext>
              </a:extLst>
            </p:cNvPr>
            <p:cNvGrpSpPr/>
            <p:nvPr/>
          </p:nvGrpSpPr>
          <p:grpSpPr>
            <a:xfrm>
              <a:off x="636960" y="5141990"/>
              <a:ext cx="770524" cy="630979"/>
              <a:chOff x="3877938" y="2497129"/>
              <a:chExt cx="577893" cy="473234"/>
            </a:xfrm>
          </p:grpSpPr>
          <p:sp>
            <p:nvSpPr>
              <p:cNvPr id="283" name="TextBox 44">
                <a:extLst>
                  <a:ext uri="{FF2B5EF4-FFF2-40B4-BE49-F238E27FC236}">
                    <a16:creationId xmlns:a16="http://schemas.microsoft.com/office/drawing/2014/main" id="{9A4D8DE9-1D22-4E5E-8CE2-6C93E69AA3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77938" y="2789986"/>
                <a:ext cx="577893" cy="1803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48000" tIns="48000" rIns="48000" bIns="48000" anchor="ctr">
                <a:spAutoFit/>
              </a:bodyPr>
              <a:lstStyle>
                <a:lvl1pPr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spcAft>
                    <a:spcPts val="267"/>
                  </a:spcAft>
                </a:pPr>
                <a:r>
                  <a:rPr lang="ko-KR" altLang="en-US" sz="933" b="1" dirty="0">
                    <a:latin typeface="Malgun Gothic" panose="020B0503020000020004" pitchFamily="34" charset="-127"/>
                    <a:ea typeface="Malgun Gothic" panose="020B0503020000020004" pitchFamily="34" charset="-127"/>
                  </a:rPr>
                  <a:t>미디어 서버</a:t>
                </a:r>
              </a:p>
            </p:txBody>
          </p:sp>
          <p:grpSp>
            <p:nvGrpSpPr>
              <p:cNvPr id="284" name="그룹 283">
                <a:extLst>
                  <a:ext uri="{FF2B5EF4-FFF2-40B4-BE49-F238E27FC236}">
                    <a16:creationId xmlns:a16="http://schemas.microsoft.com/office/drawing/2014/main" id="{2D05B059-5DAC-40F2-ACFB-5CFD6B71027D}"/>
                  </a:ext>
                </a:extLst>
              </p:cNvPr>
              <p:cNvGrpSpPr/>
              <p:nvPr/>
            </p:nvGrpSpPr>
            <p:grpSpPr>
              <a:xfrm>
                <a:off x="3966071" y="2497129"/>
                <a:ext cx="384467" cy="325567"/>
                <a:chOff x="2851593" y="2458116"/>
                <a:chExt cx="465205" cy="433330"/>
              </a:xfrm>
            </p:grpSpPr>
            <p:pic>
              <p:nvPicPr>
                <p:cNvPr id="285" name="그림 284">
                  <a:extLst>
                    <a:ext uri="{FF2B5EF4-FFF2-40B4-BE49-F238E27FC236}">
                      <a16:creationId xmlns:a16="http://schemas.microsoft.com/office/drawing/2014/main" id="{8C0C0E80-1699-442C-AE61-04173793E7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55941" y="2458116"/>
                  <a:ext cx="309001" cy="288001"/>
                </a:xfrm>
                <a:prstGeom prst="rect">
                  <a:avLst/>
                </a:prstGeom>
              </p:spPr>
            </p:pic>
            <p:pic>
              <p:nvPicPr>
                <p:cNvPr id="286" name="그림 285">
                  <a:extLst>
                    <a:ext uri="{FF2B5EF4-FFF2-40B4-BE49-F238E27FC236}">
                      <a16:creationId xmlns:a16="http://schemas.microsoft.com/office/drawing/2014/main" id="{1FAF64F3-09AA-45BB-97FC-3686F962E9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6956"/>
                <a:stretch/>
              </p:blipFill>
              <p:spPr>
                <a:xfrm>
                  <a:off x="2851593" y="2725522"/>
                  <a:ext cx="465205" cy="165924"/>
                </a:xfrm>
                <a:prstGeom prst="rect">
                  <a:avLst/>
                </a:prstGeom>
              </p:spPr>
            </p:pic>
          </p:grpSp>
        </p:grpSp>
        <p:sp>
          <p:nvSpPr>
            <p:cNvPr id="257" name="TextBox 44">
              <a:extLst>
                <a:ext uri="{FF2B5EF4-FFF2-40B4-BE49-F238E27FC236}">
                  <a16:creationId xmlns:a16="http://schemas.microsoft.com/office/drawing/2014/main" id="{AB9759CD-7DFD-4CA9-8DA6-89BE7A2F1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2936" y="5989592"/>
              <a:ext cx="996723" cy="41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000" tIns="48000" rIns="48000" bIns="48000" anchor="ctr">
              <a:spAutoFit/>
            </a:bodyPr>
            <a:lstStyle>
              <a:lvl1pPr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/>
              <a:r>
                <a:rPr lang="en-US" altLang="ko-KR" sz="933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Disk Fault</a:t>
              </a:r>
            </a:p>
            <a:p>
              <a:pPr algn="ctr" eaLnBrk="1" latinLnBrk="0" hangingPunct="1"/>
              <a:r>
                <a:rPr lang="ko-KR" altLang="en-US" sz="933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발생</a:t>
              </a:r>
            </a:p>
          </p:txBody>
        </p:sp>
        <p:pic>
          <p:nvPicPr>
            <p:cNvPr id="258" name="그림 257">
              <a:extLst>
                <a:ext uri="{FF2B5EF4-FFF2-40B4-BE49-F238E27FC236}">
                  <a16:creationId xmlns:a16="http://schemas.microsoft.com/office/drawing/2014/main" id="{E3DA71DD-0CF6-4DC0-A6C0-8DC22ED8D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63375" y="5597261"/>
              <a:ext cx="321659" cy="3694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9" name="TextBox 44">
              <a:extLst>
                <a:ext uri="{FF2B5EF4-FFF2-40B4-BE49-F238E27FC236}">
                  <a16:creationId xmlns:a16="http://schemas.microsoft.com/office/drawing/2014/main" id="{CBC1A15A-EC47-41DC-8BFC-650D041B41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7411" y="6003955"/>
              <a:ext cx="1128123" cy="3840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0" tIns="48000" rIns="48000" bIns="48000" anchor="ctr">
              <a:spAutoFit/>
            </a:bodyPr>
            <a:lstStyle>
              <a:defPPr>
                <a:defRPr lang="en-US"/>
              </a:defPPr>
              <a:lvl1pPr algn="ctr">
                <a:defRPr sz="700" b="1"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933" dirty="0"/>
                <a:t>Disk Replace</a:t>
              </a:r>
              <a:r>
                <a:rPr lang="ko-KR" altLang="en-US" sz="933" dirty="0"/>
                <a:t> 및 </a:t>
              </a:r>
              <a:r>
                <a:rPr lang="en-US" altLang="ko-KR" sz="933" dirty="0"/>
                <a:t>Rebuild</a:t>
              </a:r>
              <a:endParaRPr lang="ko-KR" altLang="en-US" sz="933" dirty="0"/>
            </a:p>
          </p:txBody>
        </p:sp>
        <p:pic>
          <p:nvPicPr>
            <p:cNvPr id="260" name="그림 259">
              <a:extLst>
                <a:ext uri="{FF2B5EF4-FFF2-40B4-BE49-F238E27FC236}">
                  <a16:creationId xmlns:a16="http://schemas.microsoft.com/office/drawing/2014/main" id="{349268E2-078C-4025-9F31-FEF379A6A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63570" y="5611232"/>
              <a:ext cx="321659" cy="3694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61" name="TextBox 44">
              <a:extLst>
                <a:ext uri="{FF2B5EF4-FFF2-40B4-BE49-F238E27FC236}">
                  <a16:creationId xmlns:a16="http://schemas.microsoft.com/office/drawing/2014/main" id="{D57E5FB7-A95D-416C-B33D-B404FB8D7D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0338" y="5989592"/>
              <a:ext cx="1128123" cy="41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0" tIns="48000" rIns="48000" bIns="48000" anchor="ctr">
              <a:spAutoFit/>
            </a:bodyPr>
            <a:lstStyle>
              <a:defPPr>
                <a:defRPr lang="en-US"/>
              </a:defPPr>
              <a:lvl1pPr algn="ctr">
                <a:defRPr sz="700" b="1">
                  <a:latin typeface="Malgun Gothic" panose="020B0503020000020004" pitchFamily="34" charset="-127"/>
                  <a:ea typeface="Malgun Gothic" panose="020B0503020000020004" pitchFamily="34" charset="-127"/>
                </a:defRPr>
              </a:lvl1pPr>
              <a:lvl2pPr marL="742950" indent="-285750" latinLnBrk="1"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r>
                <a:rPr lang="en-US" altLang="ko-KR" sz="933" dirty="0"/>
                <a:t>Hot Spare</a:t>
              </a:r>
            </a:p>
            <a:p>
              <a:r>
                <a:rPr lang="ko-KR" altLang="en-US" sz="933" dirty="0"/>
                <a:t>전환</a:t>
              </a:r>
            </a:p>
          </p:txBody>
        </p:sp>
        <p:cxnSp>
          <p:nvCxnSpPr>
            <p:cNvPr id="262" name="직선 화살표 연결선 261">
              <a:extLst>
                <a:ext uri="{FF2B5EF4-FFF2-40B4-BE49-F238E27FC236}">
                  <a16:creationId xmlns:a16="http://schemas.microsoft.com/office/drawing/2014/main" id="{CEA94634-42EE-4A27-A46A-D1F5BFB885BF}"/>
                </a:ext>
              </a:extLst>
            </p:cNvPr>
            <p:cNvCxnSpPr/>
            <p:nvPr/>
          </p:nvCxnSpPr>
          <p:spPr>
            <a:xfrm>
              <a:off x="2175925" y="5837478"/>
              <a:ext cx="489964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직선 화살표 연결선 262">
              <a:extLst>
                <a:ext uri="{FF2B5EF4-FFF2-40B4-BE49-F238E27FC236}">
                  <a16:creationId xmlns:a16="http://schemas.microsoft.com/office/drawing/2014/main" id="{4DC5DCD0-7CBB-4BD5-A76E-C0739E86D144}"/>
                </a:ext>
              </a:extLst>
            </p:cNvPr>
            <p:cNvCxnSpPr/>
            <p:nvPr/>
          </p:nvCxnSpPr>
          <p:spPr>
            <a:xfrm>
              <a:off x="3186586" y="5837478"/>
              <a:ext cx="489964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4" name="Picture 6" descr="Cover">
              <a:extLst>
                <a:ext uri="{FF2B5EF4-FFF2-40B4-BE49-F238E27FC236}">
                  <a16:creationId xmlns:a16="http://schemas.microsoft.com/office/drawing/2014/main" id="{853B11D2-18BE-460D-8B7D-5654334D5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Photocopy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404" y="5540318"/>
              <a:ext cx="133536" cy="17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5" name="그림 264">
              <a:extLst>
                <a:ext uri="{FF2B5EF4-FFF2-40B4-BE49-F238E27FC236}">
                  <a16:creationId xmlns:a16="http://schemas.microsoft.com/office/drawing/2014/main" id="{979B4483-EB0B-473B-B707-2AF665C66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86422" y="5540318"/>
              <a:ext cx="149485" cy="206869"/>
            </a:xfrm>
            <a:prstGeom prst="rect">
              <a:avLst/>
            </a:prstGeom>
          </p:spPr>
        </p:pic>
        <p:pic>
          <p:nvPicPr>
            <p:cNvPr id="266" name="그림 265">
              <a:extLst>
                <a:ext uri="{FF2B5EF4-FFF2-40B4-BE49-F238E27FC236}">
                  <a16:creationId xmlns:a16="http://schemas.microsoft.com/office/drawing/2014/main" id="{CF9430B7-A2F6-4C62-863A-55118A4A0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1694602" y="4361040"/>
              <a:ext cx="512623" cy="166215"/>
            </a:xfrm>
            <a:prstGeom prst="rect">
              <a:avLst/>
            </a:prstGeom>
          </p:spPr>
        </p:pic>
        <p:pic>
          <p:nvPicPr>
            <p:cNvPr id="267" name="그림 266">
              <a:extLst>
                <a:ext uri="{FF2B5EF4-FFF2-40B4-BE49-F238E27FC236}">
                  <a16:creationId xmlns:a16="http://schemas.microsoft.com/office/drawing/2014/main" id="{6A866F46-1E30-4210-B0E9-B42AD1AE1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1694602" y="4532326"/>
              <a:ext cx="512623" cy="166215"/>
            </a:xfrm>
            <a:prstGeom prst="rect">
              <a:avLst/>
            </a:prstGeom>
          </p:spPr>
        </p:pic>
        <p:pic>
          <p:nvPicPr>
            <p:cNvPr id="268" name="그림 267">
              <a:extLst>
                <a:ext uri="{FF2B5EF4-FFF2-40B4-BE49-F238E27FC236}">
                  <a16:creationId xmlns:a16="http://schemas.microsoft.com/office/drawing/2014/main" id="{7E171790-AD8C-4352-9566-E917A260D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1694602" y="4703613"/>
              <a:ext cx="512623" cy="166215"/>
            </a:xfrm>
            <a:prstGeom prst="rect">
              <a:avLst/>
            </a:prstGeom>
          </p:spPr>
        </p:pic>
        <p:cxnSp>
          <p:nvCxnSpPr>
            <p:cNvPr id="269" name="직선 화살표 연결선 268">
              <a:extLst>
                <a:ext uri="{FF2B5EF4-FFF2-40B4-BE49-F238E27FC236}">
                  <a16:creationId xmlns:a16="http://schemas.microsoft.com/office/drawing/2014/main" id="{B0DC258F-0820-4B14-9C04-18516F997D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51972" y="4900011"/>
              <a:ext cx="234353" cy="221392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직사각형 269">
              <a:extLst>
                <a:ext uri="{FF2B5EF4-FFF2-40B4-BE49-F238E27FC236}">
                  <a16:creationId xmlns:a16="http://schemas.microsoft.com/office/drawing/2014/main" id="{31FF44C7-4B85-4326-9FE3-CC42132AA634}"/>
                </a:ext>
              </a:extLst>
            </p:cNvPr>
            <p:cNvSpPr/>
            <p:nvPr/>
          </p:nvSpPr>
          <p:spPr>
            <a:xfrm>
              <a:off x="1319561" y="4816890"/>
              <a:ext cx="1250662" cy="4081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933" b="1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Scale-out</a:t>
              </a:r>
            </a:p>
            <a:p>
              <a:pPr lvl="0" algn="ctr"/>
              <a:r>
                <a:rPr lang="en-US" altLang="ko-KR" sz="933" b="1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Backup Repository</a:t>
              </a: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3B0C3AD7-1170-4DA8-84BC-8E7FFF1EE9A2}"/>
                </a:ext>
              </a:extLst>
            </p:cNvPr>
            <p:cNvCxnSpPr/>
            <p:nvPr/>
          </p:nvCxnSpPr>
          <p:spPr>
            <a:xfrm>
              <a:off x="2323344" y="4665812"/>
              <a:ext cx="276571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2" name="Picture 7">
              <a:extLst>
                <a:ext uri="{FF2B5EF4-FFF2-40B4-BE49-F238E27FC236}">
                  <a16:creationId xmlns:a16="http://schemas.microsoft.com/office/drawing/2014/main" id="{F3E46D45-663C-4467-86E4-EFD87F372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663770" y="4385755"/>
              <a:ext cx="357511" cy="408005"/>
            </a:xfrm>
            <a:prstGeom prst="rect">
              <a:avLst/>
            </a:prstGeom>
          </p:spPr>
        </p:pic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826D741C-6487-4202-91EB-F8D2F1A559DA}"/>
                </a:ext>
              </a:extLst>
            </p:cNvPr>
            <p:cNvSpPr/>
            <p:nvPr/>
          </p:nvSpPr>
          <p:spPr>
            <a:xfrm>
              <a:off x="2375379" y="4816890"/>
              <a:ext cx="957313" cy="4081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933" b="1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Maintenance</a:t>
              </a:r>
              <a:r>
                <a:rPr lang="ko-KR" altLang="en-US" sz="933" b="1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endParaRPr lang="en-US" altLang="ko-KR" sz="933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lvl="0" algn="ctr"/>
              <a:r>
                <a:rPr lang="ko-KR" altLang="en-US" sz="933" b="1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모드 변경</a:t>
              </a:r>
              <a:endParaRPr lang="en-US" altLang="ko-KR" sz="933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9A8829F9-C2DB-4079-82D3-993A072DB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956"/>
            <a:stretch/>
          </p:blipFill>
          <p:spPr>
            <a:xfrm>
              <a:off x="3364174" y="4562277"/>
              <a:ext cx="512623" cy="166215"/>
            </a:xfrm>
            <a:prstGeom prst="rect">
              <a:avLst/>
            </a:prstGeom>
          </p:spPr>
        </p:pic>
        <p:cxnSp>
          <p:nvCxnSpPr>
            <p:cNvPr id="275" name="직선 화살표 연결선 274">
              <a:extLst>
                <a:ext uri="{FF2B5EF4-FFF2-40B4-BE49-F238E27FC236}">
                  <a16:creationId xmlns:a16="http://schemas.microsoft.com/office/drawing/2014/main" id="{C0A2844E-CFB8-47B8-8DEF-A594200A88E8}"/>
                </a:ext>
              </a:extLst>
            </p:cNvPr>
            <p:cNvCxnSpPr/>
            <p:nvPr/>
          </p:nvCxnSpPr>
          <p:spPr>
            <a:xfrm>
              <a:off x="3027836" y="4665812"/>
              <a:ext cx="276571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직사각형 275">
              <a:extLst>
                <a:ext uri="{FF2B5EF4-FFF2-40B4-BE49-F238E27FC236}">
                  <a16:creationId xmlns:a16="http://schemas.microsoft.com/office/drawing/2014/main" id="{C3CBE325-3F78-443C-B9EC-4672E8DCCE64}"/>
                </a:ext>
              </a:extLst>
            </p:cNvPr>
            <p:cNvSpPr/>
            <p:nvPr/>
          </p:nvSpPr>
          <p:spPr>
            <a:xfrm>
              <a:off x="3261391" y="4850756"/>
              <a:ext cx="707245" cy="2358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33" b="1" dirty="0">
                  <a:solidFill>
                    <a:srgbClr val="000000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</a:rPr>
                <a:t>서버 교체</a:t>
              </a:r>
              <a:endParaRPr lang="ko-Kore-KR" sz="1600" dirty="0"/>
            </a:p>
          </p:txBody>
        </p:sp>
        <p:pic>
          <p:nvPicPr>
            <p:cNvPr id="277" name="Picture 7">
              <a:extLst>
                <a:ext uri="{FF2B5EF4-FFF2-40B4-BE49-F238E27FC236}">
                  <a16:creationId xmlns:a16="http://schemas.microsoft.com/office/drawing/2014/main" id="{7B28F6DA-E6B2-4002-922B-18C6C9942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12014" y="4394222"/>
              <a:ext cx="357511" cy="408005"/>
            </a:xfrm>
            <a:prstGeom prst="rect">
              <a:avLst/>
            </a:prstGeom>
          </p:spPr>
        </p:pic>
        <p:sp>
          <p:nvSpPr>
            <p:cNvPr id="278" name="직사각형 277">
              <a:extLst>
                <a:ext uri="{FF2B5EF4-FFF2-40B4-BE49-F238E27FC236}">
                  <a16:creationId xmlns:a16="http://schemas.microsoft.com/office/drawing/2014/main" id="{D7180A6F-CE03-461C-A98F-CAE75B6E6E20}"/>
                </a:ext>
              </a:extLst>
            </p:cNvPr>
            <p:cNvSpPr/>
            <p:nvPr/>
          </p:nvSpPr>
          <p:spPr>
            <a:xfrm>
              <a:off x="3975085" y="4832777"/>
              <a:ext cx="842925" cy="412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48000" tIns="48000" rIns="48000" bIns="48000" anchor="ctr">
              <a:spAutoFit/>
            </a:bodyPr>
            <a:lstStyle/>
            <a:p>
              <a:pPr algn="ctr"/>
              <a:r>
                <a:rPr lang="en-US" altLang="ko-KR" sz="933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Maintenance</a:t>
              </a:r>
              <a:r>
                <a:rPr lang="ko-KR" altLang="en-US" sz="933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 </a:t>
              </a:r>
              <a:endParaRPr lang="en-US" altLang="ko-KR" sz="933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  <a:p>
              <a:pPr algn="ctr"/>
              <a:r>
                <a:rPr lang="ko-KR" altLang="en-US" sz="933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모드 해제</a:t>
              </a:r>
              <a:endParaRPr lang="en-US" altLang="ko-KR" sz="933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cxnSp>
          <p:nvCxnSpPr>
            <p:cNvPr id="279" name="직선 화살표 연결선 278">
              <a:extLst>
                <a:ext uri="{FF2B5EF4-FFF2-40B4-BE49-F238E27FC236}">
                  <a16:creationId xmlns:a16="http://schemas.microsoft.com/office/drawing/2014/main" id="{2414812B-E6F2-4D53-808B-BE10A40FF609}"/>
                </a:ext>
              </a:extLst>
            </p:cNvPr>
            <p:cNvCxnSpPr/>
            <p:nvPr/>
          </p:nvCxnSpPr>
          <p:spPr>
            <a:xfrm>
              <a:off x="3935830" y="4674279"/>
              <a:ext cx="276571" cy="0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화살표 연결선 279">
              <a:extLst>
                <a:ext uri="{FF2B5EF4-FFF2-40B4-BE49-F238E27FC236}">
                  <a16:creationId xmlns:a16="http://schemas.microsoft.com/office/drawing/2014/main" id="{CC14A179-3510-4C79-8513-6FA09C5E4641}"/>
                </a:ext>
              </a:extLst>
            </p:cNvPr>
            <p:cNvCxnSpPr>
              <a:cxnSpLocks/>
            </p:cNvCxnSpPr>
            <p:nvPr/>
          </p:nvCxnSpPr>
          <p:spPr>
            <a:xfrm>
              <a:off x="1403596" y="5625504"/>
              <a:ext cx="221292" cy="188935"/>
            </a:xfrm>
            <a:prstGeom prst="straightConnector1">
              <a:avLst/>
            </a:prstGeom>
            <a:ln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CF42BCD2-21DE-42F1-A9F6-F6DE4AA94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551" y="4561024"/>
              <a:ext cx="189395" cy="189599"/>
            </a:xfrm>
            <a:prstGeom prst="rect">
              <a:avLst/>
            </a:prstGeom>
          </p:spPr>
        </p:pic>
        <p:pic>
          <p:nvPicPr>
            <p:cNvPr id="282" name="그림 281">
              <a:extLst>
                <a:ext uri="{FF2B5EF4-FFF2-40B4-BE49-F238E27FC236}">
                  <a16:creationId xmlns:a16="http://schemas.microsoft.com/office/drawing/2014/main" id="{00895BAD-A0AE-4D28-AC37-92851AF92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94560" y="5548556"/>
              <a:ext cx="189395" cy="189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899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2.3.6 </a:t>
            </a:r>
            <a:r>
              <a:rPr lang="ko-KR" altLang="en-US" dirty="0"/>
              <a:t>서비스 장애 대책 및 복구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백업 소프트웨어는 운영 중에 발생할 수 있는 서비스 장애에 대하여 정확한 절차와 신속한 대응을 통해 빠른 장애 복구를 지원합니다</a:t>
            </a:r>
            <a:r>
              <a:rPr lang="en-US" altLang="ko-KR" dirty="0"/>
              <a:t>. </a:t>
            </a:r>
            <a:r>
              <a:rPr lang="ko-KR" altLang="en-US" dirty="0"/>
              <a:t>이를 통해서 데이터 센터내 부분 장애</a:t>
            </a:r>
            <a:r>
              <a:rPr lang="en-US" altLang="ko-KR" dirty="0"/>
              <a:t> </a:t>
            </a:r>
            <a:r>
              <a:rPr lang="ko-KR" altLang="en-US" dirty="0"/>
              <a:t>및 데이터 센터의 재해에 대한</a:t>
            </a:r>
            <a:r>
              <a:rPr lang="en-US" altLang="ko-KR" dirty="0"/>
              <a:t>(DR)</a:t>
            </a:r>
            <a:r>
              <a:rPr lang="ko-KR" altLang="en-US" dirty="0"/>
              <a:t> 완벽한 복구 방안을 제공해드립니다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135" name="모서리가 둥근 직사각형 96">
            <a:extLst>
              <a:ext uri="{FF2B5EF4-FFF2-40B4-BE49-F238E27FC236}">
                <a16:creationId xmlns:a16="http://schemas.microsoft.com/office/drawing/2014/main" id="{34C48BA4-9B87-4E52-9CF9-57708B3410D6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185"/>
              </a:spcAft>
            </a:pPr>
            <a:r>
              <a:rPr lang="ko-KR" altLang="en-US" sz="1400" b="1" dirty="0"/>
              <a:t>부분 장애 발생 시 복구 방안</a:t>
            </a:r>
          </a:p>
        </p:txBody>
      </p:sp>
      <p:sp>
        <p:nvSpPr>
          <p:cNvPr id="136" name="모서리가 둥근 직사각형 96">
            <a:extLst>
              <a:ext uri="{FF2B5EF4-FFF2-40B4-BE49-F238E27FC236}">
                <a16:creationId xmlns:a16="http://schemas.microsoft.com/office/drawing/2014/main" id="{3E49EB98-D581-440D-8678-5159D4866885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185"/>
              </a:spcAft>
            </a:pPr>
            <a:r>
              <a:rPr lang="ko-KR" altLang="en-US" sz="1400" b="1" dirty="0"/>
              <a:t>재해 발생 시 클라우드를 이용한 복구 방안 </a:t>
            </a:r>
            <a:r>
              <a:rPr lang="en-US" altLang="ko-KR" sz="1400" b="1" dirty="0"/>
              <a:t>(DR)</a:t>
            </a:r>
            <a:endParaRPr lang="ko-KR" altLang="en-US" sz="1400" b="1" dirty="0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47BE36CF-BFDC-4DB9-9F4A-975C97575E3E}"/>
              </a:ext>
            </a:extLst>
          </p:cNvPr>
          <p:cNvSpPr/>
          <p:nvPr/>
        </p:nvSpPr>
        <p:spPr bwMode="auto">
          <a:xfrm>
            <a:off x="5104087" y="2246438"/>
            <a:ext cx="4412976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5B70B218-1DD6-40FA-B2F1-2446A2576E32}"/>
              </a:ext>
            </a:extLst>
          </p:cNvPr>
          <p:cNvSpPr/>
          <p:nvPr/>
        </p:nvSpPr>
        <p:spPr bwMode="auto">
          <a:xfrm>
            <a:off x="200025" y="2246438"/>
            <a:ext cx="4406624" cy="4333671"/>
          </a:xfrm>
          <a:prstGeom prst="rect">
            <a:avLst/>
          </a:prstGeom>
          <a:solidFill>
            <a:schemeClr val="accent6">
              <a:lumMod val="60000"/>
              <a:lumOff val="4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0A08C2E-502E-47EB-909B-2F83DB42EAAE}"/>
              </a:ext>
            </a:extLst>
          </p:cNvPr>
          <p:cNvSpPr/>
          <p:nvPr/>
        </p:nvSpPr>
        <p:spPr>
          <a:xfrm>
            <a:off x="308099" y="2312300"/>
            <a:ext cx="4209672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Host, VM, 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물리 서버의 장애 대응 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(Instant Recovery to vSphere)</a:t>
            </a:r>
            <a:endParaRPr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ABC4344-6D95-4A06-9FB2-892639A04256}"/>
              </a:ext>
            </a:extLst>
          </p:cNvPr>
          <p:cNvSpPr/>
          <p:nvPr/>
        </p:nvSpPr>
        <p:spPr>
          <a:xfrm>
            <a:off x="5142294" y="2321880"/>
            <a:ext cx="4221608" cy="316946"/>
          </a:xfrm>
          <a:prstGeom prst="rect">
            <a:avLst/>
          </a:prstGeom>
          <a:solidFill>
            <a:srgbClr val="00B336"/>
          </a:solidFill>
          <a:ln w="12700" cap="flat" cmpd="sng" algn="ctr">
            <a:solidFill>
              <a:srgbClr val="00B33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1219170" fontAlgn="auto">
              <a:spcBef>
                <a:spcPts val="0"/>
              </a:spcBef>
              <a:spcAft>
                <a:spcPts val="267"/>
              </a:spcAft>
              <a:defRPr/>
            </a:pP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센터 재해 발생 시 장애 대응 </a:t>
            </a:r>
            <a:r>
              <a:rPr lang="en-US" altLang="ko-KR" sz="1067" b="1" kern="0" dirty="0">
                <a:solidFill>
                  <a:prstClr val="white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(Direct Restore to Cloud) </a:t>
            </a:r>
            <a:endParaRPr lang="ko-KR" altLang="en-US" sz="1067" b="1" kern="0" dirty="0">
              <a:solidFill>
                <a:prstClr val="white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B5E018E-D3AA-4608-BD8C-FCB86D13A043}"/>
              </a:ext>
            </a:extLst>
          </p:cNvPr>
          <p:cNvSpPr/>
          <p:nvPr/>
        </p:nvSpPr>
        <p:spPr>
          <a:xfrm>
            <a:off x="308099" y="2629246"/>
            <a:ext cx="4101246" cy="941796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 algn="l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모든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백업본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 모든 복구 시점에 대해 즉각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기동 가능</a:t>
            </a:r>
          </a:p>
          <a:p>
            <a:pPr marL="271463" indent="-271463" algn="l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Windows, Linux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및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VMware/Hyper-V VM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지원</a:t>
            </a:r>
            <a:endParaRPr lang="ko-KR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SDK(Nutanix)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및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N2W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지원</a:t>
            </a:r>
            <a:endParaRPr lang="ko-KR" altLang="ko-KR" sz="1200" b="1" dirty="0">
              <a:solidFill>
                <a:schemeClr val="tx1">
                  <a:lumMod val="65000"/>
                  <a:lumOff val="35000"/>
                </a:schemeClr>
              </a:solidFill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드라이버 업데이트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/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네트웍 재구성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5C66E74-549E-4918-925B-003F44506DD6}"/>
              </a:ext>
            </a:extLst>
          </p:cNvPr>
          <p:cNvSpPr txBox="1"/>
          <p:nvPr/>
        </p:nvSpPr>
        <p:spPr>
          <a:xfrm>
            <a:off x="5179175" y="2643780"/>
            <a:ext cx="4337888" cy="1301895"/>
          </a:xfrm>
          <a:prstGeom prst="rect">
            <a:avLst/>
          </a:prstGeom>
        </p:spPr>
        <p:txBody>
          <a:bodyPr wrap="square" tIns="0" rtlCol="0" anchor="ctr">
            <a:spAutoFit/>
          </a:bodyPr>
          <a:lstStyle/>
          <a:p>
            <a:pPr marL="271463" indent="-271463" algn="l">
              <a:buFont typeface="Arial"/>
              <a:buChar char="•"/>
            </a:pP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모든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백업본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,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모든 복구 시점에 대한 가용성 보장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Windows, Linux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및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VMware/Hyper-V VM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Tahoma"/>
              </a:rPr>
              <a:t>지원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Cloud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에서 백업본으로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DR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 및 개발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/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테스트 활용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AWS EC2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에서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UEFI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로의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BIOS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ea typeface="Tahoma"/>
                <a:cs typeface="Tahoma"/>
              </a:rPr>
              <a:t>전환 자동화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ea typeface="Tahoma"/>
              <a:cs typeface="Tahoma"/>
            </a:endParaRPr>
          </a:p>
          <a:p>
            <a:pPr marL="271463" indent="-271463" algn="l">
              <a:buFont typeface="Arial"/>
              <a:buChar char="•"/>
            </a:pP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단계만으로 하이브리드 클라우드 환경에서 비즈니스 연속성과 가용성을 유지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97A695A-9017-4D20-8476-358C11D110B3}"/>
              </a:ext>
            </a:extLst>
          </p:cNvPr>
          <p:cNvGrpSpPr/>
          <p:nvPr/>
        </p:nvGrpSpPr>
        <p:grpSpPr>
          <a:xfrm>
            <a:off x="811460" y="3887988"/>
            <a:ext cx="3432126" cy="1850576"/>
            <a:chOff x="4936700" y="1773913"/>
            <a:chExt cx="3939637" cy="2285654"/>
          </a:xfrm>
        </p:grpSpPr>
        <p:grpSp>
          <p:nvGrpSpPr>
            <p:cNvPr id="124" name="Group 44">
              <a:extLst>
                <a:ext uri="{FF2B5EF4-FFF2-40B4-BE49-F238E27FC236}">
                  <a16:creationId xmlns:a16="http://schemas.microsoft.com/office/drawing/2014/main" id="{C82195F7-CC5B-42B6-9583-AC6F0CCE49F7}"/>
                </a:ext>
              </a:extLst>
            </p:cNvPr>
            <p:cNvGrpSpPr/>
            <p:nvPr/>
          </p:nvGrpSpPr>
          <p:grpSpPr>
            <a:xfrm>
              <a:off x="5110367" y="2054795"/>
              <a:ext cx="836749" cy="867525"/>
              <a:chOff x="810289" y="2400300"/>
              <a:chExt cx="1499742" cy="1618031"/>
            </a:xfrm>
          </p:grpSpPr>
          <p:sp>
            <p:nvSpPr>
              <p:cNvPr id="155" name="Right Arrow 47">
                <a:extLst>
                  <a:ext uri="{FF2B5EF4-FFF2-40B4-BE49-F238E27FC236}">
                    <a16:creationId xmlns:a16="http://schemas.microsoft.com/office/drawing/2014/main" id="{DC83BFEA-6CAA-409F-86E6-49231686FFC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16200000">
                <a:off x="1377865" y="3084815"/>
                <a:ext cx="1616681" cy="247651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6" name="Right Arrow 48">
                <a:extLst>
                  <a:ext uri="{FF2B5EF4-FFF2-40B4-BE49-F238E27FC236}">
                    <a16:creationId xmlns:a16="http://schemas.microsoft.com/office/drawing/2014/main" id="{BDE1A8A2-93F3-4682-86D5-22F43DEBE5E1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 rot="16200000">
                <a:off x="757699" y="3088848"/>
                <a:ext cx="1611314" cy="247651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7" name="Right Arrow 49">
                <a:extLst>
                  <a:ext uri="{FF2B5EF4-FFF2-40B4-BE49-F238E27FC236}">
                    <a16:creationId xmlns:a16="http://schemas.microsoft.com/office/drawing/2014/main" id="{D43E7B96-140F-48C8-994F-AED8BF991AD2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 rot="16200000">
                <a:off x="132283" y="3083435"/>
                <a:ext cx="1603664" cy="247652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25" name="Isosceles Triangle 50">
              <a:extLst>
                <a:ext uri="{FF2B5EF4-FFF2-40B4-BE49-F238E27FC236}">
                  <a16:creationId xmlns:a16="http://schemas.microsoft.com/office/drawing/2014/main" id="{A2B70038-A6D4-4549-A9FE-F241A2D08200}"/>
                </a:ext>
              </a:extLst>
            </p:cNvPr>
            <p:cNvSpPr/>
            <p:nvPr/>
          </p:nvSpPr>
          <p:spPr bwMode="auto">
            <a:xfrm rot="10800000">
              <a:off x="7709919" y="3509096"/>
              <a:ext cx="1001105" cy="88269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00" b="1" i="0" u="none" strike="noStrike" kern="1200" cap="none" spc="-38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6" name="Rectangle 51">
              <a:extLst>
                <a:ext uri="{FF2B5EF4-FFF2-40B4-BE49-F238E27FC236}">
                  <a16:creationId xmlns:a16="http://schemas.microsoft.com/office/drawing/2014/main" id="{D81869E2-DE49-446C-95C9-3F24934D6612}"/>
                </a:ext>
              </a:extLst>
            </p:cNvPr>
            <p:cNvSpPr/>
            <p:nvPr/>
          </p:nvSpPr>
          <p:spPr bwMode="auto">
            <a:xfrm>
              <a:off x="7727041" y="3021854"/>
              <a:ext cx="1142990" cy="485813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6858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  <a:ea typeface="Segoe UI" pitchFamily="34" charset="0"/>
                  <a:cs typeface="Segoe UI" pitchFamily="34" charset="0"/>
                </a:rPr>
                <a:t>압축</a:t>
              </a:r>
              <a:r>
                <a:rPr kumimoji="0" lang="en-US" altLang="ko-KR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  <a:ea typeface="Segoe UI" pitchFamily="34" charset="0"/>
                  <a:cs typeface="Segoe UI" pitchFamily="34" charset="0"/>
                </a:rPr>
                <a:t>/</a:t>
              </a: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  <a:ea typeface="Segoe UI" pitchFamily="34" charset="0"/>
                  <a:cs typeface="Segoe UI" pitchFamily="34" charset="0"/>
                </a:rPr>
                <a:t>중복 제거된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Segoe UI" pitchFamily="34" charset="0"/>
                <a:cs typeface="Segoe UI" pitchFamily="34" charset="0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맑은 고딕" panose="020B0503020000020004" pitchFamily="50" charset="-127"/>
                  <a:ea typeface="Segoe UI" pitchFamily="34" charset="0"/>
                  <a:cs typeface="Segoe UI" pitchFamily="34" charset="0"/>
                </a:rPr>
                <a:t>백업 데이터</a:t>
              </a:r>
              <a:endParaRPr kumimoji="0" lang="en-US" altLang="ko-KR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맑은 고딕" panose="020B0503020000020004" pitchFamily="50" charset="-127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ight Arrow 52">
              <a:extLst>
                <a:ext uri="{FF2B5EF4-FFF2-40B4-BE49-F238E27FC236}">
                  <a16:creationId xmlns:a16="http://schemas.microsoft.com/office/drawing/2014/main" id="{0D3A99BB-4436-4E80-8889-336913088C18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 rot="16200000">
              <a:off x="5233478" y="2558794"/>
              <a:ext cx="1289108" cy="281967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28" name="Group 53">
              <a:extLst>
                <a:ext uri="{FF2B5EF4-FFF2-40B4-BE49-F238E27FC236}">
                  <a16:creationId xmlns:a16="http://schemas.microsoft.com/office/drawing/2014/main" id="{4AF0B858-1FEF-4562-A8BD-3F80C9479931}"/>
                </a:ext>
              </a:extLst>
            </p:cNvPr>
            <p:cNvGrpSpPr/>
            <p:nvPr/>
          </p:nvGrpSpPr>
          <p:grpSpPr>
            <a:xfrm>
              <a:off x="5888100" y="3192135"/>
              <a:ext cx="1827224" cy="152528"/>
              <a:chOff x="2221529" y="4534739"/>
              <a:chExt cx="5202772" cy="284485"/>
            </a:xfrm>
          </p:grpSpPr>
          <p:sp>
            <p:nvSpPr>
              <p:cNvPr id="153" name="Rectangle 54">
                <a:extLst>
                  <a:ext uri="{FF2B5EF4-FFF2-40B4-BE49-F238E27FC236}">
                    <a16:creationId xmlns:a16="http://schemas.microsoft.com/office/drawing/2014/main" id="{91C44C94-C68B-43E2-9FC5-54E34DB34629}"/>
                  </a:ext>
                </a:extLst>
              </p:cNvPr>
              <p:cNvSpPr/>
              <p:nvPr>
                <p:custDataLst>
                  <p:tags r:id="rId2"/>
                </p:custDataLst>
              </p:nvPr>
            </p:nvSpPr>
            <p:spPr>
              <a:xfrm>
                <a:off x="2221529" y="4534739"/>
                <a:ext cx="5202772" cy="27652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1D72E8A8-311E-4D7C-8819-6845C91AA6B7}"/>
                  </a:ext>
                </a:extLst>
              </p:cNvPr>
              <p:cNvSpPr txBox="1"/>
              <p:nvPr/>
            </p:nvSpPr>
            <p:spPr>
              <a:xfrm>
                <a:off x="2716476" y="4560905"/>
                <a:ext cx="3028518" cy="258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1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rial"/>
                    <a:ea typeface="Segoe UI" pitchFamily="34" charset="0"/>
                    <a:cs typeface="Segoe UI" pitchFamily="34" charset="0"/>
                  </a:rPr>
                  <a:t>vPower</a:t>
                </a:r>
                <a:endParaRPr kumimoji="0" lang="en-US" sz="9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6CB4BAFA-E15B-498C-8714-51B7229E26CC}"/>
                </a:ext>
              </a:extLst>
            </p:cNvPr>
            <p:cNvSpPr txBox="1"/>
            <p:nvPr/>
          </p:nvSpPr>
          <p:spPr>
            <a:xfrm>
              <a:off x="7797980" y="3935255"/>
              <a:ext cx="1078357" cy="1243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rPr>
                <a:t>Backup storage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4A56E87-E926-46EE-B56E-B9D37F4BC6DD}"/>
                </a:ext>
              </a:extLst>
            </p:cNvPr>
            <p:cNvSpPr txBox="1"/>
            <p:nvPr/>
          </p:nvSpPr>
          <p:spPr>
            <a:xfrm>
              <a:off x="4936700" y="3796902"/>
              <a:ext cx="1176032" cy="1243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rPr>
                <a:t>Production storage</a:t>
              </a:r>
            </a:p>
          </p:txBody>
        </p:sp>
        <p:pic>
          <p:nvPicPr>
            <p:cNvPr id="131" name="Picture 5">
              <a:extLst>
                <a:ext uri="{FF2B5EF4-FFF2-40B4-BE49-F238E27FC236}">
                  <a16:creationId xmlns:a16="http://schemas.microsoft.com/office/drawing/2014/main" id="{7E9D62BE-AC83-4E7A-B355-2386AD0B0B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09637" y="2770700"/>
              <a:ext cx="977793" cy="235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6">
              <a:extLst>
                <a:ext uri="{FF2B5EF4-FFF2-40B4-BE49-F238E27FC236}">
                  <a16:creationId xmlns:a16="http://schemas.microsoft.com/office/drawing/2014/main" id="{CC6CCF5A-4812-44D1-A69A-C20E05AB3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20715" y="3364585"/>
              <a:ext cx="416333" cy="408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5">
              <a:extLst>
                <a:ext uri="{FF2B5EF4-FFF2-40B4-BE49-F238E27FC236}">
                  <a16:creationId xmlns:a16="http://schemas.microsoft.com/office/drawing/2014/main" id="{5F680E1C-9118-43B9-B02D-ED519EE0CE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41629" y="2686486"/>
              <a:ext cx="977795" cy="235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6">
              <a:extLst>
                <a:ext uri="{FF2B5EF4-FFF2-40B4-BE49-F238E27FC236}">
                  <a16:creationId xmlns:a16="http://schemas.microsoft.com/office/drawing/2014/main" id="{0BEB0D5D-D3E6-4B7B-A684-EE4A8E9AF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089023" y="3536305"/>
              <a:ext cx="416333" cy="408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2">
              <a:extLst>
                <a:ext uri="{FF2B5EF4-FFF2-40B4-BE49-F238E27FC236}">
                  <a16:creationId xmlns:a16="http://schemas.microsoft.com/office/drawing/2014/main" id="{E4A66EE9-E7AD-4701-A5DF-4828AEE4DC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36687" y="1774077"/>
              <a:ext cx="296485" cy="28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2">
              <a:extLst>
                <a:ext uri="{FF2B5EF4-FFF2-40B4-BE49-F238E27FC236}">
                  <a16:creationId xmlns:a16="http://schemas.microsoft.com/office/drawing/2014/main" id="{850FCC9C-5FFF-4EAF-9417-D7D4872CC2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7251" y="1773913"/>
              <a:ext cx="296485" cy="28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2">
              <a:extLst>
                <a:ext uri="{FF2B5EF4-FFF2-40B4-BE49-F238E27FC236}">
                  <a16:creationId xmlns:a16="http://schemas.microsoft.com/office/drawing/2014/main" id="{D58C9295-8F19-4C0A-8FF2-06D0BF120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37815" y="1774077"/>
              <a:ext cx="296485" cy="287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2">
              <a:extLst>
                <a:ext uri="{FF2B5EF4-FFF2-40B4-BE49-F238E27FC236}">
                  <a16:creationId xmlns:a16="http://schemas.microsoft.com/office/drawing/2014/main" id="{D2448DE2-5EE3-4217-A681-74C40EBE7E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V="1">
              <a:off x="5276670" y="1970601"/>
              <a:ext cx="100326" cy="11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2">
              <a:extLst>
                <a:ext uri="{FF2B5EF4-FFF2-40B4-BE49-F238E27FC236}">
                  <a16:creationId xmlns:a16="http://schemas.microsoft.com/office/drawing/2014/main" id="{A536E612-83A6-4D3F-B19A-34AE6A09FD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V="1">
              <a:off x="5628148" y="1970601"/>
              <a:ext cx="100326" cy="11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2">
              <a:extLst>
                <a:ext uri="{FF2B5EF4-FFF2-40B4-BE49-F238E27FC236}">
                  <a16:creationId xmlns:a16="http://schemas.microsoft.com/office/drawing/2014/main" id="{66507BB1-917A-423E-8F8C-750149D080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V="1">
              <a:off x="5980842" y="1965631"/>
              <a:ext cx="100326" cy="119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77">
              <a:extLst>
                <a:ext uri="{FF2B5EF4-FFF2-40B4-BE49-F238E27FC236}">
                  <a16:creationId xmlns:a16="http://schemas.microsoft.com/office/drawing/2014/main" id="{96F8681B-7BF8-4B6E-9789-E199734F1357}"/>
                </a:ext>
              </a:extLst>
            </p:cNvPr>
            <p:cNvGrpSpPr/>
            <p:nvPr/>
          </p:nvGrpSpPr>
          <p:grpSpPr>
            <a:xfrm>
              <a:off x="5031311" y="2233714"/>
              <a:ext cx="998425" cy="482617"/>
              <a:chOff x="668594" y="2734006"/>
              <a:chExt cx="1789522" cy="900133"/>
            </a:xfrm>
          </p:grpSpPr>
          <p:sp>
            <p:nvSpPr>
              <p:cNvPr id="150" name="Rectangle 78">
                <a:extLst>
                  <a:ext uri="{FF2B5EF4-FFF2-40B4-BE49-F238E27FC236}">
                    <a16:creationId xmlns:a16="http://schemas.microsoft.com/office/drawing/2014/main" id="{68495A21-A480-41C8-A4D5-1DD6D79C1654}"/>
                  </a:ext>
                </a:extLst>
              </p:cNvPr>
              <p:cNvSpPr/>
              <p:nvPr/>
            </p:nvSpPr>
            <p:spPr bwMode="auto">
              <a:xfrm>
                <a:off x="668594" y="2734006"/>
                <a:ext cx="1789522" cy="54309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5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000" b="1" i="0" u="none" strike="noStrike" kern="1200" cap="none" spc="-38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AC05452A-1F09-4318-9E12-30E37B56D2A1}"/>
                  </a:ext>
                </a:extLst>
              </p:cNvPr>
              <p:cNvSpPr txBox="1"/>
              <p:nvPr/>
            </p:nvSpPr>
            <p:spPr>
              <a:xfrm>
                <a:off x="928060" y="2852996"/>
                <a:ext cx="1271337" cy="270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50" b="1" dirty="0" err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Arial"/>
                    <a:ea typeface="Segoe UI" pitchFamily="34" charset="0"/>
                    <a:cs typeface="Segoe UI" pitchFamily="34" charset="0"/>
                  </a:rPr>
                  <a:t>하이퍼바이져</a:t>
                </a:r>
                <a:endParaRPr kumimoji="0" lang="ru-RU" sz="1050" b="1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Arial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2" name="Isosceles Triangle 80">
                <a:extLst>
                  <a:ext uri="{FF2B5EF4-FFF2-40B4-BE49-F238E27FC236}">
                    <a16:creationId xmlns:a16="http://schemas.microsoft.com/office/drawing/2014/main" id="{F6B76257-765E-45EB-8B7C-8A849AC0C043}"/>
                  </a:ext>
                </a:extLst>
              </p:cNvPr>
              <p:cNvSpPr/>
              <p:nvPr/>
            </p:nvSpPr>
            <p:spPr bwMode="auto">
              <a:xfrm rot="10800000">
                <a:off x="695434" y="3277098"/>
                <a:ext cx="1715024" cy="357041"/>
              </a:xfrm>
              <a:prstGeom prst="triangle">
                <a:avLst/>
              </a:prstGeom>
              <a:gradFill>
                <a:gsLst>
                  <a:gs pos="0">
                    <a:srgbClr val="83C9EF"/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68557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000" b="1" i="0" u="none" strike="noStrike" kern="1200" cap="none" spc="-38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8" name="Isosceles Triangle 81">
              <a:extLst>
                <a:ext uri="{FF2B5EF4-FFF2-40B4-BE49-F238E27FC236}">
                  <a16:creationId xmlns:a16="http://schemas.microsoft.com/office/drawing/2014/main" id="{28D8F0B6-F104-42F3-9A2A-A51CD61582D9}"/>
                </a:ext>
              </a:extLst>
            </p:cNvPr>
            <p:cNvSpPr/>
            <p:nvPr/>
          </p:nvSpPr>
          <p:spPr bwMode="auto">
            <a:xfrm rot="10800000">
              <a:off x="5046288" y="2917977"/>
              <a:ext cx="973136" cy="608379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00" b="1" i="0" u="none" strike="noStrike" kern="1200" cap="none" spc="-38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9" name="Picture 2" descr="\\amust.local\spb\Marketing\Graphics\Working\DIAGRAMS\webhelp\icons\x.png">
              <a:extLst>
                <a:ext uri="{FF2B5EF4-FFF2-40B4-BE49-F238E27FC236}">
                  <a16:creationId xmlns:a16="http://schemas.microsoft.com/office/drawing/2014/main" id="{9F0884A0-BD00-4F90-939E-8BFA1913D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811" y="1967813"/>
              <a:ext cx="127698" cy="122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8" name="Picture 2" descr="windows server에 대한 이미지 검색결과">
            <a:extLst>
              <a:ext uri="{FF2B5EF4-FFF2-40B4-BE49-F238E27FC236}">
                <a16:creationId xmlns:a16="http://schemas.microsoft.com/office/drawing/2014/main" id="{CDC573E6-BBB1-46F9-9C3E-DC18CDA26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5" b="22515"/>
          <a:stretch/>
        </p:blipFill>
        <p:spPr bwMode="auto">
          <a:xfrm>
            <a:off x="5361204" y="6002533"/>
            <a:ext cx="535064" cy="36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9" name="Picture 8" descr="C:\Users\sales\Desktop\vmware_cloud_logo.jpg">
            <a:extLst>
              <a:ext uri="{FF2B5EF4-FFF2-40B4-BE49-F238E27FC236}">
                <a16:creationId xmlns:a16="http://schemas.microsoft.com/office/drawing/2014/main" id="{C77E218A-C334-48F8-8406-C519A2387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401" y="6034259"/>
            <a:ext cx="691039" cy="33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Picture 4" descr="nutanix ahv에 대한 이미지 검색결과">
            <a:extLst>
              <a:ext uri="{FF2B5EF4-FFF2-40B4-BE49-F238E27FC236}">
                <a16:creationId xmlns:a16="http://schemas.microsoft.com/office/drawing/2014/main" id="{BDE165F4-0197-460D-BF85-F4ACAEAC0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595" y="5953319"/>
            <a:ext cx="492443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" name="Picture 2" descr="C:\Users\sales\Desktop\MicrosoftHyper-V-Logo.png">
            <a:extLst>
              <a:ext uri="{FF2B5EF4-FFF2-40B4-BE49-F238E27FC236}">
                <a16:creationId xmlns:a16="http://schemas.microsoft.com/office/drawing/2014/main" id="{03A860CD-8B59-481B-8A98-2E87DEA1D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461" y="6040240"/>
            <a:ext cx="985816" cy="3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2" name="Picture 7" descr="C:\Users\sales\Desktop\untitled.png">
            <a:extLst>
              <a:ext uri="{FF2B5EF4-FFF2-40B4-BE49-F238E27FC236}">
                <a16:creationId xmlns:a16="http://schemas.microsoft.com/office/drawing/2014/main" id="{8EF6D676-7DC8-46C5-9746-57AA3EE7A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130" y="6066636"/>
            <a:ext cx="594527" cy="26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7">
            <a:extLst>
              <a:ext uri="{FF2B5EF4-FFF2-40B4-BE49-F238E27FC236}">
                <a16:creationId xmlns:a16="http://schemas.microsoft.com/office/drawing/2014/main" id="{7841A113-84D8-47BD-ACBE-CD61E87DA9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18084" y="4430602"/>
            <a:ext cx="4192266" cy="1275051"/>
          </a:xfrm>
          <a:prstGeom prst="rect">
            <a:avLst/>
          </a:prstGeom>
        </p:spPr>
      </p:pic>
      <p:pic>
        <p:nvPicPr>
          <p:cNvPr id="164" name="Picture 2" descr="windows server에 대한 이미지 검색결과">
            <a:extLst>
              <a:ext uri="{FF2B5EF4-FFF2-40B4-BE49-F238E27FC236}">
                <a16:creationId xmlns:a16="http://schemas.microsoft.com/office/drawing/2014/main" id="{6761D614-6DE3-4A59-A4A8-9A1FAFED2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05" b="22515"/>
          <a:stretch/>
        </p:blipFill>
        <p:spPr bwMode="auto">
          <a:xfrm>
            <a:off x="753597" y="6029506"/>
            <a:ext cx="535064" cy="36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8" descr="C:\Users\sales\Desktop\vmware_cloud_logo.jpg">
            <a:extLst>
              <a:ext uri="{FF2B5EF4-FFF2-40B4-BE49-F238E27FC236}">
                <a16:creationId xmlns:a16="http://schemas.microsoft.com/office/drawing/2014/main" id="{E9E7C043-22F6-47D2-B4AE-C37474E9A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94" y="6061232"/>
            <a:ext cx="691039" cy="33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4" descr="nutanix ahv에 대한 이미지 검색결과">
            <a:extLst>
              <a:ext uri="{FF2B5EF4-FFF2-40B4-BE49-F238E27FC236}">
                <a16:creationId xmlns:a16="http://schemas.microsoft.com/office/drawing/2014/main" id="{2D07EC30-6686-4DD9-AE7D-2E7CAD444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988" y="5980292"/>
            <a:ext cx="492443" cy="49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7" name="Picture 2" descr="C:\Users\sales\Desktop\MicrosoftHyper-V-Logo.png">
            <a:extLst>
              <a:ext uri="{FF2B5EF4-FFF2-40B4-BE49-F238E27FC236}">
                <a16:creationId xmlns:a16="http://schemas.microsoft.com/office/drawing/2014/main" id="{EAB6C8DC-1B30-489B-AD58-4AF6BF39C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54" y="6067213"/>
            <a:ext cx="985816" cy="31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8" name="Picture 7" descr="C:\Users\sales\Desktop\untitled.png">
            <a:extLst>
              <a:ext uri="{FF2B5EF4-FFF2-40B4-BE49-F238E27FC236}">
                <a16:creationId xmlns:a16="http://schemas.microsoft.com/office/drawing/2014/main" id="{AEFA08FA-C4F8-44BD-8BC3-F3BE6F5A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523" y="6093609"/>
            <a:ext cx="594527" cy="26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3135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2.3.7 </a:t>
            </a:r>
            <a:r>
              <a:rPr lang="ko-KR" altLang="en-US" dirty="0"/>
              <a:t>클라우드를 이용한 </a:t>
            </a:r>
            <a:r>
              <a:rPr lang="en-US" altLang="ko-KR" dirty="0"/>
              <a:t>DR </a:t>
            </a:r>
            <a:r>
              <a:rPr lang="ko-KR" altLang="en-US" dirty="0"/>
              <a:t>구축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 백업 소프트웨어는 백업된 모든 유형의</a:t>
            </a:r>
            <a:r>
              <a:rPr lang="en-US" altLang="ko-KR" dirty="0"/>
              <a:t>(x86, VMware) </a:t>
            </a:r>
            <a:r>
              <a:rPr lang="ko-KR" altLang="en-US" dirty="0"/>
              <a:t>데이터는 암호화</a:t>
            </a:r>
            <a:r>
              <a:rPr lang="en-US" altLang="ko-KR" dirty="0"/>
              <a:t>, </a:t>
            </a:r>
            <a:r>
              <a:rPr lang="ko-KR" altLang="en-US" dirty="0"/>
              <a:t>중복제거 및 압축을 통해 클라우드 오브젝트 스토리지</a:t>
            </a:r>
            <a:r>
              <a:rPr lang="en-US" altLang="ko-KR" dirty="0"/>
              <a:t>(AWS S3, Azure Blob,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로 자동 소산되며 재해 발생 시 </a:t>
            </a:r>
            <a:r>
              <a:rPr lang="en-US" altLang="ko-KR" dirty="0"/>
              <a:t>VM, x86(</a:t>
            </a:r>
            <a:r>
              <a:rPr lang="ko-KR" altLang="en-US" dirty="0"/>
              <a:t>물리 서버</a:t>
            </a:r>
            <a:r>
              <a:rPr lang="en-US" altLang="ko-KR" dirty="0"/>
              <a:t>)</a:t>
            </a:r>
            <a:r>
              <a:rPr lang="ko-KR" altLang="en-US" dirty="0"/>
              <a:t>에 따른 제약없이 클라우드로 직접 복구가 가능하여 주요 데이터에 대한 보안이 가능합니다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53" name="모서리가 둥근 직사각형 96">
            <a:extLst>
              <a:ext uri="{FF2B5EF4-FFF2-40B4-BE49-F238E27FC236}">
                <a16:creationId xmlns:a16="http://schemas.microsoft.com/office/drawing/2014/main" id="{BEE60167-1095-4775-BA9B-FC8643C6879A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클라우드를 이용한 </a:t>
            </a:r>
            <a:r>
              <a:rPr lang="en-US" altLang="ko-KR" sz="1400" b="1" dirty="0">
                <a:latin typeface="+mn-ea"/>
              </a:rPr>
              <a:t>DR </a:t>
            </a:r>
            <a:r>
              <a:rPr lang="ko-KR" altLang="en-US" sz="1400" b="1" dirty="0">
                <a:latin typeface="+mn-ea"/>
              </a:rPr>
              <a:t>구축</a:t>
            </a:r>
          </a:p>
        </p:txBody>
      </p:sp>
      <p:sp>
        <p:nvSpPr>
          <p:cNvPr id="54" name="AutoShape 1590">
            <a:extLst>
              <a:ext uri="{FF2B5EF4-FFF2-40B4-BE49-F238E27FC236}">
                <a16:creationId xmlns:a16="http://schemas.microsoft.com/office/drawing/2014/main" id="{2DA09FBC-7EDD-47E3-9D69-DAB84C3FF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746" y="2204575"/>
            <a:ext cx="9380731" cy="4320049"/>
          </a:xfrm>
          <a:prstGeom prst="roundRect">
            <a:avLst>
              <a:gd name="adj" fmla="val 131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pc="-1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5FFE290-EDB2-4ECE-9940-3D76E5BCC6B0}"/>
              </a:ext>
            </a:extLst>
          </p:cNvPr>
          <p:cNvSpPr/>
          <p:nvPr/>
        </p:nvSpPr>
        <p:spPr bwMode="auto">
          <a:xfrm>
            <a:off x="5066609" y="2395558"/>
            <a:ext cx="4423466" cy="4057912"/>
          </a:xfrm>
          <a:prstGeom prst="rect">
            <a:avLst/>
          </a:prstGeom>
          <a:solidFill>
            <a:srgbClr val="E5F7E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pic>
        <p:nvPicPr>
          <p:cNvPr id="56" name="Graphic 3">
            <a:extLst>
              <a:ext uri="{FF2B5EF4-FFF2-40B4-BE49-F238E27FC236}">
                <a16:creationId xmlns:a16="http://schemas.microsoft.com/office/drawing/2014/main" id="{D2DC9CCE-0EB1-4B5A-AF5D-3087FC08D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1628" y="3429946"/>
            <a:ext cx="3878446" cy="289125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B55B661-2AD9-493D-A376-990079737CC4}"/>
              </a:ext>
            </a:extLst>
          </p:cNvPr>
          <p:cNvSpPr txBox="1"/>
          <p:nvPr/>
        </p:nvSpPr>
        <p:spPr>
          <a:xfrm>
            <a:off x="449579" y="2236082"/>
            <a:ext cx="1550891" cy="33846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0070C0"/>
                </a:solidFill>
                <a:latin typeface="맑은 고딕" panose="020B0503020000020004" pitchFamily="50" charset="-127"/>
                <a:ea typeface="나눔고딕" panose="020D0604000000000000"/>
              </a:rPr>
              <a:t>Data Center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41579D-2B82-4BC1-AFEE-7C31D6A7604A}"/>
              </a:ext>
            </a:extLst>
          </p:cNvPr>
          <p:cNvSpPr txBox="1"/>
          <p:nvPr/>
        </p:nvSpPr>
        <p:spPr>
          <a:xfrm>
            <a:off x="5066609" y="2226280"/>
            <a:ext cx="2069610" cy="338554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AWS/Azure</a:t>
            </a:r>
            <a:r>
              <a:rPr lang="ko-KR" altLang="en-US" sz="1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 </a:t>
            </a:r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Cloud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나눔고딕" panose="020D060400000000000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A1A58A9-7722-4854-ABBD-AC7521CF03BA}"/>
              </a:ext>
            </a:extLst>
          </p:cNvPr>
          <p:cNvSpPr/>
          <p:nvPr/>
        </p:nvSpPr>
        <p:spPr bwMode="auto">
          <a:xfrm>
            <a:off x="449579" y="2395558"/>
            <a:ext cx="4423466" cy="4057912"/>
          </a:xfrm>
          <a:prstGeom prst="rect">
            <a:avLst/>
          </a:prstGeom>
          <a:solidFill>
            <a:srgbClr val="0070C0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20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맑은 고딕" panose="020B0503020000020004" pitchFamily="50" charset="-127"/>
              <a:ea typeface="나눔고딕" panose="020D0604000000000000"/>
              <a:cs typeface="Segoe UI" pitchFamily="34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50CC06E-BA56-4B86-BF19-058751CF1E90}"/>
              </a:ext>
            </a:extLst>
          </p:cNvPr>
          <p:cNvCxnSpPr>
            <a:cxnSpLocks/>
            <a:stCxn id="65" idx="4"/>
            <a:endCxn id="107" idx="1"/>
          </p:cNvCxnSpPr>
          <p:nvPr/>
        </p:nvCxnSpPr>
        <p:spPr>
          <a:xfrm flipV="1">
            <a:off x="3663474" y="5780254"/>
            <a:ext cx="2713905" cy="33322"/>
          </a:xfrm>
          <a:prstGeom prst="straightConnector1">
            <a:avLst/>
          </a:prstGeom>
          <a:ln w="63500">
            <a:solidFill>
              <a:srgbClr val="00B336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AB7DC0F-9782-45F7-9E93-C8C091938C6E}"/>
              </a:ext>
            </a:extLst>
          </p:cNvPr>
          <p:cNvSpPr txBox="1"/>
          <p:nvPr/>
        </p:nvSpPr>
        <p:spPr>
          <a:xfrm>
            <a:off x="4038058" y="5203807"/>
            <a:ext cx="2069610" cy="53538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데이터 보안을 위해</a:t>
            </a:r>
            <a:endParaRPr lang="en-US" altLang="ko-KR" sz="9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나눔고딕" panose="020D0604000000000000"/>
            </a:endParaRPr>
          </a:p>
          <a:p>
            <a:pPr algn="ctr"/>
            <a:r>
              <a:rPr lang="ko-KR" altLang="en-US" sz="9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오브젝트 스토리지로 데이터 소산 </a:t>
            </a:r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(</a:t>
            </a:r>
            <a:r>
              <a:rPr lang="ko-KR" altLang="en-US" sz="9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중복제거 및 압축 저장</a:t>
            </a:r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)</a:t>
            </a:r>
          </a:p>
        </p:txBody>
      </p:sp>
      <p:pic>
        <p:nvPicPr>
          <p:cNvPr id="62" name="Picture 29">
            <a:extLst>
              <a:ext uri="{FF2B5EF4-FFF2-40B4-BE49-F238E27FC236}">
                <a16:creationId xmlns:a16="http://schemas.microsoft.com/office/drawing/2014/main" id="{37E60785-5F3A-4F43-A2FE-81BD5C1A8E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28" y="4357511"/>
            <a:ext cx="501536" cy="47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29">
            <a:extLst>
              <a:ext uri="{FF2B5EF4-FFF2-40B4-BE49-F238E27FC236}">
                <a16:creationId xmlns:a16="http://schemas.microsoft.com/office/drawing/2014/main" id="{EEF48EEC-56D8-4FDD-A08F-5886DAF973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04" y="4367158"/>
            <a:ext cx="501536" cy="47381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52838C0A-E180-4F79-B94C-5DED600A95F4}"/>
              </a:ext>
            </a:extLst>
          </p:cNvPr>
          <p:cNvSpPr txBox="1"/>
          <p:nvPr/>
        </p:nvSpPr>
        <p:spPr>
          <a:xfrm>
            <a:off x="2170498" y="4364459"/>
            <a:ext cx="837319" cy="369233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나눔고딕" panose="020D0604000000000000"/>
              </a:rPr>
              <a:t>• • •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나눔고딕" panose="020D0604000000000000"/>
            </a:endParaRPr>
          </a:p>
        </p:txBody>
      </p:sp>
      <p:sp>
        <p:nvSpPr>
          <p:cNvPr id="65" name="순서도: 자기 디스크 64">
            <a:extLst>
              <a:ext uri="{FF2B5EF4-FFF2-40B4-BE49-F238E27FC236}">
                <a16:creationId xmlns:a16="http://schemas.microsoft.com/office/drawing/2014/main" id="{342DDF49-2313-4C0D-88B8-D45C5CF6F03E}"/>
              </a:ext>
            </a:extLst>
          </p:cNvPr>
          <p:cNvSpPr/>
          <p:nvPr/>
        </p:nvSpPr>
        <p:spPr bwMode="auto">
          <a:xfrm>
            <a:off x="1690175" y="5301918"/>
            <a:ext cx="1973299" cy="1023316"/>
          </a:xfrm>
          <a:prstGeom prst="flowChartMagneticDisk">
            <a:avLst/>
          </a:prstGeom>
          <a:solidFill>
            <a:srgbClr val="00B336">
              <a:alpha val="50000"/>
            </a:srgbClr>
          </a:solidFill>
          <a:ln>
            <a:solidFill>
              <a:srgbClr val="00B33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50" b="1" dirty="0">
                <a:solidFill>
                  <a:schemeClr val="tx1"/>
                </a:solidFill>
                <a:latin typeface="+mn-ea"/>
                <a:ea typeface="나눔고딕" panose="020D0604000000000000"/>
                <a:cs typeface="Segoe UI" pitchFamily="34" charset="0"/>
              </a:rPr>
              <a:t>백업</a:t>
            </a:r>
            <a:r>
              <a:rPr lang="en-US" altLang="ko-KR" sz="1050" b="1" spc="0" dirty="0">
                <a:solidFill>
                  <a:schemeClr val="tx1"/>
                </a:solidFill>
                <a:latin typeface="+mn-ea"/>
                <a:ea typeface="나눔고딕" panose="020D0604000000000000"/>
                <a:cs typeface="Segoe UI" pitchFamily="34" charset="0"/>
              </a:rPr>
              <a:t> </a:t>
            </a:r>
            <a:r>
              <a:rPr lang="ko-KR" altLang="en-US" sz="1050" b="1" spc="0" dirty="0">
                <a:solidFill>
                  <a:schemeClr val="tx1"/>
                </a:solidFill>
                <a:latin typeface="+mn-ea"/>
                <a:ea typeface="나눔고딕" panose="020D0604000000000000"/>
                <a:cs typeface="Segoe UI" pitchFamily="34" charset="0"/>
              </a:rPr>
              <a:t>스토리지</a:t>
            </a:r>
            <a:endParaRPr lang="en-US" altLang="ko-KR" sz="1050" b="1" spc="0" dirty="0">
              <a:solidFill>
                <a:schemeClr val="tx1"/>
              </a:solidFill>
              <a:latin typeface="+mn-ea"/>
              <a:ea typeface="나눔고딕" panose="020D060400000000000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050" b="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ea typeface="나눔고딕" panose="020D060400000000000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05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ea typeface="나눔고딕" panose="020D060400000000000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050" b="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ea typeface="나눔고딕" panose="020D060400000000000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z="1050" b="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ea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66" name="순서도: 카드 65">
            <a:extLst>
              <a:ext uri="{FF2B5EF4-FFF2-40B4-BE49-F238E27FC236}">
                <a16:creationId xmlns:a16="http://schemas.microsoft.com/office/drawing/2014/main" id="{E68C0A97-51EB-48C0-9E01-C442CD1B5807}"/>
              </a:ext>
            </a:extLst>
          </p:cNvPr>
          <p:cNvSpPr/>
          <p:nvPr/>
        </p:nvSpPr>
        <p:spPr bwMode="auto">
          <a:xfrm>
            <a:off x="1780937" y="5684891"/>
            <a:ext cx="290005" cy="229844"/>
          </a:xfrm>
          <a:prstGeom prst="flowChartPunchedCard">
            <a:avLst/>
          </a:prstGeom>
          <a:solidFill>
            <a:srgbClr val="0070C0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700" b="1" dirty="0">
                <a:solidFill>
                  <a:schemeClr val="bg1"/>
                </a:solidFill>
                <a:latin typeface="+mj-lt"/>
                <a:ea typeface="나눔고딕" panose="020D0604000000000000"/>
                <a:cs typeface="Segoe UI" pitchFamily="34" charset="0"/>
              </a:rPr>
              <a:t>x86</a:t>
            </a:r>
            <a:endParaRPr lang="ko-KR" altLang="en-US" sz="700" b="1" dirty="0">
              <a:solidFill>
                <a:schemeClr val="bg1"/>
              </a:solidFill>
              <a:latin typeface="+mj-lt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67" name="순서도: 카드 66">
            <a:extLst>
              <a:ext uri="{FF2B5EF4-FFF2-40B4-BE49-F238E27FC236}">
                <a16:creationId xmlns:a16="http://schemas.microsoft.com/office/drawing/2014/main" id="{3A31EA1F-61FD-4BD7-AB10-40A06585A766}"/>
              </a:ext>
            </a:extLst>
          </p:cNvPr>
          <p:cNvSpPr/>
          <p:nvPr/>
        </p:nvSpPr>
        <p:spPr bwMode="auto">
          <a:xfrm>
            <a:off x="1963936" y="5832977"/>
            <a:ext cx="290005" cy="229844"/>
          </a:xfrm>
          <a:prstGeom prst="flowChartPunchedCard">
            <a:avLst/>
          </a:prstGeom>
          <a:solidFill>
            <a:srgbClr val="0070C0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700" b="1" dirty="0">
                <a:solidFill>
                  <a:schemeClr val="bg1"/>
                </a:solidFill>
                <a:latin typeface="+mj-lt"/>
                <a:ea typeface="나눔고딕" panose="020D0604000000000000"/>
                <a:cs typeface="Segoe UI" pitchFamily="34" charset="0"/>
              </a:rPr>
              <a:t>x86</a:t>
            </a:r>
            <a:endParaRPr lang="ko-KR" altLang="en-US" sz="700" b="1" dirty="0">
              <a:solidFill>
                <a:schemeClr val="bg1"/>
              </a:solidFill>
              <a:latin typeface="+mj-lt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68" name="순서도: 카드 67">
            <a:extLst>
              <a:ext uri="{FF2B5EF4-FFF2-40B4-BE49-F238E27FC236}">
                <a16:creationId xmlns:a16="http://schemas.microsoft.com/office/drawing/2014/main" id="{7004B1A2-29BC-4A63-9510-0733E4C24F35}"/>
              </a:ext>
            </a:extLst>
          </p:cNvPr>
          <p:cNvSpPr/>
          <p:nvPr/>
        </p:nvSpPr>
        <p:spPr bwMode="auto">
          <a:xfrm>
            <a:off x="2146934" y="5978673"/>
            <a:ext cx="290005" cy="229844"/>
          </a:xfrm>
          <a:prstGeom prst="flowChartPunchedCard">
            <a:avLst/>
          </a:prstGeom>
          <a:solidFill>
            <a:srgbClr val="0070C0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700" b="1" dirty="0">
                <a:solidFill>
                  <a:schemeClr val="bg1"/>
                </a:solidFill>
                <a:latin typeface="+mj-lt"/>
                <a:ea typeface="나눔고딕" panose="020D0604000000000000"/>
                <a:cs typeface="Segoe UI" pitchFamily="34" charset="0"/>
              </a:rPr>
              <a:t>x86</a:t>
            </a:r>
            <a:endParaRPr lang="ko-KR" altLang="en-US" sz="700" b="1" dirty="0">
              <a:solidFill>
                <a:schemeClr val="bg1"/>
              </a:solidFill>
              <a:latin typeface="+mj-lt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69" name="순서도: 카드 68">
            <a:extLst>
              <a:ext uri="{FF2B5EF4-FFF2-40B4-BE49-F238E27FC236}">
                <a16:creationId xmlns:a16="http://schemas.microsoft.com/office/drawing/2014/main" id="{D030EE94-C4E4-4AF4-9B6A-CCF708870E1C}"/>
              </a:ext>
            </a:extLst>
          </p:cNvPr>
          <p:cNvSpPr/>
          <p:nvPr/>
        </p:nvSpPr>
        <p:spPr bwMode="auto">
          <a:xfrm>
            <a:off x="2351471" y="5666931"/>
            <a:ext cx="290005" cy="229844"/>
          </a:xfrm>
          <a:prstGeom prst="flowChartPunchedCard">
            <a:avLst/>
          </a:prstGeom>
          <a:solidFill>
            <a:srgbClr val="00B0F0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나눔고딕" panose="020D0604000000000000"/>
                <a:cs typeface="Segoe UI" pitchFamily="34" charset="0"/>
              </a:rPr>
              <a:t>VM</a:t>
            </a:r>
            <a:endParaRPr lang="ko-KR" altLang="en-US" sz="800" b="1" spc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70" name="순서도: 카드 69">
            <a:extLst>
              <a:ext uri="{FF2B5EF4-FFF2-40B4-BE49-F238E27FC236}">
                <a16:creationId xmlns:a16="http://schemas.microsoft.com/office/drawing/2014/main" id="{79E4EA34-7C6A-4311-B471-FFA5CC9903C4}"/>
              </a:ext>
            </a:extLst>
          </p:cNvPr>
          <p:cNvSpPr/>
          <p:nvPr/>
        </p:nvSpPr>
        <p:spPr bwMode="auto">
          <a:xfrm>
            <a:off x="2534469" y="5815015"/>
            <a:ext cx="290005" cy="229844"/>
          </a:xfrm>
          <a:prstGeom prst="flowChartPunchedCard">
            <a:avLst/>
          </a:prstGeom>
          <a:solidFill>
            <a:srgbClr val="00B0F0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나눔고딕" panose="020D0604000000000000"/>
                <a:cs typeface="Segoe UI" pitchFamily="34" charset="0"/>
              </a:rPr>
              <a:t>VM</a:t>
            </a:r>
            <a:endParaRPr lang="ko-KR" altLang="en-US" sz="800" b="1" spc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71" name="순서도: 카드 70">
            <a:extLst>
              <a:ext uri="{FF2B5EF4-FFF2-40B4-BE49-F238E27FC236}">
                <a16:creationId xmlns:a16="http://schemas.microsoft.com/office/drawing/2014/main" id="{BA819929-65D2-42A6-BECC-E0FE0901A067}"/>
              </a:ext>
            </a:extLst>
          </p:cNvPr>
          <p:cNvSpPr/>
          <p:nvPr/>
        </p:nvSpPr>
        <p:spPr bwMode="auto">
          <a:xfrm>
            <a:off x="2717467" y="5960713"/>
            <a:ext cx="290005" cy="229844"/>
          </a:xfrm>
          <a:prstGeom prst="flowChartPunchedCard">
            <a:avLst/>
          </a:prstGeom>
          <a:solidFill>
            <a:srgbClr val="00B0F0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나눔고딕" panose="020D0604000000000000"/>
                <a:cs typeface="Segoe UI" pitchFamily="34" charset="0"/>
              </a:rPr>
              <a:t>VM</a:t>
            </a:r>
            <a:endParaRPr lang="ko-KR" altLang="en-US" sz="800" b="1" spc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72" name="순서도: 카드 71">
            <a:extLst>
              <a:ext uri="{FF2B5EF4-FFF2-40B4-BE49-F238E27FC236}">
                <a16:creationId xmlns:a16="http://schemas.microsoft.com/office/drawing/2014/main" id="{759B101E-47C2-4E60-88D4-D562FF584914}"/>
              </a:ext>
            </a:extLst>
          </p:cNvPr>
          <p:cNvSpPr/>
          <p:nvPr/>
        </p:nvSpPr>
        <p:spPr bwMode="auto">
          <a:xfrm>
            <a:off x="2943690" y="5666931"/>
            <a:ext cx="290005" cy="229844"/>
          </a:xfrm>
          <a:prstGeom prst="flowChartPunchedCard">
            <a:avLst/>
          </a:prstGeom>
          <a:solidFill>
            <a:srgbClr val="00B0F0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나눔고딕" panose="020D0604000000000000"/>
                <a:cs typeface="Segoe UI" pitchFamily="34" charset="0"/>
              </a:rPr>
              <a:t>VM</a:t>
            </a:r>
            <a:endParaRPr lang="ko-KR" altLang="en-US" sz="800" b="1" spc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73" name="순서도: 카드 72">
            <a:extLst>
              <a:ext uri="{FF2B5EF4-FFF2-40B4-BE49-F238E27FC236}">
                <a16:creationId xmlns:a16="http://schemas.microsoft.com/office/drawing/2014/main" id="{8D2617D0-19D7-481C-A05D-64B8E7027C53}"/>
              </a:ext>
            </a:extLst>
          </p:cNvPr>
          <p:cNvSpPr/>
          <p:nvPr/>
        </p:nvSpPr>
        <p:spPr bwMode="auto">
          <a:xfrm>
            <a:off x="3126688" y="5815015"/>
            <a:ext cx="290005" cy="229844"/>
          </a:xfrm>
          <a:prstGeom prst="flowChartPunchedCard">
            <a:avLst/>
          </a:prstGeom>
          <a:solidFill>
            <a:srgbClr val="00B0F0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나눔고딕" panose="020D0604000000000000"/>
                <a:cs typeface="Segoe UI" pitchFamily="34" charset="0"/>
              </a:rPr>
              <a:t>VM</a:t>
            </a:r>
            <a:endParaRPr lang="ko-KR" altLang="en-US" sz="800" b="1" spc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74" name="순서도: 카드 73">
            <a:extLst>
              <a:ext uri="{FF2B5EF4-FFF2-40B4-BE49-F238E27FC236}">
                <a16:creationId xmlns:a16="http://schemas.microsoft.com/office/drawing/2014/main" id="{5D8D5040-6119-43FE-9044-363CDECDEB32}"/>
              </a:ext>
            </a:extLst>
          </p:cNvPr>
          <p:cNvSpPr/>
          <p:nvPr/>
        </p:nvSpPr>
        <p:spPr bwMode="auto">
          <a:xfrm>
            <a:off x="3309687" y="5960713"/>
            <a:ext cx="290005" cy="229844"/>
          </a:xfrm>
          <a:prstGeom prst="flowChartPunchedCard">
            <a:avLst/>
          </a:prstGeom>
          <a:solidFill>
            <a:srgbClr val="00B0F0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b="1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나눔고딕" panose="020D0604000000000000"/>
                <a:cs typeface="Segoe UI" pitchFamily="34" charset="0"/>
              </a:rPr>
              <a:t>VM</a:t>
            </a:r>
            <a:endParaRPr lang="ko-KR" altLang="en-US" sz="800" b="1" spc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나눔고딕" panose="020D0604000000000000"/>
              <a:cs typeface="Segoe UI" pitchFamily="34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A0710EF-6C55-42F3-A07F-7E054CF7D06C}"/>
              </a:ext>
            </a:extLst>
          </p:cNvPr>
          <p:cNvGrpSpPr/>
          <p:nvPr/>
        </p:nvGrpSpPr>
        <p:grpSpPr>
          <a:xfrm>
            <a:off x="1560425" y="2620859"/>
            <a:ext cx="2103049" cy="1292632"/>
            <a:chOff x="1212336" y="1745428"/>
            <a:chExt cx="2541246" cy="1234396"/>
          </a:xfrm>
        </p:grpSpPr>
        <p:pic>
          <p:nvPicPr>
            <p:cNvPr id="76" name="Picture 269">
              <a:extLst>
                <a:ext uri="{FF2B5EF4-FFF2-40B4-BE49-F238E27FC236}">
                  <a16:creationId xmlns:a16="http://schemas.microsoft.com/office/drawing/2014/main" id="{BDAAE416-50AD-4FC5-9E1D-A881479E3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369122" y="2039259"/>
              <a:ext cx="185035" cy="379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69">
              <a:extLst>
                <a:ext uri="{FF2B5EF4-FFF2-40B4-BE49-F238E27FC236}">
                  <a16:creationId xmlns:a16="http://schemas.microsoft.com/office/drawing/2014/main" id="{12C6F74F-6899-40ED-8008-7961D7D14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623370" y="2047810"/>
              <a:ext cx="185035" cy="379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269">
              <a:extLst>
                <a:ext uri="{FF2B5EF4-FFF2-40B4-BE49-F238E27FC236}">
                  <a16:creationId xmlns:a16="http://schemas.microsoft.com/office/drawing/2014/main" id="{F71A6DDB-9FDE-4265-91E9-B0E005BFC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77619" y="2048131"/>
              <a:ext cx="185035" cy="379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69">
              <a:extLst>
                <a:ext uri="{FF2B5EF4-FFF2-40B4-BE49-F238E27FC236}">
                  <a16:creationId xmlns:a16="http://schemas.microsoft.com/office/drawing/2014/main" id="{FD42D2D8-F025-4B61-9D17-602CBC713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31868" y="2056683"/>
              <a:ext cx="185035" cy="379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68476831-46CE-455E-9CA6-4F0398C9B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546" y="1972826"/>
              <a:ext cx="142867" cy="15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01C7FB97-CBA3-41B2-95BD-E048B4D04A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0146" y="1971781"/>
              <a:ext cx="142867" cy="15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7AE2C08B-A517-467C-A643-20E72D8AF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4395" y="1971781"/>
              <a:ext cx="142867" cy="15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E96DAE67-1C80-4995-A422-93FA787C6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1505" y="1967634"/>
              <a:ext cx="142867" cy="15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4FBBB02-C4D3-40F6-A8DF-4006B340C2FF}"/>
                </a:ext>
              </a:extLst>
            </p:cNvPr>
            <p:cNvSpPr/>
            <p:nvPr/>
          </p:nvSpPr>
          <p:spPr>
            <a:xfrm>
              <a:off x="1212336" y="1745428"/>
              <a:ext cx="2541246" cy="183810"/>
            </a:xfrm>
            <a:prstGeom prst="rect">
              <a:avLst/>
            </a:prstGeom>
            <a:solidFill>
              <a:schemeClr val="tx1"/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나눔고딕" panose="020D0604000000000000"/>
                </a:rPr>
                <a:t>X86 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나눔고딕" panose="020D0604000000000000"/>
                </a:rPr>
                <a:t>가상화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나눔고딕" panose="020D0604000000000000"/>
                </a:rPr>
                <a:t> </a:t>
              </a: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ea typeface="나눔고딕" panose="020D0604000000000000"/>
                </a:rPr>
                <a:t>서버군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4C87408-B7F8-457F-AA92-8777E40BB512}"/>
                </a:ext>
              </a:extLst>
            </p:cNvPr>
            <p:cNvSpPr/>
            <p:nvPr/>
          </p:nvSpPr>
          <p:spPr>
            <a:xfrm>
              <a:off x="1212336" y="1929237"/>
              <a:ext cx="2541246" cy="1050587"/>
            </a:xfrm>
            <a:prstGeom prst="rect">
              <a:avLst/>
            </a:prstGeom>
            <a:noFill/>
            <a:ln w="158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나눔고딕" panose="020D0604000000000000"/>
              </a:endParaRPr>
            </a:p>
          </p:txBody>
        </p:sp>
        <p:pic>
          <p:nvPicPr>
            <p:cNvPr id="86" name="Content Placeholder 2">
              <a:extLst>
                <a:ext uri="{FF2B5EF4-FFF2-40B4-BE49-F238E27FC236}">
                  <a16:creationId xmlns:a16="http://schemas.microsoft.com/office/drawing/2014/main" id="{BCB831F7-33EB-4843-BC4F-EA63B458FA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63"/>
            <a:stretch/>
          </p:blipFill>
          <p:spPr>
            <a:xfrm>
              <a:off x="2618086" y="2006539"/>
              <a:ext cx="985782" cy="947830"/>
            </a:xfrm>
            <a:prstGeom prst="rect">
              <a:avLst/>
            </a:prstGeom>
          </p:spPr>
        </p:pic>
        <p:pic>
          <p:nvPicPr>
            <p:cNvPr id="87" name="Picture 269">
              <a:extLst>
                <a:ext uri="{FF2B5EF4-FFF2-40B4-BE49-F238E27FC236}">
                  <a16:creationId xmlns:a16="http://schemas.microsoft.com/office/drawing/2014/main" id="{0204346D-8318-445C-844C-E919F9B0DC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3045" y="2518064"/>
              <a:ext cx="185035" cy="379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69">
              <a:extLst>
                <a:ext uri="{FF2B5EF4-FFF2-40B4-BE49-F238E27FC236}">
                  <a16:creationId xmlns:a16="http://schemas.microsoft.com/office/drawing/2014/main" id="{FCE60E65-C2D8-42F3-B265-E63868F02A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667293" y="2526615"/>
              <a:ext cx="185035" cy="379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69">
              <a:extLst>
                <a:ext uri="{FF2B5EF4-FFF2-40B4-BE49-F238E27FC236}">
                  <a16:creationId xmlns:a16="http://schemas.microsoft.com/office/drawing/2014/main" id="{767B2DDF-F6B3-43BF-B5FB-B022DBA49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21542" y="2526936"/>
              <a:ext cx="185035" cy="379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69">
              <a:extLst>
                <a:ext uri="{FF2B5EF4-FFF2-40B4-BE49-F238E27FC236}">
                  <a16:creationId xmlns:a16="http://schemas.microsoft.com/office/drawing/2014/main" id="{1A367F60-E68A-4CBA-B76D-C4D50EC4B2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175791" y="2535488"/>
              <a:ext cx="185035" cy="379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A2C75460-0CA9-4CCE-BF44-5D2A0465D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2469" y="2451631"/>
              <a:ext cx="142867" cy="15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9FA2FFF4-C9FE-44D0-984B-A4FB7C3115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069" y="2450586"/>
              <a:ext cx="142867" cy="15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D6D45777-2337-446E-B632-700781126E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318" y="2450586"/>
              <a:ext cx="142867" cy="15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A200B510-E74A-4F7F-A84B-D3559D8921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5428" y="2446439"/>
              <a:ext cx="142867" cy="152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78ADD275-CDA0-41DD-B0E3-CF251CAC0F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00577" y="4624863"/>
            <a:ext cx="1425727" cy="298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>
                <a:alpha val="50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675F805-ACA4-4AB4-925B-0D3B74E885F8}"/>
              </a:ext>
            </a:extLst>
          </p:cNvPr>
          <p:cNvSpPr txBox="1"/>
          <p:nvPr/>
        </p:nvSpPr>
        <p:spPr>
          <a:xfrm>
            <a:off x="1325037" y="4414951"/>
            <a:ext cx="758691" cy="23077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나눔고딕" panose="020D0604000000000000"/>
              </a:rPr>
              <a:t>백업 서버</a:t>
            </a:r>
            <a:endParaRPr lang="en-US" altLang="ko-KR" sz="900" b="1" dirty="0">
              <a:latin typeface="+mn-ea"/>
              <a:ea typeface="나눔고딕" panose="020D060400000000000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5695086-C846-4996-91C6-7B4DA90266E4}"/>
              </a:ext>
            </a:extLst>
          </p:cNvPr>
          <p:cNvSpPr txBox="1"/>
          <p:nvPr/>
        </p:nvSpPr>
        <p:spPr>
          <a:xfrm>
            <a:off x="2589157" y="4936336"/>
            <a:ext cx="1506670" cy="39692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dirty="0">
                <a:solidFill>
                  <a:srgbClr val="FF0000"/>
                </a:solidFill>
                <a:latin typeface="+mn-ea"/>
                <a:ea typeface="나눔고딕" panose="020D0604000000000000"/>
              </a:rPr>
              <a:t>중복제거 및 압축을 통한</a:t>
            </a:r>
            <a:endParaRPr lang="en-US" altLang="ko-KR" sz="900" b="1" dirty="0">
              <a:solidFill>
                <a:srgbClr val="FF0000"/>
              </a:solidFill>
              <a:latin typeface="+mn-ea"/>
              <a:ea typeface="나눔고딕" panose="020D0604000000000000"/>
            </a:endParaRPr>
          </a:p>
          <a:p>
            <a:pPr algn="ctr"/>
            <a:r>
              <a:rPr lang="ko-KR" altLang="en-US" sz="900" b="1" dirty="0">
                <a:solidFill>
                  <a:srgbClr val="FF0000"/>
                </a:solidFill>
                <a:latin typeface="+mn-ea"/>
                <a:ea typeface="나눔고딕" panose="020D0604000000000000"/>
              </a:rPr>
              <a:t>백업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  <a:ea typeface="나눔고딕" panose="020D0604000000000000"/>
              </a:rPr>
              <a:t> 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  <a:ea typeface="나눔고딕" panose="020D0604000000000000"/>
              </a:rPr>
              <a:t>이미지 저장</a:t>
            </a:r>
            <a:endParaRPr lang="en-US" altLang="ko-KR" sz="900" b="1" dirty="0">
              <a:solidFill>
                <a:srgbClr val="FF0000"/>
              </a:solidFill>
              <a:latin typeface="+mn-ea"/>
              <a:ea typeface="나눔고딕" panose="020D0604000000000000"/>
            </a:endParaRPr>
          </a:p>
        </p:txBody>
      </p:sp>
      <p:pic>
        <p:nvPicPr>
          <p:cNvPr id="98" name="Picture 29">
            <a:extLst>
              <a:ext uri="{FF2B5EF4-FFF2-40B4-BE49-F238E27FC236}">
                <a16:creationId xmlns:a16="http://schemas.microsoft.com/office/drawing/2014/main" id="{6DF6E83A-4927-48CF-987D-CB3418D7ADC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62" y="4431974"/>
            <a:ext cx="499905" cy="39037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6A8C6C1B-7A8B-4709-A4E2-BDD073894FB1}"/>
              </a:ext>
            </a:extLst>
          </p:cNvPr>
          <p:cNvSpPr txBox="1"/>
          <p:nvPr/>
        </p:nvSpPr>
        <p:spPr>
          <a:xfrm>
            <a:off x="6155111" y="4182639"/>
            <a:ext cx="866886" cy="23077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900" b="1" dirty="0">
                <a:latin typeface="+mn-ea"/>
                <a:ea typeface="나눔고딕" panose="020D0604000000000000"/>
              </a:rPr>
              <a:t>백업 서버</a:t>
            </a:r>
            <a:endParaRPr lang="en-US" altLang="ko-KR" sz="900" b="1" dirty="0">
              <a:latin typeface="+mn-ea"/>
              <a:ea typeface="나눔고딕" panose="020D060400000000000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E45EEF-E2F6-4829-9BD2-F91A3A1EE1C3}"/>
              </a:ext>
            </a:extLst>
          </p:cNvPr>
          <p:cNvSpPr txBox="1"/>
          <p:nvPr/>
        </p:nvSpPr>
        <p:spPr>
          <a:xfrm>
            <a:off x="2608488" y="4044381"/>
            <a:ext cx="1743974" cy="230832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ea typeface="나눔고딕" panose="020D0604000000000000"/>
              </a:rPr>
              <a:t>AES 256</a:t>
            </a:r>
            <a:r>
              <a:rPr lang="ko-KR" altLang="en-US" sz="900" b="1" dirty="0">
                <a:latin typeface="+mn-ea"/>
                <a:ea typeface="나눔고딕" panose="020D0604000000000000"/>
              </a:rPr>
              <a:t> 암호화 전송</a:t>
            </a:r>
            <a:endParaRPr lang="en-US" altLang="ko-KR" sz="900" b="1" dirty="0">
              <a:latin typeface="+mn-ea"/>
              <a:ea typeface="나눔고딕" panose="020D0604000000000000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39804F54-EE35-4AED-9770-E7F33FBABBED}"/>
              </a:ext>
            </a:extLst>
          </p:cNvPr>
          <p:cNvCxnSpPr>
            <a:cxnSpLocks/>
          </p:cNvCxnSpPr>
          <p:nvPr/>
        </p:nvCxnSpPr>
        <p:spPr>
          <a:xfrm flipV="1">
            <a:off x="3126688" y="4534226"/>
            <a:ext cx="3409806" cy="44698"/>
          </a:xfrm>
          <a:prstGeom prst="straightConnector1">
            <a:avLst/>
          </a:prstGeom>
          <a:ln w="25400">
            <a:solidFill>
              <a:srgbClr val="00B336">
                <a:alpha val="50000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6C136F8-7F9C-4882-8575-8060382750D2}"/>
              </a:ext>
            </a:extLst>
          </p:cNvPr>
          <p:cNvSpPr txBox="1"/>
          <p:nvPr/>
        </p:nvSpPr>
        <p:spPr>
          <a:xfrm>
            <a:off x="3996824" y="4097770"/>
            <a:ext cx="2069610" cy="39692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Data</a:t>
            </a:r>
            <a:r>
              <a:rPr lang="ko-KR" altLang="en-US" sz="9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 </a:t>
            </a:r>
            <a:r>
              <a:rPr lang="en-US" altLang="ko-KR" sz="9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Center</a:t>
            </a:r>
            <a:r>
              <a:rPr lang="ko-KR" altLang="en-US" sz="9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의</a:t>
            </a:r>
            <a:endParaRPr lang="en-US" altLang="ko-KR" sz="9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나눔고딕" panose="020D0604000000000000"/>
            </a:endParaRPr>
          </a:p>
          <a:p>
            <a:pPr algn="ctr"/>
            <a:r>
              <a:rPr lang="ko-KR" altLang="en-US" sz="900" b="1" dirty="0">
                <a:solidFill>
                  <a:schemeClr val="accent1">
                    <a:lumMod val="50000"/>
                  </a:schemeClr>
                </a:solidFill>
                <a:latin typeface="맑은 고딕" panose="020B0503020000020004" pitchFamily="50" charset="-127"/>
                <a:ea typeface="나눔고딕" panose="020D0604000000000000"/>
              </a:rPr>
              <a:t>재해 발생 대비 백업 서버 소산</a:t>
            </a:r>
            <a:endParaRPr lang="en-US" altLang="ko-KR" sz="900" b="1" dirty="0">
              <a:solidFill>
                <a:schemeClr val="accent1">
                  <a:lumMod val="50000"/>
                </a:schemeClr>
              </a:solidFill>
              <a:latin typeface="맑은 고딕" panose="020B0503020000020004" pitchFamily="50" charset="-127"/>
              <a:ea typeface="나눔고딕" panose="020D0604000000000000"/>
            </a:endParaRPr>
          </a:p>
        </p:txBody>
      </p:sp>
      <p:pic>
        <p:nvPicPr>
          <p:cNvPr id="103" name="Picture 34">
            <a:extLst>
              <a:ext uri="{FF2B5EF4-FFF2-40B4-BE49-F238E27FC236}">
                <a16:creationId xmlns:a16="http://schemas.microsoft.com/office/drawing/2014/main" id="{719E0D73-1B86-4FA6-A9E9-125AFC167F8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385" y="4733692"/>
            <a:ext cx="1033660" cy="1227022"/>
          </a:xfrm>
          <a:prstGeom prst="rect">
            <a:avLst/>
          </a:prstGeom>
        </p:spPr>
      </p:pic>
      <p:grpSp>
        <p:nvGrpSpPr>
          <p:cNvPr id="104" name="Group 16">
            <a:extLst>
              <a:ext uri="{FF2B5EF4-FFF2-40B4-BE49-F238E27FC236}">
                <a16:creationId xmlns:a16="http://schemas.microsoft.com/office/drawing/2014/main" id="{7BA7D61C-6DCC-4576-86A3-7CCA919EE035}"/>
              </a:ext>
            </a:extLst>
          </p:cNvPr>
          <p:cNvGrpSpPr/>
          <p:nvPr/>
        </p:nvGrpSpPr>
        <p:grpSpPr>
          <a:xfrm>
            <a:off x="8287075" y="4905934"/>
            <a:ext cx="372943" cy="898962"/>
            <a:chOff x="6235575" y="2711422"/>
            <a:chExt cx="342901" cy="707308"/>
          </a:xfrm>
        </p:grpSpPr>
        <p:pic>
          <p:nvPicPr>
            <p:cNvPr id="105" name="Graphic 12">
              <a:extLst>
                <a:ext uri="{FF2B5EF4-FFF2-40B4-BE49-F238E27FC236}">
                  <a16:creationId xmlns:a16="http://schemas.microsoft.com/office/drawing/2014/main" id="{9319BCA0-C121-4CFD-BD7D-AF99F6279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35575" y="2711422"/>
              <a:ext cx="342900" cy="342900"/>
            </a:xfrm>
            <a:prstGeom prst="rect">
              <a:avLst/>
            </a:prstGeom>
          </p:spPr>
        </p:pic>
        <p:pic>
          <p:nvPicPr>
            <p:cNvPr id="106" name="Graphic 73">
              <a:extLst>
                <a:ext uri="{FF2B5EF4-FFF2-40B4-BE49-F238E27FC236}">
                  <a16:creationId xmlns:a16="http://schemas.microsoft.com/office/drawing/2014/main" id="{335B0029-4430-47CD-A929-CD4C1D44B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35576" y="3075830"/>
              <a:ext cx="342900" cy="342900"/>
            </a:xfrm>
            <a:prstGeom prst="rect">
              <a:avLst/>
            </a:prstGeom>
          </p:spPr>
        </p:pic>
      </p:grpSp>
      <p:pic>
        <p:nvPicPr>
          <p:cNvPr id="107" name="Picture 6" descr="aws s3 이미지 검색결과">
            <a:extLst>
              <a:ext uri="{FF2B5EF4-FFF2-40B4-BE49-F238E27FC236}">
                <a16:creationId xmlns:a16="http://schemas.microsoft.com/office/drawing/2014/main" id="{4EA058C3-1B73-4A3B-94B3-8F9618F15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2" r="59417"/>
          <a:stretch/>
        </p:blipFill>
        <p:spPr bwMode="auto">
          <a:xfrm>
            <a:off x="6377379" y="5281649"/>
            <a:ext cx="600338" cy="99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79216D6C-25D2-41DD-8E42-E22FBBF88A55}"/>
              </a:ext>
            </a:extLst>
          </p:cNvPr>
          <p:cNvSpPr txBox="1"/>
          <p:nvPr/>
        </p:nvSpPr>
        <p:spPr>
          <a:xfrm>
            <a:off x="6817170" y="5615112"/>
            <a:ext cx="700767" cy="396926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b="1" dirty="0">
                <a:latin typeface="+mn-ea"/>
                <a:ea typeface="나눔고딕" panose="020D0604000000000000"/>
              </a:rPr>
              <a:t>AWS</a:t>
            </a:r>
          </a:p>
          <a:p>
            <a:pPr algn="ctr"/>
            <a:r>
              <a:rPr lang="en-US" altLang="ko-KR" sz="900" b="1" dirty="0">
                <a:latin typeface="+mn-ea"/>
                <a:ea typeface="나눔고딕" panose="020D0604000000000000"/>
              </a:rPr>
              <a:t>S3</a:t>
            </a:r>
          </a:p>
        </p:txBody>
      </p:sp>
      <p:sp>
        <p:nvSpPr>
          <p:cNvPr id="109" name="Rectangle 68">
            <a:extLst>
              <a:ext uri="{FF2B5EF4-FFF2-40B4-BE49-F238E27FC236}">
                <a16:creationId xmlns:a16="http://schemas.microsoft.com/office/drawing/2014/main" id="{E489ADD7-2EC0-4EFC-9706-907BCA7BF84D}"/>
              </a:ext>
            </a:extLst>
          </p:cNvPr>
          <p:cNvSpPr/>
          <p:nvPr/>
        </p:nvSpPr>
        <p:spPr>
          <a:xfrm>
            <a:off x="6897989" y="3863303"/>
            <a:ext cx="1672586" cy="5353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ko-KR" altLang="en-US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재해 발생 시 </a:t>
            </a:r>
            <a:r>
              <a:rPr lang="en-US" altLang="ko-KR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X86 </a:t>
            </a:r>
            <a:r>
              <a:rPr lang="ko-KR" altLang="en-US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및 </a:t>
            </a:r>
            <a:r>
              <a:rPr lang="en-US" altLang="ko-KR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VM</a:t>
            </a:r>
            <a:r>
              <a:rPr lang="ko-KR" altLang="en-US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의 </a:t>
            </a:r>
            <a:r>
              <a:rPr lang="en-US" altLang="ko-KR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1-Click </a:t>
            </a:r>
            <a:r>
              <a:rPr lang="ko-KR" altLang="en-US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복구</a:t>
            </a:r>
            <a:endParaRPr lang="en-US" altLang="ko-KR" sz="900" b="1" dirty="0">
              <a:solidFill>
                <a:srgbClr val="FF0000"/>
              </a:solidFill>
              <a:latin typeface="Tahoma"/>
              <a:ea typeface="나눔고딕" panose="020D0604000000000000"/>
            </a:endParaRPr>
          </a:p>
          <a:p>
            <a:pPr>
              <a:defRPr/>
            </a:pPr>
            <a:r>
              <a:rPr lang="en-US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(</a:t>
            </a:r>
            <a:r>
              <a:rPr lang="en-US" altLang="ko-KR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UEFI</a:t>
            </a:r>
            <a:r>
              <a:rPr lang="ko-KR" altLang="en-US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에서 </a:t>
            </a:r>
            <a:r>
              <a:rPr lang="en-US" altLang="ko-KR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BIOS </a:t>
            </a:r>
            <a:r>
              <a:rPr lang="ko-KR" altLang="en-US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자동변환</a:t>
            </a:r>
            <a:r>
              <a:rPr lang="en-US" altLang="ko-KR" sz="900" b="1" dirty="0">
                <a:solidFill>
                  <a:srgbClr val="FF0000"/>
                </a:solidFill>
                <a:latin typeface="Tahoma"/>
                <a:ea typeface="나눔고딕" panose="020D0604000000000000"/>
              </a:rPr>
              <a:t>)</a:t>
            </a:r>
            <a:endParaRPr lang="en-US" sz="900" b="1" dirty="0">
              <a:solidFill>
                <a:srgbClr val="FF0000"/>
              </a:solidFill>
              <a:latin typeface="Tahoma"/>
              <a:ea typeface="나눔고딕" panose="020D0604000000000000"/>
            </a:endParaRPr>
          </a:p>
        </p:txBody>
      </p:sp>
      <p:sp>
        <p:nvSpPr>
          <p:cNvPr id="110" name="화살표: 아래로 구부러짐 109">
            <a:extLst>
              <a:ext uri="{FF2B5EF4-FFF2-40B4-BE49-F238E27FC236}">
                <a16:creationId xmlns:a16="http://schemas.microsoft.com/office/drawing/2014/main" id="{F3BAF90B-617A-4FC2-9883-E9C50DFEDF2A}"/>
              </a:ext>
            </a:extLst>
          </p:cNvPr>
          <p:cNvSpPr/>
          <p:nvPr/>
        </p:nvSpPr>
        <p:spPr bwMode="auto">
          <a:xfrm rot="20730036">
            <a:off x="6568995" y="4464520"/>
            <a:ext cx="1922220" cy="834064"/>
          </a:xfrm>
          <a:prstGeom prst="curvedDownArrow">
            <a:avLst>
              <a:gd name="adj1" fmla="val 25000"/>
              <a:gd name="adj2" fmla="val 36051"/>
              <a:gd name="adj3" fmla="val 25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나눔고딕" panose="020D0604000000000000"/>
              <a:cs typeface="Segoe UI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AB3F365-4815-406F-A34C-B70B74CC6E20}"/>
              </a:ext>
            </a:extLst>
          </p:cNvPr>
          <p:cNvSpPr txBox="1"/>
          <p:nvPr/>
        </p:nvSpPr>
        <p:spPr>
          <a:xfrm>
            <a:off x="5270415" y="2604364"/>
            <a:ext cx="3707019" cy="870775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ea typeface="나눔고딕" panose="020D0604000000000000"/>
              </a:rPr>
              <a:t>암호화</a:t>
            </a:r>
            <a:r>
              <a:rPr lang="en-US" altLang="ko-KR" sz="1100" b="1" dirty="0">
                <a:ea typeface="나눔고딕" panose="020D0604000000000000"/>
              </a:rPr>
              <a:t>(AES 256)</a:t>
            </a:r>
            <a:r>
              <a:rPr lang="ko-KR" altLang="en-US" sz="1100" b="1" dirty="0">
                <a:ea typeface="나눔고딕" panose="020D0604000000000000"/>
              </a:rPr>
              <a:t> 전송을 통한 보호</a:t>
            </a:r>
            <a:endParaRPr lang="en-US" altLang="ko-KR" sz="1100" b="1" dirty="0">
              <a:ea typeface="나눔고딕" panose="020D0604000000000000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1" dirty="0">
                <a:ea typeface="나눔고딕" panose="020D0604000000000000"/>
              </a:rPr>
              <a:t>중복 제거 및 압축을 통한 데이터 유출 방지</a:t>
            </a:r>
            <a:endParaRPr lang="en-US" altLang="ko-KR" sz="1100" b="1" dirty="0">
              <a:ea typeface="나눔고딕" panose="020D0604000000000000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1" dirty="0">
                <a:ea typeface="나눔고딕" panose="020D0604000000000000"/>
              </a:rPr>
              <a:t>오브젝트 스토리지로의 데이터 소산을 통한 보호</a:t>
            </a:r>
            <a:endParaRPr lang="en-US" altLang="ko-KR" sz="1100" b="1" dirty="0">
              <a:ea typeface="나눔고딕" panose="020D0604000000000000"/>
            </a:endParaRPr>
          </a:p>
          <a:p>
            <a:pPr marL="171450" indent="-171450">
              <a:buFontTx/>
              <a:buChar char="-"/>
            </a:pPr>
            <a:r>
              <a:rPr lang="ko-KR" altLang="en-US" sz="1100" b="1" dirty="0">
                <a:ea typeface="나눔고딕" panose="020D0604000000000000"/>
              </a:rPr>
              <a:t>재해 발생 시 </a:t>
            </a:r>
            <a:r>
              <a:rPr lang="en-US" altLang="ko-KR" sz="1100" b="1" dirty="0">
                <a:ea typeface="나눔고딕" panose="020D0604000000000000"/>
              </a:rPr>
              <a:t>AWS</a:t>
            </a:r>
            <a:r>
              <a:rPr lang="ko-KR" altLang="en-US" sz="1100" b="1" dirty="0">
                <a:ea typeface="나눔고딕" panose="020D0604000000000000"/>
              </a:rPr>
              <a:t>내에서</a:t>
            </a:r>
            <a:r>
              <a:rPr lang="en-US" altLang="ko-KR" sz="1100" b="1" dirty="0">
                <a:ea typeface="나눔고딕" panose="020D0604000000000000"/>
              </a:rPr>
              <a:t> EC2</a:t>
            </a:r>
            <a:r>
              <a:rPr lang="ko-KR" altLang="en-US" sz="1100" b="1" dirty="0">
                <a:ea typeface="나눔고딕" panose="020D0604000000000000"/>
              </a:rPr>
              <a:t>로 직접 복구</a:t>
            </a:r>
          </a:p>
        </p:txBody>
      </p:sp>
      <p:pic>
        <p:nvPicPr>
          <p:cNvPr id="112" name="Picture 8" descr="Afbeeldingsresultaat voor aws white transparent logo">
            <a:extLst>
              <a:ext uri="{FF2B5EF4-FFF2-40B4-BE49-F238E27FC236}">
                <a16:creationId xmlns:a16="http://schemas.microsoft.com/office/drawing/2014/main" id="{366C6B94-E511-463C-8DD1-EC5DE3487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9207" y="5369880"/>
            <a:ext cx="548456" cy="34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370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4E2E6-DC87-4A47-8610-9E57223A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201B7E-F376-45D5-92DA-6D5788D3452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제안사는 </a:t>
            </a:r>
            <a:r>
              <a:rPr lang="en-US" altLang="ko-KR" dirty="0"/>
              <a:t>OO</a:t>
            </a:r>
            <a:r>
              <a:rPr lang="ko-KR" altLang="en-US" dirty="0"/>
              <a:t>고객사명</a:t>
            </a:r>
            <a:r>
              <a:rPr lang="en-US" altLang="ko-KR" dirty="0"/>
              <a:t>OO</a:t>
            </a:r>
            <a:r>
              <a:rPr lang="ko-KR" altLang="en-US" dirty="0"/>
              <a:t> 통합백업 시스템을 성공적으로 구축하기 위해 </a:t>
            </a:r>
            <a:r>
              <a:rPr lang="en-US" altLang="ko-KR" dirty="0"/>
              <a:t>4</a:t>
            </a:r>
            <a:r>
              <a:rPr lang="ko-KR" altLang="en-US" dirty="0"/>
              <a:t>대 전략과 그에 따른 실행 계획을 도출하였습니다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37B85-E631-4451-911B-DAD4AF926F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508F879-A7BC-4046-A429-DA86E8F3C7AD}"/>
              </a:ext>
            </a:extLst>
          </p:cNvPr>
          <p:cNvGrpSpPr/>
          <p:nvPr/>
        </p:nvGrpSpPr>
        <p:grpSpPr>
          <a:xfrm>
            <a:off x="492620" y="2289346"/>
            <a:ext cx="8908555" cy="4206207"/>
            <a:chOff x="253732" y="2317236"/>
            <a:chExt cx="8666688" cy="4028654"/>
          </a:xfrm>
        </p:grpSpPr>
        <p:sp>
          <p:nvSpPr>
            <p:cNvPr id="7" name="양쪽 모서리가 둥근 사각형 151">
              <a:extLst>
                <a:ext uri="{FF2B5EF4-FFF2-40B4-BE49-F238E27FC236}">
                  <a16:creationId xmlns:a16="http://schemas.microsoft.com/office/drawing/2014/main" id="{F85CC17C-69EF-4353-939B-B7BF2AA48C6A}"/>
                </a:ext>
              </a:extLst>
            </p:cNvPr>
            <p:cNvSpPr/>
            <p:nvPr/>
          </p:nvSpPr>
          <p:spPr>
            <a:xfrm>
              <a:off x="5823415" y="4464409"/>
              <a:ext cx="3067016" cy="1871019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marR="0" lvl="1" indent="-95250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endParaRPr kumimoji="0" lang="en-US" altLang="ko-KR" sz="9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8" name="양쪽 모서리가 둥근 사각형 152">
              <a:extLst>
                <a:ext uri="{FF2B5EF4-FFF2-40B4-BE49-F238E27FC236}">
                  <a16:creationId xmlns:a16="http://schemas.microsoft.com/office/drawing/2014/main" id="{938C5653-66BC-421D-8B21-15D9A8117A33}"/>
                </a:ext>
              </a:extLst>
            </p:cNvPr>
            <p:cNvSpPr/>
            <p:nvPr/>
          </p:nvSpPr>
          <p:spPr>
            <a:xfrm>
              <a:off x="5823415" y="4417644"/>
              <a:ext cx="3067017" cy="35155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lvl="0" indent="-180975" algn="ctr" defTabSz="995690" fontAlgn="base" latinLnBrk="0">
                <a:spcAft>
                  <a:spcPts val="240"/>
                </a:spcAft>
              </a:pPr>
              <a:r>
                <a:rPr lang="ko-KR" altLang="en-US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고품질의 이행</a:t>
              </a:r>
              <a:r>
                <a:rPr lang="en-US" altLang="ko-KR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보안 관리 및 완벽한 사후 지원</a:t>
              </a:r>
            </a:p>
          </p:txBody>
        </p:sp>
        <p:sp>
          <p:nvSpPr>
            <p:cNvPr id="9" name="양쪽 모서리가 둥근 사각형 134">
              <a:extLst>
                <a:ext uri="{FF2B5EF4-FFF2-40B4-BE49-F238E27FC236}">
                  <a16:creationId xmlns:a16="http://schemas.microsoft.com/office/drawing/2014/main" id="{E9BECEE5-EAE5-4D92-B271-262EAA7FD756}"/>
                </a:ext>
              </a:extLst>
            </p:cNvPr>
            <p:cNvSpPr/>
            <p:nvPr/>
          </p:nvSpPr>
          <p:spPr>
            <a:xfrm>
              <a:off x="262114" y="2369762"/>
              <a:ext cx="3067016" cy="1871019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marR="0" lvl="1" indent="-95250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endParaRPr kumimoji="0" lang="en-US" altLang="ko-KR" sz="9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0" name="양쪽 모서리가 둥근 사각형 135">
              <a:extLst>
                <a:ext uri="{FF2B5EF4-FFF2-40B4-BE49-F238E27FC236}">
                  <a16:creationId xmlns:a16="http://schemas.microsoft.com/office/drawing/2014/main" id="{4F5C6E97-F3CE-4B81-9C62-772583B1AAC6}"/>
                </a:ext>
              </a:extLst>
            </p:cNvPr>
            <p:cNvSpPr/>
            <p:nvPr/>
          </p:nvSpPr>
          <p:spPr>
            <a:xfrm>
              <a:off x="262114" y="2333944"/>
              <a:ext cx="3067017" cy="32965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미래의 백업 환경까지 수용할 수 있는 아키텍처 제품</a:t>
              </a:r>
            </a:p>
          </p:txBody>
        </p:sp>
        <p:sp>
          <p:nvSpPr>
            <p:cNvPr id="11" name="양쪽 모서리가 둥근 사각형 142">
              <a:extLst>
                <a:ext uri="{FF2B5EF4-FFF2-40B4-BE49-F238E27FC236}">
                  <a16:creationId xmlns:a16="http://schemas.microsoft.com/office/drawing/2014/main" id="{D4DF04E3-AA6E-42B3-BB45-CA3DF2EB5F60}"/>
                </a:ext>
              </a:extLst>
            </p:cNvPr>
            <p:cNvSpPr/>
            <p:nvPr/>
          </p:nvSpPr>
          <p:spPr>
            <a:xfrm>
              <a:off x="5804927" y="2348676"/>
              <a:ext cx="3067016" cy="1871020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marR="0" lvl="1" indent="-95250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endParaRPr kumimoji="0" lang="en-US" altLang="ko-KR" sz="9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2" name="양쪽 모서리가 둥근 사각형 143">
              <a:extLst>
                <a:ext uri="{FF2B5EF4-FFF2-40B4-BE49-F238E27FC236}">
                  <a16:creationId xmlns:a16="http://schemas.microsoft.com/office/drawing/2014/main" id="{698D552C-F695-4F31-922A-7FB11079BEBB}"/>
                </a:ext>
              </a:extLst>
            </p:cNvPr>
            <p:cNvSpPr/>
            <p:nvPr/>
          </p:nvSpPr>
          <p:spPr>
            <a:xfrm>
              <a:off x="5804927" y="2317236"/>
              <a:ext cx="3067017" cy="32090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신속한 백업</a:t>
              </a:r>
              <a:r>
                <a:rPr lang="en-US" altLang="ko-KR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복구 및 비즈니스 연속성 확보</a:t>
              </a:r>
              <a:endParaRPr kumimoji="0" lang="ko-KR" altLang="en-US" sz="105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3" name="Rectangle 155" descr="순서도 copy">
              <a:extLst>
                <a:ext uri="{FF2B5EF4-FFF2-40B4-BE49-F238E27FC236}">
                  <a16:creationId xmlns:a16="http://schemas.microsoft.com/office/drawing/2014/main" id="{6225E4C8-D95C-46D6-89F6-D02EBB8232B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28491" y="3341673"/>
              <a:ext cx="1258258" cy="231034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백업</a:t>
              </a:r>
              <a:r>
                <a:rPr kumimoji="0" lang="en-US" altLang="ko-KR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/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복구</a:t>
              </a:r>
            </a:p>
          </p:txBody>
        </p:sp>
        <p:sp>
          <p:nvSpPr>
            <p:cNvPr id="14" name="Rectangle 156">
              <a:extLst>
                <a:ext uri="{FF2B5EF4-FFF2-40B4-BE49-F238E27FC236}">
                  <a16:creationId xmlns:a16="http://schemas.microsoft.com/office/drawing/2014/main" id="{3D0E496D-2DB5-4B4F-A609-62C2B37737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28491" y="3564631"/>
              <a:ext cx="1258258" cy="563937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92075" marR="0" lvl="1" indent="-92075" defTabSz="99569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endParaRPr kumimoji="1" lang="ko-KR" altLang="en-US" sz="800" b="1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5" name="Rectangle 156">
              <a:extLst>
                <a:ext uri="{FF2B5EF4-FFF2-40B4-BE49-F238E27FC236}">
                  <a16:creationId xmlns:a16="http://schemas.microsoft.com/office/drawing/2014/main" id="{C6C56FAD-ECBC-4623-A69A-C36C55C68C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03958" y="3560477"/>
              <a:ext cx="1331157" cy="455028"/>
            </a:xfrm>
            <a:prstGeom prst="rect">
              <a:avLst/>
            </a:prstGeom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22:00~06:00 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 완료</a:t>
              </a: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1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시간 이내 </a:t>
              </a: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VM 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복구</a:t>
              </a:r>
              <a:endPara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수분 이내 </a:t>
              </a: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VM 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즉시 활용 </a:t>
              </a:r>
            </a:p>
          </p:txBody>
        </p:sp>
        <p:sp>
          <p:nvSpPr>
            <p:cNvPr id="16" name="Rectangle 155" descr="순서도 copy">
              <a:extLst>
                <a:ext uri="{FF2B5EF4-FFF2-40B4-BE49-F238E27FC236}">
                  <a16:creationId xmlns:a16="http://schemas.microsoft.com/office/drawing/2014/main" id="{80DFE6F2-FB85-45E2-9B20-14EBC8415D8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12410" y="3341673"/>
              <a:ext cx="1258258" cy="231034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사업종료 후</a:t>
              </a:r>
            </a:p>
          </p:txBody>
        </p:sp>
        <p:sp>
          <p:nvSpPr>
            <p:cNvPr id="17" name="Rectangle 156">
              <a:extLst>
                <a:ext uri="{FF2B5EF4-FFF2-40B4-BE49-F238E27FC236}">
                  <a16:creationId xmlns:a16="http://schemas.microsoft.com/office/drawing/2014/main" id="{03AAC5D7-87E9-46B8-B824-0500F93F6E6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12410" y="3564631"/>
              <a:ext cx="1258258" cy="563937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55563" marR="0" lvl="1" indent="-55563" defTabSz="995690" fontAlgn="base" latinLnBrk="0">
                <a:lnSpc>
                  <a:spcPct val="110000"/>
                </a:lnSpc>
                <a:spcBef>
                  <a:spcPts val="0"/>
                </a:spcBef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수분 이내 백업된 </a:t>
              </a:r>
              <a:r>
                <a:rPr lang="en-US" altLang="ko-KR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VM </a:t>
              </a: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및 물리 서버 활용</a:t>
              </a:r>
              <a:endParaRPr lang="en-US" altLang="ko-KR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15</a:t>
              </a: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분 미만 </a:t>
              </a:r>
              <a:r>
                <a:rPr lang="en-US" altLang="ko-KR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RTPO™ </a:t>
              </a: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구현</a:t>
              </a:r>
              <a:endParaRPr lang="en-US" altLang="ko-KR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다양한 용도 사용</a:t>
              </a:r>
            </a:p>
          </p:txBody>
        </p:sp>
        <p:sp>
          <p:nvSpPr>
            <p:cNvPr id="18" name="Rectangle 156">
              <a:extLst>
                <a:ext uri="{FF2B5EF4-FFF2-40B4-BE49-F238E27FC236}">
                  <a16:creationId xmlns:a16="http://schemas.microsoft.com/office/drawing/2014/main" id="{6DFD9D1D-3781-4E63-9A62-3043E04030D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87877" y="3560477"/>
              <a:ext cx="1331157" cy="455028"/>
            </a:xfrm>
            <a:prstGeom prst="rect">
              <a:avLst/>
            </a:prstGeom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endPara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9" name="Rectangle 155" descr="순서도 copy">
              <a:extLst>
                <a:ext uri="{FF2B5EF4-FFF2-40B4-BE49-F238E27FC236}">
                  <a16:creationId xmlns:a16="http://schemas.microsoft.com/office/drawing/2014/main" id="{9F1ACCD7-4343-4CFA-BC12-1533636FF0A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28491" y="2732439"/>
              <a:ext cx="1258258" cy="51493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신속한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백업</a:t>
              </a:r>
              <a:r>
                <a:rPr lang="en-US" altLang="ko-KR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복구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20" name="Rectangle 155" descr="순서도 copy">
              <a:extLst>
                <a:ext uri="{FF2B5EF4-FFF2-40B4-BE49-F238E27FC236}">
                  <a16:creationId xmlns:a16="http://schemas.microsoft.com/office/drawing/2014/main" id="{DD9E4D3F-B432-4480-9EA4-A12F8BB58E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12410" y="2732439"/>
              <a:ext cx="1258258" cy="51493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비즈니스 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연속성 확보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F359573-C70F-4FC8-8292-79B7743C4892}"/>
                </a:ext>
              </a:extLst>
            </p:cNvPr>
            <p:cNvSpPr/>
            <p:nvPr/>
          </p:nvSpPr>
          <p:spPr>
            <a:xfrm>
              <a:off x="487722" y="3363195"/>
              <a:ext cx="752841" cy="765645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</a:rPr>
                <a:t>개별</a:t>
              </a:r>
              <a:br>
                <a:rPr kumimoji="0" lang="en-US" altLang="ko-KR" sz="9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</a:rPr>
              </a:br>
              <a:r>
                <a:rPr kumimoji="0" lang="ko-KR" altLang="en-US" sz="9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</a:rPr>
                <a:t>백업단계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F778BED-B210-462B-A45C-37C00B7685CD}"/>
                </a:ext>
              </a:extLst>
            </p:cNvPr>
            <p:cNvSpPr/>
            <p:nvPr/>
          </p:nvSpPr>
          <p:spPr>
            <a:xfrm>
              <a:off x="1421026" y="3363194"/>
              <a:ext cx="752841" cy="765645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</a:rPr>
                <a:t>통합</a:t>
              </a:r>
              <a:br>
                <a:rPr kumimoji="0" lang="en-US" altLang="ko-KR" sz="9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</a:rPr>
              </a:br>
              <a:r>
                <a:rPr kumimoji="0" lang="ko-KR" altLang="en-US" sz="9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</a:rPr>
                <a:t>백업단계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09DE65C-CF96-4FAA-8CFB-760FEA45DE9D}"/>
                </a:ext>
              </a:extLst>
            </p:cNvPr>
            <p:cNvSpPr/>
            <p:nvPr/>
          </p:nvSpPr>
          <p:spPr>
            <a:xfrm>
              <a:off x="2354332" y="3363195"/>
              <a:ext cx="752841" cy="765645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-30" normalizeH="0" baseline="0" noProof="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</a:rPr>
                <a:t>클라우드</a:t>
              </a:r>
              <a:br>
                <a:rPr kumimoji="0" lang="en-US" altLang="ko-KR" sz="9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</a:rPr>
              </a:br>
              <a:r>
                <a:rPr kumimoji="0" lang="ko-KR" altLang="en-US" sz="9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effectLst/>
                  <a:uLnTx/>
                  <a:uFillTx/>
                  <a:latin typeface="+mn-ea"/>
                </a:rPr>
                <a:t>백업단계</a:t>
              </a:r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7E5375C-49FC-4A1F-A80F-53DDEDBFB1CE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 flipV="1">
              <a:off x="1240563" y="3746017"/>
              <a:ext cx="180463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72A2B18C-CA86-41AD-AB39-F37372512171}"/>
                </a:ext>
              </a:extLst>
            </p:cNvPr>
            <p:cNvCxnSpPr/>
            <p:nvPr/>
          </p:nvCxnSpPr>
          <p:spPr>
            <a:xfrm flipV="1">
              <a:off x="2163647" y="3746017"/>
              <a:ext cx="180463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26" name="Rectangle 155" descr="순서도 copy">
              <a:extLst>
                <a:ext uri="{FF2B5EF4-FFF2-40B4-BE49-F238E27FC236}">
                  <a16:creationId xmlns:a16="http://schemas.microsoft.com/office/drawing/2014/main" id="{A3AB60BB-3E39-4F27-B876-EEC2084531A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4508" y="3985450"/>
              <a:ext cx="2976032" cy="20195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백업서비스의 발전방향</a:t>
              </a:r>
            </a:p>
          </p:txBody>
        </p:sp>
        <p:sp>
          <p:nvSpPr>
            <p:cNvPr id="27" name="Rectangle 155" descr="순서도 copy">
              <a:extLst>
                <a:ext uri="{FF2B5EF4-FFF2-40B4-BE49-F238E27FC236}">
                  <a16:creationId xmlns:a16="http://schemas.microsoft.com/office/drawing/2014/main" id="{40808B1E-71AB-4CBA-B677-0EA3AC3FEEB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5146" y="2709103"/>
              <a:ext cx="2159713" cy="149477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백업서비스 모델의 고도화</a:t>
              </a:r>
            </a:p>
          </p:txBody>
        </p:sp>
        <p:sp>
          <p:nvSpPr>
            <p:cNvPr id="28" name="Rectangle 155" descr="순서도 copy">
              <a:extLst>
                <a:ext uri="{FF2B5EF4-FFF2-40B4-BE49-F238E27FC236}">
                  <a16:creationId xmlns:a16="http://schemas.microsoft.com/office/drawing/2014/main" id="{89D092F6-62C1-4122-A968-46A001BAE1E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5146" y="2903033"/>
              <a:ext cx="2159713" cy="149477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통합단일 플랫폼 </a:t>
              </a:r>
              <a:r>
                <a:rPr kumimoji="0" lang="en-US" altLang="ko-KR" sz="700" b="0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(</a:t>
              </a:r>
              <a:r>
                <a:rPr kumimoji="0" lang="ko-KR" altLang="en-US" sz="700" b="0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백업 및 모니터링</a:t>
              </a:r>
              <a:r>
                <a:rPr kumimoji="0" lang="en-US" altLang="ko-KR" sz="700" b="0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)</a:t>
              </a:r>
              <a:endParaRPr kumimoji="0" lang="ko-KR" altLang="en-US" sz="700" b="0" i="0" u="none" strike="noStrike" kern="0" cap="none" spc="-5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9" name="Rectangle 155" descr="순서도 copy">
              <a:extLst>
                <a:ext uri="{FF2B5EF4-FFF2-40B4-BE49-F238E27FC236}">
                  <a16:creationId xmlns:a16="http://schemas.microsoft.com/office/drawing/2014/main" id="{9166CA6B-FEEC-4BE0-AF06-2C1B180B472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5146" y="3096962"/>
              <a:ext cx="2159713" cy="149477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-5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클라우드</a:t>
              </a:r>
              <a:r>
                <a:rPr kumimoji="0" lang="ko-KR" altLang="en-US" sz="700" b="0" i="0" u="none" strike="noStrike" kern="0" cap="none" spc="-5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 수용 아키텍처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51A02BD-B91D-47AF-9EB8-E543CF5536CC}"/>
                </a:ext>
              </a:extLst>
            </p:cNvPr>
            <p:cNvGrpSpPr/>
            <p:nvPr/>
          </p:nvGrpSpPr>
          <p:grpSpPr>
            <a:xfrm>
              <a:off x="253732" y="4431322"/>
              <a:ext cx="3067017" cy="1914568"/>
              <a:chOff x="5411788" y="3040420"/>
              <a:chExt cx="4678885" cy="2074147"/>
            </a:xfrm>
          </p:grpSpPr>
          <p:sp>
            <p:nvSpPr>
              <p:cNvPr id="31" name="양쪽 모서리가 둥근 사각형 147">
                <a:extLst>
                  <a:ext uri="{FF2B5EF4-FFF2-40B4-BE49-F238E27FC236}">
                    <a16:creationId xmlns:a16="http://schemas.microsoft.com/office/drawing/2014/main" id="{C749F9B4-5E9D-44A1-840C-244722179FB2}"/>
                  </a:ext>
                </a:extLst>
              </p:cNvPr>
              <p:cNvSpPr/>
              <p:nvPr/>
            </p:nvSpPr>
            <p:spPr>
              <a:xfrm>
                <a:off x="5411788" y="3087599"/>
                <a:ext cx="4678884" cy="202696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2000">
                    <a:sysClr val="window" lastClr="FFFFFF"/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5400000" scaled="0"/>
              </a:gra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2700" dir="5400000" algn="t" rotWithShape="0">
                  <a:sysClr val="windowText" lastClr="000000">
                    <a:lumMod val="75000"/>
                    <a:lumOff val="25000"/>
                    <a:alpha val="20000"/>
                  </a:sysClr>
                </a:outerShdw>
              </a:effectLst>
            </p:spPr>
            <p:txBody>
              <a:bodyPr lIns="90000" tIns="108000" rIns="90000" bIns="0" rtlCol="0" anchor="t" anchorCtr="0"/>
              <a:lstStyle/>
              <a:p>
                <a:pPr marL="95250" marR="0" lvl="1" indent="-95250" defTabSz="914400" eaLnBrk="0" fontAlgn="base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240"/>
                  </a:spcAft>
                  <a:buClrTx/>
                  <a:buSzPct val="100000"/>
                  <a:buFont typeface="Wingdings" pitchFamily="2" charset="2"/>
                  <a:buChar char="§"/>
                  <a:tabLst/>
                  <a:defRPr/>
                </a:pPr>
                <a:endParaRPr kumimoji="0" lang="en-US" altLang="ko-KR" sz="9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32" name="양쪽 모서리가 둥근 사각형 148">
                <a:extLst>
                  <a:ext uri="{FF2B5EF4-FFF2-40B4-BE49-F238E27FC236}">
                    <a16:creationId xmlns:a16="http://schemas.microsoft.com/office/drawing/2014/main" id="{4DE10DE1-3F11-4C5F-8466-8544FFD8F89A}"/>
                  </a:ext>
                </a:extLst>
              </p:cNvPr>
              <p:cNvSpPr/>
              <p:nvPr/>
            </p:nvSpPr>
            <p:spPr>
              <a:xfrm>
                <a:off x="5411788" y="3040420"/>
                <a:ext cx="4678885" cy="373886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B336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marL="0" marR="0" lvl="0" indent="-180975" algn="ctr" defTabSz="99569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4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50" b="1" i="0" u="none" strike="noStrike" kern="0" cap="none" spc="-50" normalizeH="0" baseline="0" noProof="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ea"/>
                  </a:rPr>
                  <a:t>풍부하고 다양한 백업 사업 경험 적용으로 성공적인 사업 수행</a:t>
                </a: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3919756F-2B3D-42D9-B105-C34CB32918A3}"/>
                </a:ext>
              </a:extLst>
            </p:cNvPr>
            <p:cNvGrpSpPr/>
            <p:nvPr/>
          </p:nvGrpSpPr>
          <p:grpSpPr>
            <a:xfrm>
              <a:off x="316470" y="4796159"/>
              <a:ext cx="1439417" cy="1087140"/>
              <a:chOff x="4443413" y="8135938"/>
              <a:chExt cx="1858962" cy="1068212"/>
            </a:xfrm>
          </p:grpSpPr>
          <p:sp>
            <p:nvSpPr>
              <p:cNvPr id="34" name="Rectangle 155" descr="순서도 copy">
                <a:extLst>
                  <a:ext uri="{FF2B5EF4-FFF2-40B4-BE49-F238E27FC236}">
                    <a16:creationId xmlns:a16="http://schemas.microsoft.com/office/drawing/2014/main" id="{5F3BEAE1-1D68-42CB-934A-E53E1AFF303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43413" y="8135938"/>
                <a:ext cx="1858962" cy="22701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marL="0" marR="0" lvl="0" indent="-180975" algn="ctr" defTabSz="1043056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24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</a:rPr>
                  <a:t>유사 환경 </a:t>
                </a:r>
                <a:r>
                  <a:rPr kumimoji="0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</a:rPr>
                  <a:t>구축 경험</a:t>
                </a:r>
              </a:p>
            </p:txBody>
          </p:sp>
          <p:sp>
            <p:nvSpPr>
              <p:cNvPr id="35" name="Rectangle 156">
                <a:extLst>
                  <a:ext uri="{FF2B5EF4-FFF2-40B4-BE49-F238E27FC236}">
                    <a16:creationId xmlns:a16="http://schemas.microsoft.com/office/drawing/2014/main" id="{DE762050-99D6-42BA-817F-0D211AF0C4C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43413" y="8355014"/>
                <a:ext cx="1858962" cy="849136"/>
              </a:xfrm>
              <a:prstGeom prst="rect">
                <a:avLst/>
              </a:prstGeom>
              <a:solidFill>
                <a:sysClr val="window" lastClr="FFFFFF"/>
              </a:solid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lIns="46800" tIns="46800" rIns="46800" bIns="46800"/>
              <a:lstStyle>
                <a:lvl1pPr marL="85725" indent="-85725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92075" marR="0" lvl="1" indent="-92075" defTabSz="995690" eaLnBrk="1" fontAlgn="base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100000"/>
                  <a:buFont typeface="Arial" pitchFamily="34" charset="0"/>
                  <a:buChar char="•"/>
                  <a:tabLst/>
                  <a:defRPr/>
                </a:pPr>
                <a:endParaRPr kumimoji="1" lang="ko-KR" altLang="en-US" sz="800" b="1" i="0" u="none" strike="noStrike" kern="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  <a:ea typeface="+mn-ea"/>
                </a:endParaRPr>
              </a:p>
            </p:txBody>
          </p:sp>
        </p:grpSp>
        <p:sp>
          <p:nvSpPr>
            <p:cNvPr id="36" name="Rectangle 151" descr="순서도 copy">
              <a:extLst>
                <a:ext uri="{FF2B5EF4-FFF2-40B4-BE49-F238E27FC236}">
                  <a16:creationId xmlns:a16="http://schemas.microsoft.com/office/drawing/2014/main" id="{D4B50F56-3237-4ABA-8C6C-8B34B39FE95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5905" y="6028268"/>
              <a:ext cx="1489989" cy="14739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</a:pPr>
              <a:r>
                <a:rPr kumimoji="1"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유사 사업 노하우 적용</a:t>
              </a:r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8B12D97-F951-4044-B6D6-176A2AFDEA6F}"/>
                </a:ext>
              </a:extLst>
            </p:cNvPr>
            <p:cNvGrpSpPr/>
            <p:nvPr/>
          </p:nvGrpSpPr>
          <p:grpSpPr>
            <a:xfrm>
              <a:off x="1799938" y="4796159"/>
              <a:ext cx="1590113" cy="1087140"/>
              <a:chOff x="8086409" y="2967527"/>
              <a:chExt cx="2068600" cy="1177753"/>
            </a:xfrm>
          </p:grpSpPr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833AB60-24CA-46A1-ABF3-18055A6CC038}"/>
                  </a:ext>
                </a:extLst>
              </p:cNvPr>
              <p:cNvGrpSpPr/>
              <p:nvPr/>
            </p:nvGrpSpPr>
            <p:grpSpPr>
              <a:xfrm>
                <a:off x="8122920" y="2967527"/>
                <a:ext cx="1872557" cy="1177753"/>
                <a:chOff x="4443413" y="8135938"/>
                <a:chExt cx="1858962" cy="1068212"/>
              </a:xfrm>
            </p:grpSpPr>
            <p:sp>
              <p:nvSpPr>
                <p:cNvPr id="40" name="Rectangle 155" descr="순서도 copy">
                  <a:extLst>
                    <a:ext uri="{FF2B5EF4-FFF2-40B4-BE49-F238E27FC236}">
                      <a16:creationId xmlns:a16="http://schemas.microsoft.com/office/drawing/2014/main" id="{210B8439-4C0A-4329-AA9E-CF21D1AF68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43413" y="8135938"/>
                  <a:ext cx="1858962" cy="227012"/>
                </a:xfrm>
                <a:prstGeom prst="rect">
                  <a:avLst/>
                </a:prstGeom>
                <a:solidFill>
                  <a:srgbClr val="F2F2F2"/>
                </a:solidFill>
                <a:ln w="6350" cap="flat" cmpd="sng" algn="ctr">
                  <a:solidFill>
                    <a:srgbClr val="E5E5E1"/>
                  </a:solidFill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-180975" algn="ctr" defTabSz="1043056" eaLnBrk="1" fontAlgn="base" latinLnBrk="0" hangingPunct="1">
                    <a:lnSpc>
                      <a:spcPts val="700"/>
                    </a:lnSpc>
                    <a:spcBef>
                      <a:spcPts val="0"/>
                    </a:spcBef>
                    <a:spcAft>
                      <a:spcPts val="24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0" cap="none" spc="-5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ea"/>
                    </a:rPr>
                    <a:t> 대규모 백업시스템 </a:t>
                  </a:r>
                  <a:endParaRPr kumimoji="0" lang="en-US" altLang="ko-KR" sz="800" b="0" i="0" u="none" strike="noStrike" kern="0" cap="none" spc="-5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ea"/>
                  </a:endParaRPr>
                </a:p>
                <a:p>
                  <a:pPr marL="0" marR="0" lvl="0" indent="-180975" algn="ctr" defTabSz="1043056" eaLnBrk="1" fontAlgn="base" latinLnBrk="0" hangingPunct="1">
                    <a:lnSpc>
                      <a:spcPts val="700"/>
                    </a:lnSpc>
                    <a:spcBef>
                      <a:spcPts val="0"/>
                    </a:spcBef>
                    <a:spcAft>
                      <a:spcPts val="24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800" b="0" i="0" u="none" strike="noStrike" kern="0" cap="none" spc="-5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ea"/>
                    </a:rPr>
                    <a:t>구축경험 활용</a:t>
                  </a:r>
                </a:p>
              </p:txBody>
            </p:sp>
            <p:sp>
              <p:nvSpPr>
                <p:cNvPr id="41" name="Rectangle 156">
                  <a:extLst>
                    <a:ext uri="{FF2B5EF4-FFF2-40B4-BE49-F238E27FC236}">
                      <a16:creationId xmlns:a16="http://schemas.microsoft.com/office/drawing/2014/main" id="{1533FD71-0C81-4772-85B0-A4DA7D29F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43413" y="8355014"/>
                  <a:ext cx="1858962" cy="84913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EAEAEA"/>
                        </a:outerShdw>
                      </a:effectLst>
                    </a14:hiddenEffects>
                  </a:ext>
                </a:extLst>
              </p:spPr>
              <p:txBody>
                <a:bodyPr lIns="46800" tIns="46800" rIns="46800" bIns="46800"/>
                <a:lstStyle>
                  <a:lvl1pPr marL="85725" indent="-85725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92075" marR="0" lvl="1" indent="-92075" defTabSz="995690" eaLnBrk="1" fontAlgn="base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ct val="10000"/>
                    </a:spcAft>
                    <a:buClr>
                      <a:prstClr val="black">
                        <a:lumMod val="75000"/>
                        <a:lumOff val="25000"/>
                      </a:prstClr>
                    </a:buClr>
                    <a:buSzPct val="100000"/>
                    <a:buFont typeface="Arial" pitchFamily="34" charset="0"/>
                    <a:buChar char="•"/>
                    <a:tabLst/>
                    <a:defRPr/>
                  </a:pPr>
                  <a:endParaRPr kumimoji="1" lang="ko-KR" altLang="en-US" sz="800" b="1" i="0" u="none" strike="noStrike" kern="0" cap="none" spc="0" normalizeH="0" baseline="0" noProof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39" name="Rectangle 156">
                <a:extLst>
                  <a:ext uri="{FF2B5EF4-FFF2-40B4-BE49-F238E27FC236}">
                    <a16:creationId xmlns:a16="http://schemas.microsoft.com/office/drawing/2014/main" id="{8BD45658-64CA-4512-B2EA-42D654F9FD5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86409" y="3204567"/>
                <a:ext cx="2068600" cy="492955"/>
              </a:xfrm>
              <a:prstGeom prst="rect">
                <a:avLst/>
              </a:prstGeom>
            </p:spPr>
            <p:txBody>
              <a:bodyPr lIns="99569" tIns="49785" rIns="99569" bIns="49785" anchor="t"/>
              <a:lstStyle/>
              <a:p>
                <a:pPr marL="55563" marR="0" lvl="1" indent="-55563" defTabSz="995690" eaLnBrk="1" fontAlgn="base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10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ea"/>
                  </a:rPr>
                  <a:t>다수기관의 백업시스템 동시구축</a:t>
                </a:r>
              </a:p>
              <a:p>
                <a:pPr marL="55563" marR="0" lvl="1" indent="-55563" defTabSz="995690" eaLnBrk="1" fontAlgn="base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10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ea"/>
                  </a:rPr>
                  <a:t>물리</a:t>
                </a:r>
                <a:r>
                  <a:rPr kumimoji="0" lang="en-US" altLang="ko-KR" sz="600" b="0" i="0" u="none" strike="noStrike" kern="0" cap="none" spc="0" normalizeH="0" baseline="0" noProof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ea"/>
                  </a:rPr>
                  <a:t>/</a:t>
                </a:r>
                <a:r>
                  <a:rPr kumimoji="0" lang="ko-KR" altLang="en-US" sz="600" b="0" i="0" u="none" strike="noStrike" kern="0" cap="none" spc="0" normalizeH="0" baseline="0" noProof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ea"/>
                  </a:rPr>
                  <a:t>가상 환경에서 백업시스템 구축능력</a:t>
                </a:r>
              </a:p>
            </p:txBody>
          </p:sp>
        </p:grpSp>
        <p:sp>
          <p:nvSpPr>
            <p:cNvPr id="42" name="Rectangle 151" descr="순서도 copy">
              <a:extLst>
                <a:ext uri="{FF2B5EF4-FFF2-40B4-BE49-F238E27FC236}">
                  <a16:creationId xmlns:a16="http://schemas.microsoft.com/office/drawing/2014/main" id="{D85B34C3-512F-4906-BBE7-EFE340F0507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810625" y="5963616"/>
              <a:ext cx="1489989" cy="2947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9569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effectLst/>
                  <a:uLnTx/>
                  <a:uFillTx/>
                  <a:latin typeface="+mn-ea"/>
                </a:rPr>
                <a:t> 백업 전문 기술인력 투입으로 업무영향 최소화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D19EDC7A-29DC-4C28-9BA0-B4324FB235DB}"/>
                </a:ext>
              </a:extLst>
            </p:cNvPr>
            <p:cNvCxnSpPr/>
            <p:nvPr/>
          </p:nvCxnSpPr>
          <p:spPr>
            <a:xfrm>
              <a:off x="1802940" y="5962021"/>
              <a:ext cx="0" cy="30682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44" name="object 58">
              <a:extLst>
                <a:ext uri="{FF2B5EF4-FFF2-40B4-BE49-F238E27FC236}">
                  <a16:creationId xmlns:a16="http://schemas.microsoft.com/office/drawing/2014/main" id="{5EAF4B1C-895B-4CA9-B892-635150242328}"/>
                </a:ext>
              </a:extLst>
            </p:cNvPr>
            <p:cNvSpPr/>
            <p:nvPr/>
          </p:nvSpPr>
          <p:spPr>
            <a:xfrm>
              <a:off x="1955468" y="5682613"/>
              <a:ext cx="151364" cy="1772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45" name="Picture 2" descr="C:\Users\wslee\Pictures\426.png">
              <a:extLst>
                <a:ext uri="{FF2B5EF4-FFF2-40B4-BE49-F238E27FC236}">
                  <a16:creationId xmlns:a16="http://schemas.microsoft.com/office/drawing/2014/main" id="{111486A9-2177-4694-AB74-D8806275C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40823" y="5378149"/>
              <a:ext cx="180656" cy="183729"/>
            </a:xfrm>
            <a:prstGeom prst="rect">
              <a:avLst/>
            </a:prstGeom>
            <a:noFill/>
          </p:spPr>
        </p:pic>
        <p:sp>
          <p:nvSpPr>
            <p:cNvPr id="46" name="object 58">
              <a:extLst>
                <a:ext uri="{FF2B5EF4-FFF2-40B4-BE49-F238E27FC236}">
                  <a16:creationId xmlns:a16="http://schemas.microsoft.com/office/drawing/2014/main" id="{6F6EF9F4-5797-440D-8908-6A66CD8A4FA8}"/>
                </a:ext>
              </a:extLst>
            </p:cNvPr>
            <p:cNvSpPr/>
            <p:nvPr/>
          </p:nvSpPr>
          <p:spPr>
            <a:xfrm>
              <a:off x="2249402" y="5682613"/>
              <a:ext cx="151364" cy="1772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endParaRPr>
            </a:p>
          </p:txBody>
        </p:sp>
        <p:pic>
          <p:nvPicPr>
            <p:cNvPr id="47" name="Picture 2" descr="C:\Users\wslee\Pictures\426.png">
              <a:extLst>
                <a:ext uri="{FF2B5EF4-FFF2-40B4-BE49-F238E27FC236}">
                  <a16:creationId xmlns:a16="http://schemas.microsoft.com/office/drawing/2014/main" id="{B8846C6C-69C3-42A3-B0C4-804159ABB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34757" y="5378149"/>
              <a:ext cx="180656" cy="183729"/>
            </a:xfrm>
            <a:prstGeom prst="rect">
              <a:avLst/>
            </a:prstGeom>
            <a:noFill/>
          </p:spPr>
        </p:pic>
        <p:sp>
          <p:nvSpPr>
            <p:cNvPr id="48" name="Rectangle 151" descr="순서도 copy">
              <a:extLst>
                <a:ext uri="{FF2B5EF4-FFF2-40B4-BE49-F238E27FC236}">
                  <a16:creationId xmlns:a16="http://schemas.microsoft.com/office/drawing/2014/main" id="{BAF1687C-1359-46AE-8788-04D76EA7BB8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57758" y="5274598"/>
              <a:ext cx="429625" cy="471656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9569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</a:rPr>
                <a:t>…………</a:t>
              </a:r>
              <a:endParaRPr kumimoji="1" lang="ko-KR" altLang="en-US" sz="16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F9B21B99-258A-4AB6-B822-22D092CC02C7}"/>
                </a:ext>
              </a:extLst>
            </p:cNvPr>
            <p:cNvCxnSpPr/>
            <p:nvPr/>
          </p:nvCxnSpPr>
          <p:spPr>
            <a:xfrm flipH="1">
              <a:off x="2031150" y="5561878"/>
              <a:ext cx="0" cy="12073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3642AD01-F199-4926-AAC5-897E58818AE8}"/>
                </a:ext>
              </a:extLst>
            </p:cNvPr>
            <p:cNvCxnSpPr/>
            <p:nvPr/>
          </p:nvCxnSpPr>
          <p:spPr>
            <a:xfrm flipH="1">
              <a:off x="2325084" y="5561878"/>
              <a:ext cx="0" cy="12073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</p:cxnSp>
        <p:sp>
          <p:nvSpPr>
            <p:cNvPr id="51" name="Rectangle 155" descr="순서도 copy">
              <a:extLst>
                <a:ext uri="{FF2B5EF4-FFF2-40B4-BE49-F238E27FC236}">
                  <a16:creationId xmlns:a16="http://schemas.microsoft.com/office/drawing/2014/main" id="{FF0633E5-DB5E-417D-865D-2AAAD49FD1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43430" y="5455314"/>
              <a:ext cx="1261107" cy="230242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구축</a:t>
              </a:r>
            </a:p>
          </p:txBody>
        </p:sp>
        <p:sp>
          <p:nvSpPr>
            <p:cNvPr id="52" name="Rectangle 156">
              <a:extLst>
                <a:ext uri="{FF2B5EF4-FFF2-40B4-BE49-F238E27FC236}">
                  <a16:creationId xmlns:a16="http://schemas.microsoft.com/office/drawing/2014/main" id="{F3FA1081-9C86-46C3-A4B7-1B59F410F61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43430" y="5677507"/>
              <a:ext cx="1261107" cy="562002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92075" marR="0" lvl="1" indent="-92075" defTabSz="99569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endParaRPr kumimoji="1" lang="ko-KR" altLang="en-US" sz="900" b="1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53" name="Rectangle 156">
              <a:extLst>
                <a:ext uri="{FF2B5EF4-FFF2-40B4-BE49-F238E27FC236}">
                  <a16:creationId xmlns:a16="http://schemas.microsoft.com/office/drawing/2014/main" id="{5B8EBDE1-BBB2-4020-ACA1-56639F47974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18841" y="5673367"/>
              <a:ext cx="1334171" cy="453467"/>
            </a:xfrm>
            <a:prstGeom prst="rect">
              <a:avLst/>
            </a:prstGeom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설계 및 정책수립</a:t>
              </a: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구축</a:t>
              </a:r>
            </a:p>
          </p:txBody>
        </p:sp>
        <p:sp>
          <p:nvSpPr>
            <p:cNvPr id="54" name="Rectangle 155" descr="순서도 copy">
              <a:extLst>
                <a:ext uri="{FF2B5EF4-FFF2-40B4-BE49-F238E27FC236}">
                  <a16:creationId xmlns:a16="http://schemas.microsoft.com/office/drawing/2014/main" id="{ED20A576-A0F8-4704-B3EA-5415DE3568F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610837" y="5455314"/>
              <a:ext cx="1261107" cy="230242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사업종료 후</a:t>
              </a:r>
            </a:p>
          </p:txBody>
        </p:sp>
        <p:sp>
          <p:nvSpPr>
            <p:cNvPr id="55" name="Rectangle 156">
              <a:extLst>
                <a:ext uri="{FF2B5EF4-FFF2-40B4-BE49-F238E27FC236}">
                  <a16:creationId xmlns:a16="http://schemas.microsoft.com/office/drawing/2014/main" id="{0ACB79D4-2AE0-45A9-8BE2-E4929D541A9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610837" y="5677507"/>
              <a:ext cx="1261107" cy="562002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92075" marR="0" lvl="1" indent="-92075" defTabSz="995690" eaLnBrk="1" fontAlgn="base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tabLst/>
                <a:defRPr/>
              </a:pPr>
              <a:endParaRPr kumimoji="1" lang="ko-KR" altLang="en-US" sz="900" b="1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56" name="Rectangle 156">
              <a:extLst>
                <a:ext uri="{FF2B5EF4-FFF2-40B4-BE49-F238E27FC236}">
                  <a16:creationId xmlns:a16="http://schemas.microsoft.com/office/drawing/2014/main" id="{D6FCFA96-2306-4805-AF68-9605157B826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586249" y="5673367"/>
              <a:ext cx="1334171" cy="453467"/>
            </a:xfrm>
            <a:prstGeom prst="rect">
              <a:avLst/>
            </a:prstGeom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운영지원</a:t>
              </a: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백업체계 정립 및 안정화</a:t>
              </a:r>
            </a:p>
          </p:txBody>
        </p:sp>
        <p:sp>
          <p:nvSpPr>
            <p:cNvPr id="57" name="Rectangle 155" descr="순서도 copy">
              <a:extLst>
                <a:ext uri="{FF2B5EF4-FFF2-40B4-BE49-F238E27FC236}">
                  <a16:creationId xmlns:a16="http://schemas.microsoft.com/office/drawing/2014/main" id="{8D1789B7-D25D-466C-B502-D9F455221E4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43430" y="4848171"/>
              <a:ext cx="1261107" cy="5131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사업기간</a:t>
              </a:r>
            </a:p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(1</a:t>
              </a: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개월</a:t>
              </a: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)</a:t>
              </a:r>
            </a:p>
          </p:txBody>
        </p:sp>
        <p:sp>
          <p:nvSpPr>
            <p:cNvPr id="58" name="Rectangle 155" descr="순서도 copy">
              <a:extLst>
                <a:ext uri="{FF2B5EF4-FFF2-40B4-BE49-F238E27FC236}">
                  <a16:creationId xmlns:a16="http://schemas.microsoft.com/office/drawing/2014/main" id="{5D81F7E3-50C6-4D93-BCFD-12055E2D44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610837" y="4848171"/>
              <a:ext cx="1261107" cy="5131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안정화</a:t>
              </a:r>
              <a:b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</a:b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(2</a:t>
              </a: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개월</a:t>
              </a: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)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3EEE79F3-1D4C-4B33-A860-37997F7BD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810" y="3699442"/>
              <a:ext cx="2334970" cy="1390008"/>
            </a:xfrm>
            <a:prstGeom prst="rect">
              <a:avLst/>
            </a:prstGeom>
          </p:spPr>
        </p:pic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56AFAE2-1C83-41F6-8E7A-67E0B8C37E09}"/>
                </a:ext>
              </a:extLst>
            </p:cNvPr>
            <p:cNvGrpSpPr/>
            <p:nvPr/>
          </p:nvGrpSpPr>
          <p:grpSpPr>
            <a:xfrm>
              <a:off x="4961415" y="4677990"/>
              <a:ext cx="792000" cy="792000"/>
              <a:chOff x="9144000" y="1253067"/>
              <a:chExt cx="900000" cy="900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B5343632-0BAC-4F84-AB4D-E2CF2EFEEA14}"/>
                  </a:ext>
                </a:extLst>
              </p:cNvPr>
              <p:cNvSpPr/>
              <p:nvPr/>
            </p:nvSpPr>
            <p:spPr>
              <a:xfrm>
                <a:off x="9144000" y="1253067"/>
                <a:ext cx="900000" cy="90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n-ea"/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2400" dirty="0">
                    <a:solidFill>
                      <a:schemeClr val="bg1"/>
                    </a:solidFill>
                    <a:latin typeface="+mn-ea"/>
                  </a:rPr>
                  <a:t>04</a:t>
                </a:r>
                <a:endParaRPr lang="ko-KR" altLang="en-US" sz="2400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193FBF9-94DA-47B8-9A37-777BA1F9031A}"/>
                  </a:ext>
                </a:extLst>
              </p:cNvPr>
              <p:cNvCxnSpPr/>
              <p:nvPr/>
            </p:nvCxnSpPr>
            <p:spPr>
              <a:xfrm>
                <a:off x="9335767" y="1613719"/>
                <a:ext cx="5164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6EE9B6EC-F383-4CC8-AC61-F10102B32E41}"/>
                </a:ext>
              </a:extLst>
            </p:cNvPr>
            <p:cNvGrpSpPr/>
            <p:nvPr/>
          </p:nvGrpSpPr>
          <p:grpSpPr>
            <a:xfrm>
              <a:off x="3378219" y="4677990"/>
              <a:ext cx="792000" cy="792000"/>
              <a:chOff x="9144000" y="1253067"/>
              <a:chExt cx="900000" cy="900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DDC2C5ED-A37C-4BE1-8E97-E2665871681C}"/>
                  </a:ext>
                </a:extLst>
              </p:cNvPr>
              <p:cNvSpPr/>
              <p:nvPr/>
            </p:nvSpPr>
            <p:spPr>
              <a:xfrm>
                <a:off x="9144000" y="1253067"/>
                <a:ext cx="900000" cy="90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n-ea"/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2400" dirty="0">
                    <a:solidFill>
                      <a:schemeClr val="bg1"/>
                    </a:solidFill>
                    <a:latin typeface="+mn-ea"/>
                  </a:rPr>
                  <a:t>03</a:t>
                </a:r>
                <a:endParaRPr lang="ko-KR" altLang="en-US" sz="2400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66704D4-32A6-4729-A3D2-7A3DECF7D6F5}"/>
                  </a:ext>
                </a:extLst>
              </p:cNvPr>
              <p:cNvCxnSpPr/>
              <p:nvPr/>
            </p:nvCxnSpPr>
            <p:spPr>
              <a:xfrm>
                <a:off x="9335767" y="1613719"/>
                <a:ext cx="5164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01DAD58F-B1D1-4290-87EF-A6B898B62241}"/>
                </a:ext>
              </a:extLst>
            </p:cNvPr>
            <p:cNvGrpSpPr/>
            <p:nvPr/>
          </p:nvGrpSpPr>
          <p:grpSpPr>
            <a:xfrm>
              <a:off x="3378219" y="3189803"/>
              <a:ext cx="792000" cy="792000"/>
              <a:chOff x="9144000" y="1253067"/>
              <a:chExt cx="900000" cy="900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93F0D6BC-F155-48F0-8E5D-DDC0544E3D5F}"/>
                  </a:ext>
                </a:extLst>
              </p:cNvPr>
              <p:cNvSpPr/>
              <p:nvPr/>
            </p:nvSpPr>
            <p:spPr>
              <a:xfrm>
                <a:off x="9144000" y="1253067"/>
                <a:ext cx="900000" cy="90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n-ea"/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2400" dirty="0">
                    <a:solidFill>
                      <a:schemeClr val="bg1"/>
                    </a:solidFill>
                    <a:latin typeface="+mn-ea"/>
                  </a:rPr>
                  <a:t>01</a:t>
                </a:r>
                <a:endParaRPr lang="ko-KR" altLang="en-US" sz="2400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D621716D-2087-40C4-A6FE-5784C1592CE1}"/>
                  </a:ext>
                </a:extLst>
              </p:cNvPr>
              <p:cNvCxnSpPr/>
              <p:nvPr/>
            </p:nvCxnSpPr>
            <p:spPr>
              <a:xfrm>
                <a:off x="9335767" y="1613719"/>
                <a:ext cx="5164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1F509EAC-77D6-472E-9727-5FEAB607848F}"/>
                </a:ext>
              </a:extLst>
            </p:cNvPr>
            <p:cNvGrpSpPr/>
            <p:nvPr/>
          </p:nvGrpSpPr>
          <p:grpSpPr>
            <a:xfrm>
              <a:off x="4961415" y="3189803"/>
              <a:ext cx="792000" cy="792000"/>
              <a:chOff x="9144000" y="1253067"/>
              <a:chExt cx="900000" cy="9000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6D67A216-B3D8-4821-96E1-605169932C71}"/>
                  </a:ext>
                </a:extLst>
              </p:cNvPr>
              <p:cNvSpPr/>
              <p:nvPr/>
            </p:nvSpPr>
            <p:spPr>
              <a:xfrm>
                <a:off x="9144000" y="1253067"/>
                <a:ext cx="900000" cy="90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+mn-ea"/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2400" dirty="0">
                    <a:solidFill>
                      <a:schemeClr val="bg1"/>
                    </a:solidFill>
                    <a:latin typeface="+mn-ea"/>
                  </a:rPr>
                  <a:t>02</a:t>
                </a:r>
                <a:endParaRPr lang="ko-KR" altLang="en-US" sz="2400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AE68956F-A3E6-46E8-97E2-733828034C43}"/>
                  </a:ext>
                </a:extLst>
              </p:cNvPr>
              <p:cNvCxnSpPr/>
              <p:nvPr/>
            </p:nvCxnSpPr>
            <p:spPr>
              <a:xfrm>
                <a:off x="9335767" y="1613719"/>
                <a:ext cx="51646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이등변 삼각형 71">
              <a:extLst>
                <a:ext uri="{FF2B5EF4-FFF2-40B4-BE49-F238E27FC236}">
                  <a16:creationId xmlns:a16="http://schemas.microsoft.com/office/drawing/2014/main" id="{849D2138-4897-4BD2-BC2A-607640DC4A7F}"/>
                </a:ext>
              </a:extLst>
            </p:cNvPr>
            <p:cNvSpPr/>
            <p:nvPr/>
          </p:nvSpPr>
          <p:spPr>
            <a:xfrm rot="5400000">
              <a:off x="7206283" y="3417866"/>
              <a:ext cx="330200" cy="105011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3" name="이등변 삼각형 72">
              <a:extLst>
                <a:ext uri="{FF2B5EF4-FFF2-40B4-BE49-F238E27FC236}">
                  <a16:creationId xmlns:a16="http://schemas.microsoft.com/office/drawing/2014/main" id="{7CC947A1-5B87-432F-9C97-01A1EE13202F}"/>
                </a:ext>
              </a:extLst>
            </p:cNvPr>
            <p:cNvSpPr/>
            <p:nvPr/>
          </p:nvSpPr>
          <p:spPr>
            <a:xfrm rot="5400000">
              <a:off x="7268429" y="5545330"/>
              <a:ext cx="330200" cy="105011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74" name="Picture 4" descr="íìpnsì ëí ì´ë¯¸ì§ ê²ìê²°ê³¼">
              <a:extLst>
                <a:ext uri="{FF2B5EF4-FFF2-40B4-BE49-F238E27FC236}">
                  <a16:creationId xmlns:a16="http://schemas.microsoft.com/office/drawing/2014/main" id="{9CA6EB73-A04C-40B2-9ED3-A05C9CA51C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951" y="5139223"/>
              <a:ext cx="547370" cy="216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6" descr="ì ë¬¸ê±´ì¤ê³µì ì¡°í©ì ëí ì´ë¯¸ì§ ê²ìê²°ê³¼">
              <a:extLst>
                <a:ext uri="{FF2B5EF4-FFF2-40B4-BE49-F238E27FC236}">
                  <a16:creationId xmlns:a16="http://schemas.microsoft.com/office/drawing/2014/main" id="{8F995C1A-B798-4AF4-ABAF-EC800FE97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15" y="5397156"/>
              <a:ext cx="495614" cy="368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10" descr="SAMSUNG BIOLOGICS">
              <a:extLst>
                <a:ext uri="{FF2B5EF4-FFF2-40B4-BE49-F238E27FC236}">
                  <a16:creationId xmlns:a16="http://schemas.microsoft.com/office/drawing/2014/main" id="{F13C3942-6198-4D2E-AD1B-9557161116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502" y="5264566"/>
              <a:ext cx="680495" cy="186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8" descr="ìì¸ì ì©íê°ì ë³´ì ëí ì´ë¯¸ì§ ê²ìê²°ê³¼">
              <a:extLst>
                <a:ext uri="{FF2B5EF4-FFF2-40B4-BE49-F238E27FC236}">
                  <a16:creationId xmlns:a16="http://schemas.microsoft.com/office/drawing/2014/main" id="{41DEF51B-5E5A-4B9F-92D3-3E053F08C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11"/>
            <a:stretch/>
          </p:blipFill>
          <p:spPr bwMode="auto">
            <a:xfrm>
              <a:off x="923779" y="5571078"/>
              <a:ext cx="792000" cy="28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모서리가 둥근 직사각형 96">
            <a:extLst>
              <a:ext uri="{FF2B5EF4-FFF2-40B4-BE49-F238E27FC236}">
                <a16:creationId xmlns:a16="http://schemas.microsoft.com/office/drawing/2014/main" id="{6FC95343-06A5-452B-9CDD-FF0AFC4C64D3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defTabSz="685800" latinLnBrk="0"/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추진전략 개요</a:t>
            </a:r>
          </a:p>
        </p:txBody>
      </p:sp>
    </p:spTree>
    <p:extLst>
      <p:ext uri="{BB962C8B-B14F-4D97-AF65-F5344CB8AC3E}">
        <p14:creationId xmlns:p14="http://schemas.microsoft.com/office/powerpoint/2010/main" val="12975656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2.3.5 </a:t>
            </a:r>
            <a:r>
              <a:rPr lang="ko-KR" altLang="en-US" dirty="0"/>
              <a:t>제안 용량 산정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백업 및 복구 시스템 구축에 필요한 백업 전용 스토리지의 용량 산정 기준은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제안 용량 산정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97EA2F-E950-4E3A-92BE-AAF74DD6D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00330"/>
              </p:ext>
            </p:extLst>
          </p:nvPr>
        </p:nvGraphicFramePr>
        <p:xfrm>
          <a:off x="262746" y="2211551"/>
          <a:ext cx="9362021" cy="2136758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340268">
                  <a:extLst>
                    <a:ext uri="{9D8B030D-6E8A-4147-A177-3AD203B41FA5}">
                      <a16:colId xmlns:a16="http://schemas.microsoft.com/office/drawing/2014/main" val="1604298670"/>
                    </a:ext>
                  </a:extLst>
                </a:gridCol>
                <a:gridCol w="943153">
                  <a:extLst>
                    <a:ext uri="{9D8B030D-6E8A-4147-A177-3AD203B41FA5}">
                      <a16:colId xmlns:a16="http://schemas.microsoft.com/office/drawing/2014/main" val="3961084734"/>
                    </a:ext>
                  </a:extLst>
                </a:gridCol>
                <a:gridCol w="933224">
                  <a:extLst>
                    <a:ext uri="{9D8B030D-6E8A-4147-A177-3AD203B41FA5}">
                      <a16:colId xmlns:a16="http://schemas.microsoft.com/office/drawing/2014/main" val="1331437838"/>
                    </a:ext>
                  </a:extLst>
                </a:gridCol>
                <a:gridCol w="1509042">
                  <a:extLst>
                    <a:ext uri="{9D8B030D-6E8A-4147-A177-3AD203B41FA5}">
                      <a16:colId xmlns:a16="http://schemas.microsoft.com/office/drawing/2014/main" val="4153975090"/>
                    </a:ext>
                  </a:extLst>
                </a:gridCol>
                <a:gridCol w="1598394">
                  <a:extLst>
                    <a:ext uri="{9D8B030D-6E8A-4147-A177-3AD203B41FA5}">
                      <a16:colId xmlns:a16="http://schemas.microsoft.com/office/drawing/2014/main" val="526241930"/>
                    </a:ext>
                  </a:extLst>
                </a:gridCol>
                <a:gridCol w="1598394">
                  <a:extLst>
                    <a:ext uri="{9D8B030D-6E8A-4147-A177-3AD203B41FA5}">
                      <a16:colId xmlns:a16="http://schemas.microsoft.com/office/drawing/2014/main" val="2181916505"/>
                    </a:ext>
                  </a:extLst>
                </a:gridCol>
                <a:gridCol w="1439546">
                  <a:extLst>
                    <a:ext uri="{9D8B030D-6E8A-4147-A177-3AD203B41FA5}">
                      <a16:colId xmlns:a16="http://schemas.microsoft.com/office/drawing/2014/main" val="808093819"/>
                    </a:ext>
                  </a:extLst>
                </a:gridCol>
              </a:tblGrid>
              <a:tr h="22451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800" u="none" strike="noStrike" dirty="0">
                          <a:effectLst/>
                          <a:latin typeface="+mn-ea"/>
                          <a:ea typeface="+mn-ea"/>
                        </a:rPr>
                        <a:t>Backup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타입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백업 대상 용량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(TB)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실 사용량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(TB) +</a:t>
                      </a:r>
                      <a:b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증가량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baseline="30000" dirty="0">
                          <a:effectLst/>
                          <a:latin typeface="+mn-ea"/>
                          <a:ea typeface="+mn-ea"/>
                        </a:rPr>
                        <a:t>1)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최초 중복 제거율 </a:t>
                      </a:r>
                      <a:r>
                        <a:rPr lang="en-US" altLang="ko-KR" sz="800" u="none" strike="noStrike" baseline="30000" dirty="0">
                          <a:effectLst/>
                          <a:latin typeface="+mn-ea"/>
                          <a:ea typeface="+mn-ea"/>
                        </a:rPr>
                        <a:t>2)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일별 중복 제거율  </a:t>
                      </a:r>
                      <a:r>
                        <a:rPr lang="en-US" altLang="ko-KR" sz="800" u="none" strike="noStrike" baseline="30000" dirty="0">
                          <a:effectLst/>
                          <a:latin typeface="+mn-ea"/>
                          <a:ea typeface="+mn-ea"/>
                        </a:rPr>
                        <a:t>3)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백업 보관 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벌수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baseline="30000" dirty="0">
                          <a:effectLst/>
                          <a:latin typeface="+mn-ea"/>
                          <a:ea typeface="+mn-ea"/>
                        </a:rPr>
                        <a:t>4)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제안 용량</a:t>
                      </a:r>
                      <a:b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증가량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800" u="none" strike="noStrike" dirty="0" err="1">
                          <a:effectLst/>
                          <a:latin typeface="+mn-ea"/>
                          <a:ea typeface="+mn-ea"/>
                        </a:rPr>
                        <a:t>여유율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20% </a:t>
                      </a:r>
                      <a:r>
                        <a:rPr lang="ko-KR" altLang="en-US" sz="800" u="none" strike="noStrike" dirty="0">
                          <a:effectLst/>
                          <a:latin typeface="+mn-ea"/>
                          <a:ea typeface="+mn-ea"/>
                        </a:rPr>
                        <a:t>적용</a:t>
                      </a:r>
                      <a:r>
                        <a:rPr lang="en-US" altLang="ko-KR" sz="8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290400"/>
                  </a:ext>
                </a:extLst>
              </a:tr>
              <a:tr h="224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최초 백업 용량 </a:t>
                      </a:r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(TB) </a:t>
                      </a:r>
                      <a:r>
                        <a:rPr lang="en-US" altLang="ko-KR" sz="80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a)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차 이후 백업 용량 </a:t>
                      </a:r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(TB) </a:t>
                      </a:r>
                      <a:r>
                        <a:rPr lang="en-US" altLang="ko-KR" sz="800" u="none" strike="noStrike" baseline="30000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b)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전체 필요 용량 </a:t>
                      </a:r>
                      <a:r>
                        <a:rPr lang="en-US" altLang="ko-KR" sz="80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(TB)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72411"/>
                  </a:ext>
                </a:extLst>
              </a:tr>
              <a:tr h="21290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VM</a:t>
                      </a:r>
                      <a:b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(130TB+40TB)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170.0 TB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102.0 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98.5%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>
                          <a:solidFill>
                            <a:srgbClr val="CC0000"/>
                          </a:solidFill>
                          <a:effectLst/>
                          <a:latin typeface="+mn-ea"/>
                          <a:ea typeface="+mn-ea"/>
                        </a:rPr>
                        <a:t>355TB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334455"/>
                  </a:ext>
                </a:extLst>
              </a:tr>
              <a:tr h="224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(100% -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(100% -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3)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a)*2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+ {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b)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x (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4)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- 1) }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110619"/>
                  </a:ext>
                </a:extLst>
              </a:tr>
              <a:tr h="270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51.0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122.7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955609"/>
                  </a:ext>
                </a:extLst>
              </a:tr>
              <a:tr h="212902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Data</a:t>
                      </a:r>
                      <a:b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(150TB+40TB)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190.0 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123.5 TB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97.0%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벌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455802"/>
                  </a:ext>
                </a:extLst>
              </a:tr>
              <a:tr h="2245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</a:t>
                      </a:r>
                      <a:r>
                        <a:rPr lang="ko-KR" altLang="en-US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(100% - </a:t>
                      </a:r>
                      <a:r>
                        <a:rPr lang="en-US" altLang="ko-KR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 </a:t>
                      </a:r>
                      <a:r>
                        <a:rPr lang="en-US" altLang="ko-KR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 (100% - </a:t>
                      </a:r>
                      <a:r>
                        <a:rPr lang="en-US" altLang="ko-KR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3)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a)*2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+ { 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b)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x (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4) 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- 1) }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893557"/>
                  </a:ext>
                </a:extLst>
              </a:tr>
              <a:tr h="2709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61.8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1.9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173.5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024101"/>
                  </a:ext>
                </a:extLst>
              </a:tr>
              <a:tr h="2709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Total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+mn-ea"/>
                          <a:ea typeface="+mn-ea"/>
                        </a:rPr>
                        <a:t>360.0 TB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+mn-ea"/>
                          <a:ea typeface="+mn-ea"/>
                        </a:rPr>
                        <a:t>225.5 TB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71" marR="5471" marT="5471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296.2 TB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067380"/>
                  </a:ext>
                </a:extLst>
              </a:tr>
            </a:tbl>
          </a:graphicData>
        </a:graphic>
      </p:graphicFrame>
      <p:pic>
        <p:nvPicPr>
          <p:cNvPr id="7" name="Picture 21" descr="바닥06">
            <a:extLst>
              <a:ext uri="{FF2B5EF4-FFF2-40B4-BE49-F238E27FC236}">
                <a16:creationId xmlns:a16="http://schemas.microsoft.com/office/drawing/2014/main" id="{13EBDB9F-231A-4B25-88E5-8A89DCDC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7" y="5049607"/>
            <a:ext cx="9362020" cy="147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9EC739-4B42-487C-A047-5E200C903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108" y="5217614"/>
            <a:ext cx="9313918" cy="690360"/>
          </a:xfrm>
          <a:prstGeom prst="rect">
            <a:avLst/>
          </a:prstGeom>
          <a:solidFill>
            <a:srgbClr val="7BC144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백업 및 복구 시스템 저장장치 용량 산정 결과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– 380TB</a:t>
            </a:r>
          </a:p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위 용량산정 기준을 고려하여 </a:t>
            </a:r>
            <a:r>
              <a:rPr lang="en-US" altLang="ko-KR" sz="1400" b="1" dirty="0" err="1">
                <a:solidFill>
                  <a:schemeClr val="bg1"/>
                </a:solidFill>
                <a:latin typeface="+mn-ea"/>
                <a:cs typeface="Arial" charset="0"/>
              </a:rPr>
              <a:t>Veeam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백업 전용 스토리지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 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cs typeface="Arial" charset="0"/>
              </a:rPr>
              <a:t>380TB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 를 제안합니다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.</a:t>
            </a:r>
            <a:endParaRPr lang="ko-KR" altLang="en-US" sz="1200" b="1" dirty="0">
              <a:solidFill>
                <a:schemeClr val="bg1"/>
              </a:solidFill>
              <a:latin typeface="+mn-ea"/>
              <a:cs typeface="Arial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8371542-A44E-41BD-AA58-26535D641C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233" y="4378403"/>
            <a:ext cx="8572150" cy="78841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백업 대상 용량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백업시스템 용량 산정 기준</a:t>
            </a:r>
          </a:p>
          <a:p>
            <a:pPr marL="331787" lvl="1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- 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Full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50%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중복제거 및 압축 기준 산정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대상용량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0.5             - 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이후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Full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97~98.5%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중복제거 및 압축 기준 산정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대상용량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0.03~0.015</a:t>
            </a:r>
          </a:p>
          <a:p>
            <a:pPr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  <a:defRPr/>
            </a:pP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       - 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데이터 저장 시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1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개월 보관주기 기준 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[[Full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2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+ [[Next </a:t>
            </a:r>
            <a:r>
              <a:rPr lang="ko-KR" altLang="en-US" sz="1000" kern="0" spc="-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증분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백업 용량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28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  = </a:t>
            </a:r>
            <a:r>
              <a:rPr lang="ko-KR" altLang="en-US" sz="100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필요 용량</a:t>
            </a:r>
            <a:endParaRPr lang="en-US" altLang="ko-KR" sz="100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11688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2.3.5 </a:t>
            </a:r>
            <a:r>
              <a:rPr lang="ko-KR" altLang="en-US" dirty="0"/>
              <a:t>제안 용량 산정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백업 및 복구 시스템 구축에 필요한 백업 전용 스토리지의 용량 산정 기준은 다음과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제안 백업 시스템 용량 산정 기준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7" name="Picture 21" descr="바닥06">
            <a:extLst>
              <a:ext uri="{FF2B5EF4-FFF2-40B4-BE49-F238E27FC236}">
                <a16:creationId xmlns:a16="http://schemas.microsoft.com/office/drawing/2014/main" id="{13EBDB9F-231A-4B25-88E5-8A89DCDC1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47" y="5049607"/>
            <a:ext cx="9362020" cy="1475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1" descr="바닥06">
            <a:extLst>
              <a:ext uri="{FF2B5EF4-FFF2-40B4-BE49-F238E27FC236}">
                <a16:creationId xmlns:a16="http://schemas.microsoft.com/office/drawing/2014/main" id="{891302FE-81E2-49E8-8BAD-EFB6C8DC4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4" y="5512408"/>
            <a:ext cx="9083823" cy="656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3CF28ECC-CE48-47A4-85E4-1E474ED3CD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592" y="2200852"/>
            <a:ext cx="9045575" cy="3193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400" b="1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백업 대상 용량 </a:t>
            </a:r>
            <a:r>
              <a:rPr lang="en-US" altLang="ko-KR" sz="1400" b="1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21TB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F8A1604-C827-498A-BAA5-5BD24741D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682529"/>
              </p:ext>
            </p:extLst>
          </p:nvPr>
        </p:nvGraphicFramePr>
        <p:xfrm>
          <a:off x="452923" y="2476136"/>
          <a:ext cx="9037151" cy="1126200"/>
        </p:xfrm>
        <a:graphic>
          <a:graphicData uri="http://schemas.openxmlformats.org/drawingml/2006/table">
            <a:tbl>
              <a:tblPr/>
              <a:tblGrid>
                <a:gridCol w="1129644">
                  <a:extLst>
                    <a:ext uri="{9D8B030D-6E8A-4147-A177-3AD203B41FA5}">
                      <a16:colId xmlns:a16="http://schemas.microsoft.com/office/drawing/2014/main" val="3811557670"/>
                    </a:ext>
                  </a:extLst>
                </a:gridCol>
                <a:gridCol w="1129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9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9644">
                  <a:extLst>
                    <a:ext uri="{9D8B030D-6E8A-4147-A177-3AD203B41FA5}">
                      <a16:colId xmlns:a16="http://schemas.microsoft.com/office/drawing/2014/main" val="3532153266"/>
                    </a:ext>
                  </a:extLst>
                </a:gridCol>
                <a:gridCol w="1129644">
                  <a:extLst>
                    <a:ext uri="{9D8B030D-6E8A-4147-A177-3AD203B41FA5}">
                      <a16:colId xmlns:a16="http://schemas.microsoft.com/office/drawing/2014/main" val="84982987"/>
                    </a:ext>
                  </a:extLst>
                </a:gridCol>
                <a:gridCol w="1129644">
                  <a:extLst>
                    <a:ext uri="{9D8B030D-6E8A-4147-A177-3AD203B41FA5}">
                      <a16:colId xmlns:a16="http://schemas.microsoft.com/office/drawing/2014/main" val="2314600364"/>
                    </a:ext>
                  </a:extLst>
                </a:gridCol>
                <a:gridCol w="1031250">
                  <a:extLst>
                    <a:ext uri="{9D8B030D-6E8A-4147-A177-3AD203B41FA5}">
                      <a16:colId xmlns:a16="http://schemas.microsoft.com/office/drawing/2014/main" val="4181260127"/>
                    </a:ext>
                  </a:extLst>
                </a:gridCol>
                <a:gridCol w="1228037">
                  <a:extLst>
                    <a:ext uri="{9D8B030D-6E8A-4147-A177-3AD203B41FA5}">
                      <a16:colId xmlns:a16="http://schemas.microsoft.com/office/drawing/2014/main" val="3872670756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대상용량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1st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Full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백업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Next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증분백업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보존주기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9139" marR="59139" marT="0" marB="0" anchor="ctr" horzOverflow="overflow">
                    <a:lnL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필요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용량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kumimoji="0" 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On-premise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21TB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10.5TB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1,050GB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10.5TB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(Synthetic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Full)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31.5TB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42 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보정치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20%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를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고려하여 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50TB</a:t>
                      </a: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필요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Cloud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21TB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10.5TB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1,050GB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10.5TB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189 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199.5TB</a:t>
                      </a: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Object Storage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 중복제거율 상이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447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고객사 지정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중복제거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95% </a:t>
                      </a: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중복제거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주간백업 기준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일일백업 기준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E4D27C01-9140-4CEF-BFBF-121AD2215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511" y="3857112"/>
            <a:ext cx="9045575" cy="17281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백업 대상 용량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백업시스템 용량 산정 기준</a:t>
            </a:r>
            <a:endParaRPr lang="en-US" altLang="ko-KR" sz="105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503237" lvl="1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Tx/>
              <a:buChar char="-"/>
              <a:defRPr/>
            </a:pP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최초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Full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시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50%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중복제거 및 압축 기준 산정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대상용량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0.5</a:t>
            </a:r>
          </a:p>
          <a:p>
            <a:pPr marL="503237" lvl="1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Tx/>
              <a:buChar char="-"/>
              <a:defRPr/>
            </a:pP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이후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Full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시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95%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중복제거 및 압축 기준 산정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대상용량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0.05</a:t>
            </a:r>
          </a:p>
          <a:p>
            <a:pPr marL="503237" lvl="1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Tx/>
              <a:buChar char="-"/>
              <a:defRPr/>
            </a:pP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데이터 저장 시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30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 보관주기 기준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[[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전체백업용량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1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+ [[Next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증분백업용량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30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</a:t>
            </a:r>
          </a:p>
          <a:p>
            <a:pPr marL="331787" lvl="1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 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=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필요 용량</a:t>
            </a:r>
            <a:endParaRPr lang="en-US" altLang="ko-KR" sz="105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503237" lvl="1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Tx/>
              <a:buChar char="-"/>
              <a:defRPr/>
            </a:pP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2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차 백업 데이터 저장 시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180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 보관주기 기준 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: [[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전체백업용량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1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+ [[Next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증분백업용량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 x 180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벌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]</a:t>
            </a:r>
          </a:p>
          <a:p>
            <a:pPr marL="331787" lvl="1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   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en-US" altLang="ko-KR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= </a:t>
            </a:r>
            <a:r>
              <a:rPr lang="ko-KR" altLang="en-US" sz="1050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필요 용량</a:t>
            </a:r>
            <a:endParaRPr lang="en-US" altLang="ko-KR" sz="105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endParaRPr lang="en-US" altLang="ko-KR" sz="105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46037" indent="-171450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sz="1050" kern="0" spc="-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9D4786-5AED-4115-B357-2630BCA10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23" y="5577523"/>
            <a:ext cx="9037150" cy="636861"/>
          </a:xfrm>
          <a:prstGeom prst="rect">
            <a:avLst/>
          </a:prstGeom>
          <a:solidFill>
            <a:srgbClr val="7BC144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tabLst>
                <a:tab pos="914400" algn="l"/>
                <a:tab pos="7315200" algn="r"/>
              </a:tabLst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백업 및 복구 시스템 저장장치 용량 산정 결과</a:t>
            </a:r>
            <a:endParaRPr lang="en-US" altLang="ko-KR" sz="1400" b="1" dirty="0">
              <a:solidFill>
                <a:schemeClr val="bg1"/>
              </a:solidFill>
              <a:latin typeface="+mn-ea"/>
              <a:cs typeface="Arial" charset="0"/>
            </a:endParaRPr>
          </a:p>
          <a:p>
            <a:pPr algn="ctr">
              <a:tabLst>
                <a:tab pos="914400" algn="l"/>
                <a:tab pos="7315200" algn="r"/>
              </a:tabLst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위 용량산정 기준을 고려하여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Veeam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백업전용 스토리지의 용량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 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약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50TB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 가 필요 합니다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+mn-ea"/>
              <a:cs typeface="Arial" charset="0"/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0DC2E8E-FD90-4495-BD84-428B332AB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98" y="3625409"/>
            <a:ext cx="9045575" cy="3193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noAutofit/>
          </a:bodyPr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en-US" altLang="ko-KR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※ </a:t>
            </a:r>
            <a:r>
              <a:rPr lang="ko-KR" altLang="en-US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위 산정식은 백업정책</a:t>
            </a:r>
            <a:r>
              <a:rPr lang="en-US" altLang="ko-KR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(</a:t>
            </a:r>
            <a:r>
              <a:rPr lang="ko-KR" altLang="en-US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보존주기</a:t>
            </a:r>
            <a:r>
              <a:rPr lang="en-US" altLang="ko-KR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, </a:t>
            </a:r>
            <a:r>
              <a:rPr lang="ko-KR" altLang="en-US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백업주기</a:t>
            </a:r>
            <a:r>
              <a:rPr lang="en-US" altLang="ko-KR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)</a:t>
            </a:r>
            <a:r>
              <a:rPr lang="ko-KR" altLang="en-US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 및 데이터 변경양에 따라 필요 용량 값이 변경될 수 있습니다</a:t>
            </a:r>
            <a:r>
              <a:rPr lang="en-US" altLang="ko-KR" sz="900" u="sng" kern="0" spc="-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나눔고딕" panose="020D0604000000000000"/>
              </a:rPr>
              <a:t>.</a:t>
            </a:r>
            <a:endParaRPr lang="en-US" altLang="ko-KR" sz="900" u="sng" kern="0" spc="-100" dirty="0">
              <a:solidFill>
                <a:prstClr val="black">
                  <a:lumMod val="75000"/>
                  <a:lumOff val="25000"/>
                </a:prstClr>
              </a:solidFill>
              <a:latin typeface="나눔고딕" pitchFamily="50" charset="-127"/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6368264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2.3.6 </a:t>
            </a:r>
            <a:r>
              <a:rPr lang="ko-KR" altLang="en-US" dirty="0"/>
              <a:t>유사 구축 사례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빔</a:t>
            </a:r>
            <a:r>
              <a:rPr lang="en-US" altLang="ko-KR" dirty="0"/>
              <a:t> </a:t>
            </a:r>
            <a:r>
              <a:rPr lang="ko-KR" altLang="en-US" dirty="0"/>
              <a:t>솔루션을 이용하여</a:t>
            </a:r>
            <a:r>
              <a:rPr lang="en-US" altLang="ko-KR" dirty="0"/>
              <a:t>, </a:t>
            </a:r>
            <a:r>
              <a:rPr lang="ko-KR" altLang="en-US" dirty="0"/>
              <a:t>국내 </a:t>
            </a:r>
            <a:r>
              <a:rPr lang="en-US" altLang="ko-KR" dirty="0"/>
              <a:t>H </a:t>
            </a:r>
            <a:r>
              <a:rPr lang="ko-KR" altLang="en-US" dirty="0"/>
              <a:t>제조사에서 백업 및 복제 시스템을 구축한 환경입니다</a:t>
            </a:r>
            <a:r>
              <a:rPr lang="en-US" altLang="ko-KR" dirty="0"/>
              <a:t>. </a:t>
            </a:r>
            <a:r>
              <a:rPr lang="ko-KR" altLang="en-US" dirty="0"/>
              <a:t>해당 사례는 주센터의 가상화 시스템에 대한 백업에서 그친 것이 아니라</a:t>
            </a:r>
            <a:r>
              <a:rPr lang="en-US" altLang="ko-KR" dirty="0"/>
              <a:t>, </a:t>
            </a:r>
            <a:r>
              <a:rPr lang="ko-KR" altLang="en-US" dirty="0"/>
              <a:t>준 실시간 복제를 구성하여 완벽한 가용성을 확보한 사례입니다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sp>
        <p:nvSpPr>
          <p:cNvPr id="22" name="모서리가 둥근 직사각형 96">
            <a:extLst>
              <a:ext uri="{FF2B5EF4-FFF2-40B4-BE49-F238E27FC236}">
                <a16:creationId xmlns:a16="http://schemas.microsoft.com/office/drawing/2014/main" id="{37D9601D-F2A0-4572-80EC-A6D90CFD1D90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유사 구축 사례 </a:t>
            </a:r>
            <a:r>
              <a:rPr lang="en-US" altLang="ko-KR" sz="1400" b="1" dirty="0"/>
              <a:t>- H</a:t>
            </a:r>
            <a:r>
              <a:rPr lang="ko-KR" altLang="en-US" sz="1400" b="1" dirty="0"/>
              <a:t>사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F162B30-6AC5-4CBA-B6FD-127128C58D4F}"/>
              </a:ext>
            </a:extLst>
          </p:cNvPr>
          <p:cNvGrpSpPr/>
          <p:nvPr/>
        </p:nvGrpSpPr>
        <p:grpSpPr>
          <a:xfrm>
            <a:off x="776287" y="2297154"/>
            <a:ext cx="8426451" cy="4076726"/>
            <a:chOff x="259116" y="2223254"/>
            <a:chExt cx="8399908" cy="436274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2FD92FA-82BB-4B08-A2C0-E6AB3C45FD6F}"/>
                </a:ext>
              </a:extLst>
            </p:cNvPr>
            <p:cNvSpPr/>
            <p:nvPr/>
          </p:nvSpPr>
          <p:spPr>
            <a:xfrm>
              <a:off x="6383193" y="2240700"/>
              <a:ext cx="2275831" cy="2586825"/>
            </a:xfrm>
            <a:prstGeom prst="roundRect">
              <a:avLst>
                <a:gd name="adj" fmla="val 63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CD577D8-B50D-437B-ADA0-102D884CFD0A}"/>
                </a:ext>
              </a:extLst>
            </p:cNvPr>
            <p:cNvSpPr/>
            <p:nvPr/>
          </p:nvSpPr>
          <p:spPr>
            <a:xfrm>
              <a:off x="259116" y="2231777"/>
              <a:ext cx="4603492" cy="4354217"/>
            </a:xfrm>
            <a:prstGeom prst="roundRect">
              <a:avLst>
                <a:gd name="adj" fmla="val 3376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83FB4F5-2DA3-4A91-8EA3-7844CDF1FDED}"/>
                </a:ext>
              </a:extLst>
            </p:cNvPr>
            <p:cNvGrpSpPr/>
            <p:nvPr/>
          </p:nvGrpSpPr>
          <p:grpSpPr>
            <a:xfrm>
              <a:off x="462987" y="2602879"/>
              <a:ext cx="4230925" cy="2908826"/>
              <a:chOff x="462987" y="2496673"/>
              <a:chExt cx="4676172" cy="3250369"/>
            </a:xfrm>
          </p:grpSpPr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1E201938-2C37-4EF9-81E9-D773B1652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987" y="2496673"/>
                <a:ext cx="4676172" cy="0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1CBAD1E9-BC95-49B9-BDCC-F345C7DC4C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0467" y="2503217"/>
                <a:ext cx="2" cy="422247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E366ACB8-701A-454C-9EFE-DBC17F57D0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412" y="2503217"/>
                <a:ext cx="1" cy="422247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39CD8053-E1B5-48C3-83CC-D1AA1EEE3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473" y="2508288"/>
                <a:ext cx="1" cy="1582795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Picture 6">
                <a:extLst>
                  <a:ext uri="{FF2B5EF4-FFF2-40B4-BE49-F238E27FC236}">
                    <a16:creationId xmlns:a16="http://schemas.microsoft.com/office/drawing/2014/main" id="{56B6A88B-4E8B-46CD-B39F-FAE051708C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455738" y="4132321"/>
                <a:ext cx="707691" cy="721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2EFF0DEA-715A-4453-961F-6D9FE21DE819}"/>
                  </a:ext>
                </a:extLst>
              </p:cNvPr>
              <p:cNvGrpSpPr/>
              <p:nvPr/>
            </p:nvGrpSpPr>
            <p:grpSpPr>
              <a:xfrm>
                <a:off x="3110680" y="3989866"/>
                <a:ext cx="1364294" cy="1757176"/>
                <a:chOff x="3314868" y="3989866"/>
                <a:chExt cx="1364294" cy="1757176"/>
              </a:xfrm>
            </p:grpSpPr>
            <p:grpSp>
              <p:nvGrpSpPr>
                <p:cNvPr id="63" name="그룹 62">
                  <a:extLst>
                    <a:ext uri="{FF2B5EF4-FFF2-40B4-BE49-F238E27FC236}">
                      <a16:creationId xmlns:a16="http://schemas.microsoft.com/office/drawing/2014/main" id="{7856B802-6A7A-4024-BC82-811FF902A1DA}"/>
                    </a:ext>
                  </a:extLst>
                </p:cNvPr>
                <p:cNvGrpSpPr/>
                <p:nvPr/>
              </p:nvGrpSpPr>
              <p:grpSpPr>
                <a:xfrm>
                  <a:off x="3359229" y="4712538"/>
                  <a:ext cx="1319933" cy="1034504"/>
                  <a:chOff x="2122564" y="1507912"/>
                  <a:chExt cx="1319933" cy="1034504"/>
                </a:xfrm>
              </p:grpSpPr>
              <p:sp>
                <p:nvSpPr>
                  <p:cNvPr id="65" name="Isosceles Triangle 50">
                    <a:extLst>
                      <a:ext uri="{FF2B5EF4-FFF2-40B4-BE49-F238E27FC236}">
                        <a16:creationId xmlns:a16="http://schemas.microsoft.com/office/drawing/2014/main" id="{022F4B64-8033-44D2-BA5F-01C538EC2C88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2122564" y="1507912"/>
                    <a:ext cx="711125" cy="554835"/>
                  </a:xfrm>
                  <a:prstGeom prst="triangle">
                    <a:avLst/>
                  </a:prstGeom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rgbClr val="83C9EF">
                          <a:alpha val="12000"/>
                        </a:srgbClr>
                      </a:gs>
                    </a:gsLst>
                    <a:lin ang="16200000" scaled="0"/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34290" bIns="6858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57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200" b="0" i="0" u="none" strike="noStrike" kern="1200" cap="none" spc="-38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prstClr val="black">
                              <a:lumMod val="65000"/>
                              <a:lumOff val="35000"/>
                            </a:prstClr>
                          </a:gs>
                          <a:gs pos="100000">
                            <a:prstClr val="black">
                              <a:lumMod val="65000"/>
                              <a:lumOff val="35000"/>
                            </a:prstClr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66" name="TextBox 14">
                    <a:extLst>
                      <a:ext uri="{FF2B5EF4-FFF2-40B4-BE49-F238E27FC236}">
                        <a16:creationId xmlns:a16="http://schemas.microsoft.com/office/drawing/2014/main" id="{4AA89D6D-4FF9-4F9E-91A3-77CCF5D5CD8A}"/>
                      </a:ext>
                    </a:extLst>
                  </p:cNvPr>
                  <p:cNvSpPr txBox="1"/>
                  <p:nvPr/>
                </p:nvSpPr>
                <p:spPr>
                  <a:xfrm>
                    <a:off x="2639643" y="1855507"/>
                    <a:ext cx="802854" cy="5520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800" b="0" i="0" u="none" strike="noStrike" kern="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65000"/>
                                <a:lumOff val="35000"/>
                              </a:prstClr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n-ea"/>
                        <a:cs typeface="Segoe UI" pitchFamily="34" charset="0"/>
                      </a:rPr>
                      <a:t>백업 스토리지</a:t>
                    </a:r>
                    <a:endParaRPr kumimoji="0" lang="en-US" altLang="ko-KR" sz="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prstClr val="black">
                              <a:lumMod val="65000"/>
                              <a:lumOff val="35000"/>
                            </a:prstClr>
                          </a:gs>
                          <a:gs pos="100000">
                            <a:prstClr val="black">
                              <a:lumMod val="65000"/>
                              <a:lumOff val="35000"/>
                            </a:prstClr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ea"/>
                      <a:cs typeface="Segoe UI" pitchFamily="34" charset="0"/>
                    </a:endParaRPr>
                  </a:p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800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65000"/>
                                <a:lumOff val="35000"/>
                              </a:prstClr>
                            </a:gs>
                          </a:gsLst>
                          <a:lin ang="5400000" scaled="0"/>
                        </a:gradFill>
                        <a:latin typeface="+mn-ea"/>
                        <a:cs typeface="Segoe UI" pitchFamily="34" charset="0"/>
                      </a:rPr>
                      <a:t>80TB</a:t>
                    </a:r>
                    <a:endParaRPr kumimoji="0" lang="en-US" sz="800" b="0" i="0" u="none" strike="noStrike" kern="0" cap="none" spc="0" normalizeH="0" baseline="0" noProof="0" dirty="0">
                      <a:ln>
                        <a:noFill/>
                      </a:ln>
                      <a:gradFill>
                        <a:gsLst>
                          <a:gs pos="0">
                            <a:prstClr val="black">
                              <a:lumMod val="65000"/>
                              <a:lumOff val="35000"/>
                            </a:prstClr>
                          </a:gs>
                          <a:gs pos="100000">
                            <a:prstClr val="black">
                              <a:lumMod val="65000"/>
                              <a:lumOff val="35000"/>
                            </a:prstClr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n-ea"/>
                      <a:cs typeface="Segoe UI" pitchFamily="34" charset="0"/>
                    </a:endParaRPr>
                  </a:p>
                </p:txBody>
              </p:sp>
              <p:pic>
                <p:nvPicPr>
                  <p:cNvPr id="67" name="Picture 6">
                    <a:extLst>
                      <a:ext uri="{FF2B5EF4-FFF2-40B4-BE49-F238E27FC236}">
                        <a16:creationId xmlns:a16="http://schemas.microsoft.com/office/drawing/2014/main" id="{37C47F4A-A211-453F-B2A9-D90A814B51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131591" y="1892816"/>
                    <a:ext cx="636862" cy="649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8" name="TextBox 36">
                    <a:extLst>
                      <a:ext uri="{FF2B5EF4-FFF2-40B4-BE49-F238E27FC236}">
                        <a16:creationId xmlns:a16="http://schemas.microsoft.com/office/drawing/2014/main" id="{65003B91-C341-4D98-8B14-1B46F71092BF}"/>
                      </a:ext>
                    </a:extLst>
                  </p:cNvPr>
                  <p:cNvSpPr txBox="1"/>
                  <p:nvPr/>
                </p:nvSpPr>
                <p:spPr>
                  <a:xfrm>
                    <a:off x="2213122" y="1517504"/>
                    <a:ext cx="552794" cy="1656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ko-KR" altLang="en-US" sz="900" dirty="0">
                        <a:latin typeface="+mn-ea"/>
                        <a:cs typeface="Segoe UI" pitchFamily="34" charset="0"/>
                      </a:rPr>
                      <a:t>백업 서버</a:t>
                    </a:r>
                    <a:endParaRPr kumimoji="0" lang="ru-RU" sz="900" b="0" i="0" u="none" strike="noStrike" kern="1200" cap="none" spc="0" normalizeH="0" baseline="0" noProof="0" dirty="0" err="1">
                      <a:ln>
                        <a:noFill/>
                      </a:ln>
                      <a:effectLst/>
                      <a:uLnTx/>
                      <a:uFillTx/>
                      <a:latin typeface="+mn-ea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023BA31B-A214-49BA-901C-7F7FF17EFF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14868" y="3989866"/>
                  <a:ext cx="773249" cy="746536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14">
                <a:extLst>
                  <a:ext uri="{FF2B5EF4-FFF2-40B4-BE49-F238E27FC236}">
                    <a16:creationId xmlns:a16="http://schemas.microsoft.com/office/drawing/2014/main" id="{13FE1767-5CD7-47E2-B438-4536ED37EC23}"/>
                  </a:ext>
                </a:extLst>
              </p:cNvPr>
              <p:cNvSpPr txBox="1"/>
              <p:nvPr/>
            </p:nvSpPr>
            <p:spPr>
              <a:xfrm>
                <a:off x="763008" y="4126433"/>
                <a:ext cx="802854" cy="552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8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rPr>
                  <a:t>운영 스토리지</a:t>
                </a:r>
                <a:endParaRPr lang="en-US" altLang="ko-KR" sz="8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ea"/>
                    <a:cs typeface="Segoe UI" pitchFamily="34" charset="0"/>
                  </a:rPr>
                  <a:t>80TB</a:t>
                </a:r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8F19713-88C2-465E-A94E-2E59BF087A0A}"/>
                  </a:ext>
                </a:extLst>
              </p:cNvPr>
              <p:cNvGrpSpPr/>
              <p:nvPr/>
            </p:nvGrpSpPr>
            <p:grpSpPr>
              <a:xfrm>
                <a:off x="568170" y="2834640"/>
                <a:ext cx="2346483" cy="1323340"/>
                <a:chOff x="567697" y="2834640"/>
                <a:chExt cx="2338913" cy="1323340"/>
              </a:xfrm>
            </p:grpSpPr>
            <p:pic>
              <p:nvPicPr>
                <p:cNvPr id="57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A63166AE-ED8C-4C96-A333-17C5E26259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2850" y="3171537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FE1EF630-FE36-4185-A4FB-A534259890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4159" y="3167754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9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75FC05A2-C90B-41B2-BCB2-AFAE047941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3964" y="3167754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Isosceles Triangle 50">
                  <a:extLst>
                    <a:ext uri="{FF2B5EF4-FFF2-40B4-BE49-F238E27FC236}">
                      <a16:creationId xmlns:a16="http://schemas.microsoft.com/office/drawing/2014/main" id="{B21C34A5-30CE-495F-85A8-119DF8A0E0E0}"/>
                    </a:ext>
                  </a:extLst>
                </p:cNvPr>
                <p:cNvSpPr/>
                <p:nvPr/>
              </p:nvSpPr>
              <p:spPr bwMode="auto">
                <a:xfrm rot="10800000">
                  <a:off x="854703" y="3910117"/>
                  <a:ext cx="1802151" cy="247863"/>
                </a:xfrm>
                <a:prstGeom prst="triangle">
                  <a:avLst>
                    <a:gd name="adj" fmla="val 47886"/>
                  </a:avLst>
                </a:prstGeom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83C9EF">
                        <a:alpha val="12000"/>
                      </a:srgbClr>
                    </a:gs>
                  </a:gsLst>
                  <a:lin ang="16200000" scaled="0"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34290" bIns="6858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57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200" b="0" i="0" u="none" strike="noStrike" kern="1200" cap="none" spc="-38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ea"/>
                    <a:cs typeface="Segoe UI" pitchFamily="34" charset="0"/>
                  </a:endParaRPr>
                </a:p>
              </p:txBody>
            </p:sp>
            <p:sp>
              <p:nvSpPr>
                <p:cNvPr id="61" name="직사각형 60">
                  <a:extLst>
                    <a:ext uri="{FF2B5EF4-FFF2-40B4-BE49-F238E27FC236}">
                      <a16:creationId xmlns:a16="http://schemas.microsoft.com/office/drawing/2014/main" id="{836DEAE5-2523-4B57-91C9-45049670B258}"/>
                    </a:ext>
                  </a:extLst>
                </p:cNvPr>
                <p:cNvSpPr/>
                <p:nvPr/>
              </p:nvSpPr>
              <p:spPr>
                <a:xfrm>
                  <a:off x="567697" y="2834640"/>
                  <a:ext cx="2338913" cy="1943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가상화</a:t>
                  </a:r>
                  <a:r>
                    <a:rPr lang="en-US" altLang="ko-KR" sz="1050" b="1" dirty="0">
                      <a:solidFill>
                        <a:schemeClr val="bg1"/>
                      </a:solidFill>
                      <a:latin typeface="+mn-ea"/>
                    </a:rPr>
                    <a:t> </a:t>
                  </a: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운영 </a:t>
                  </a:r>
                  <a:r>
                    <a:rPr lang="ko-KR" altLang="en-US" sz="1050" b="1" dirty="0" err="1">
                      <a:solidFill>
                        <a:schemeClr val="bg1"/>
                      </a:solidFill>
                      <a:latin typeface="+mn-ea"/>
                    </a:rPr>
                    <a:t>서버군</a:t>
                  </a:r>
                  <a:endParaRPr lang="ko-KR" altLang="en-US" sz="105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1A3C95FB-4A41-45E8-8CF2-78FFC497CAF9}"/>
                    </a:ext>
                  </a:extLst>
                </p:cNvPr>
                <p:cNvSpPr/>
                <p:nvPr/>
              </p:nvSpPr>
              <p:spPr>
                <a:xfrm>
                  <a:off x="567697" y="3029005"/>
                  <a:ext cx="2338913" cy="10603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05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BEB7E97A-5CDA-4B6F-8B04-9D668DD30FB8}"/>
                  </a:ext>
                </a:extLst>
              </p:cNvPr>
              <p:cNvGrpSpPr/>
              <p:nvPr/>
            </p:nvGrpSpPr>
            <p:grpSpPr>
              <a:xfrm>
                <a:off x="3925053" y="2834640"/>
                <a:ext cx="1090828" cy="1254761"/>
                <a:chOff x="7218679" y="2834640"/>
                <a:chExt cx="1256967" cy="1254761"/>
              </a:xfrm>
            </p:grpSpPr>
            <p:pic>
              <p:nvPicPr>
                <p:cNvPr id="49" name="Picture 269">
                  <a:extLst>
                    <a:ext uri="{FF2B5EF4-FFF2-40B4-BE49-F238E27FC236}">
                      <a16:creationId xmlns:a16="http://schemas.microsoft.com/office/drawing/2014/main" id="{0AB1F066-3FCB-4945-9D26-4A984592ECF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399593" y="3248151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0" name="Picture 269">
                  <a:extLst>
                    <a:ext uri="{FF2B5EF4-FFF2-40B4-BE49-F238E27FC236}">
                      <a16:creationId xmlns:a16="http://schemas.microsoft.com/office/drawing/2014/main" id="{2E70134D-B13F-43C3-B2DB-6CEA155D92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709473" y="3257943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" name="Picture 269">
                  <a:extLst>
                    <a:ext uri="{FF2B5EF4-FFF2-40B4-BE49-F238E27FC236}">
                      <a16:creationId xmlns:a16="http://schemas.microsoft.com/office/drawing/2014/main" id="{0D64DB3B-E1C2-457F-892D-47BE5E4D91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8019353" y="3258311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2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65154BD6-FE5C-4B5A-9408-D8F13BEAA8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6394" y="3172076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58EAF9AD-551F-44FA-8E10-0C12D9F9115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047" y="3170879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4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F9B111EE-0EA5-4218-9F1D-B32C047721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12927" y="3170879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70AD9006-81A7-4E07-A3A7-8936832202B2}"/>
                    </a:ext>
                  </a:extLst>
                </p:cNvPr>
                <p:cNvSpPr/>
                <p:nvPr/>
              </p:nvSpPr>
              <p:spPr>
                <a:xfrm>
                  <a:off x="7218679" y="2834640"/>
                  <a:ext cx="1256967" cy="1943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물리 </a:t>
                  </a:r>
                  <a:r>
                    <a:rPr lang="ko-KR" altLang="en-US" sz="1050" b="1" dirty="0" err="1">
                      <a:solidFill>
                        <a:schemeClr val="bg1"/>
                      </a:solidFill>
                      <a:latin typeface="+mn-ea"/>
                    </a:rPr>
                    <a:t>서버군</a:t>
                  </a:r>
                  <a:endParaRPr lang="ko-KR" altLang="en-US" sz="105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C6CE8700-E28D-4AFE-AE5F-C6FA7239D336}"/>
                    </a:ext>
                  </a:extLst>
                </p:cNvPr>
                <p:cNvSpPr/>
                <p:nvPr/>
              </p:nvSpPr>
              <p:spPr>
                <a:xfrm>
                  <a:off x="7218679" y="3029005"/>
                  <a:ext cx="1256967" cy="10603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05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4462AD-004C-4BD3-8F8F-6E1E1C334F90}"/>
                  </a:ext>
                </a:extLst>
              </p:cNvPr>
              <p:cNvSpPr txBox="1"/>
              <p:nvPr/>
            </p:nvSpPr>
            <p:spPr>
              <a:xfrm>
                <a:off x="3054131" y="3694513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10G*2Line</a:t>
                </a:r>
                <a:endParaRPr lang="ko-KR" altLang="en-US" sz="1100" dirty="0" err="1">
                  <a:latin typeface="+mn-e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8BA108C-7B81-4537-AB84-2984A634B951}"/>
                  </a:ext>
                </a:extLst>
              </p:cNvPr>
              <p:cNvSpPr txBox="1"/>
              <p:nvPr/>
            </p:nvSpPr>
            <p:spPr>
              <a:xfrm>
                <a:off x="1773276" y="2498846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10G</a:t>
                </a:r>
                <a:endParaRPr lang="ko-KR" altLang="en-US" sz="1100" dirty="0" err="1">
                  <a:latin typeface="+mn-ea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F4774A-F9F9-4E91-8C2A-F67671BC9C3C}"/>
                  </a:ext>
                </a:extLst>
              </p:cNvPr>
              <p:cNvSpPr txBox="1"/>
              <p:nvPr/>
            </p:nvSpPr>
            <p:spPr>
              <a:xfrm>
                <a:off x="4200323" y="2509259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1G</a:t>
                </a:r>
                <a:endParaRPr lang="ko-KR" altLang="en-US" sz="1100" dirty="0" err="1">
                  <a:latin typeface="+mn-ea"/>
                </a:endParaRPr>
              </a:p>
            </p:txBody>
          </p: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E1C72D67-1C45-4241-B2E3-B16C5B310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440" y="4613020"/>
                <a:ext cx="98724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48904D0-24C4-479C-949B-01EAE61C1029}"/>
                  </a:ext>
                </a:extLst>
              </p:cNvPr>
              <p:cNvSpPr txBox="1"/>
              <p:nvPr/>
            </p:nvSpPr>
            <p:spPr>
              <a:xfrm>
                <a:off x="2288491" y="4634009"/>
                <a:ext cx="112767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FC*2Line</a:t>
                </a:r>
                <a:endParaRPr lang="ko-KR" altLang="en-US" sz="1100" dirty="0" err="1">
                  <a:latin typeface="+mn-ea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EF33C23-88B8-4C0E-BF16-E102F756B0E6}"/>
                </a:ext>
              </a:extLst>
            </p:cNvPr>
            <p:cNvGrpSpPr/>
            <p:nvPr/>
          </p:nvGrpSpPr>
          <p:grpSpPr>
            <a:xfrm>
              <a:off x="6650042" y="2567524"/>
              <a:ext cx="1717036" cy="2133554"/>
              <a:chOff x="6522720" y="2470278"/>
              <a:chExt cx="1981200" cy="2385527"/>
            </a:xfrm>
          </p:grpSpPr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989428F9-87BC-4412-9057-4F5820499B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2720" y="2477996"/>
                <a:ext cx="1981200" cy="1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5C29F32-08C4-4889-BAFA-C4C66B635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7821" y="2470278"/>
                <a:ext cx="1" cy="422247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1DC151-0B3D-488F-8BBC-D2AA759A15BA}"/>
                  </a:ext>
                </a:extLst>
              </p:cNvPr>
              <p:cNvSpPr txBox="1"/>
              <p:nvPr/>
            </p:nvSpPr>
            <p:spPr>
              <a:xfrm>
                <a:off x="7509683" y="2556642"/>
                <a:ext cx="829795" cy="28954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10G</a:t>
                </a:r>
                <a:endParaRPr lang="ko-KR" altLang="en-US" sz="1100" dirty="0" err="1">
                  <a:latin typeface="+mn-ea"/>
                </a:endParaRPr>
              </a:p>
            </p:txBody>
          </p:sp>
          <p:pic>
            <p:nvPicPr>
              <p:cNvPr id="28" name="Picture 6">
                <a:extLst>
                  <a:ext uri="{FF2B5EF4-FFF2-40B4-BE49-F238E27FC236}">
                    <a16:creationId xmlns:a16="http://schemas.microsoft.com/office/drawing/2014/main" id="{151A5EB4-23EE-41AE-BE13-BD89C651D2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18327" y="4133959"/>
                <a:ext cx="707691" cy="721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6D04006F-E514-4A0E-B27E-D982F6C3E324}"/>
                  </a:ext>
                </a:extLst>
              </p:cNvPr>
              <p:cNvGrpSpPr/>
              <p:nvPr/>
            </p:nvGrpSpPr>
            <p:grpSpPr>
              <a:xfrm>
                <a:off x="6720395" y="2836278"/>
                <a:ext cx="1606283" cy="1323338"/>
                <a:chOff x="1055753" y="2834640"/>
                <a:chExt cx="1601101" cy="1323338"/>
              </a:xfrm>
            </p:grpSpPr>
            <p:pic>
              <p:nvPicPr>
                <p:cNvPr id="30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B393122E-0489-49C4-AA4C-E58FE6802A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7061" y="3174995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9D97D978-13B9-4F32-AE5B-595E2870ED3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3889" y="3167701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2" name="Isosceles Triangle 50">
                  <a:extLst>
                    <a:ext uri="{FF2B5EF4-FFF2-40B4-BE49-F238E27FC236}">
                      <a16:creationId xmlns:a16="http://schemas.microsoft.com/office/drawing/2014/main" id="{4FEB0275-6511-4E54-8BA8-62C4A13F08A8}"/>
                    </a:ext>
                  </a:extLst>
                </p:cNvPr>
                <p:cNvSpPr/>
                <p:nvPr/>
              </p:nvSpPr>
              <p:spPr bwMode="auto">
                <a:xfrm rot="10800000">
                  <a:off x="1223296" y="3910115"/>
                  <a:ext cx="1251345" cy="247863"/>
                </a:xfrm>
                <a:prstGeom prst="triangle">
                  <a:avLst>
                    <a:gd name="adj" fmla="val 47886"/>
                  </a:avLst>
                </a:prstGeom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83C9EF">
                        <a:alpha val="12000"/>
                      </a:srgbClr>
                    </a:gs>
                  </a:gsLst>
                  <a:lin ang="16200000" scaled="0"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34290" bIns="6858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557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200" b="0" i="0" u="none" strike="noStrike" kern="1200" cap="none" spc="-38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n-ea"/>
                    <a:cs typeface="Segoe UI" pitchFamily="34" charset="0"/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87BF0F5E-6DF5-4990-AB72-F1C1F583960F}"/>
                    </a:ext>
                  </a:extLst>
                </p:cNvPr>
                <p:cNvSpPr/>
                <p:nvPr/>
              </p:nvSpPr>
              <p:spPr>
                <a:xfrm>
                  <a:off x="1055753" y="2834640"/>
                  <a:ext cx="1601101" cy="1943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가상화</a:t>
                  </a:r>
                  <a:r>
                    <a:rPr lang="en-US" altLang="ko-KR" sz="1050" b="1" dirty="0">
                      <a:solidFill>
                        <a:schemeClr val="bg1"/>
                      </a:solidFill>
                      <a:latin typeface="+mn-ea"/>
                    </a:rPr>
                    <a:t> DR</a:t>
                  </a: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 </a:t>
                  </a:r>
                  <a:r>
                    <a:rPr lang="ko-KR" altLang="en-US" sz="1050" b="1" dirty="0" err="1">
                      <a:solidFill>
                        <a:schemeClr val="bg1"/>
                      </a:solidFill>
                      <a:latin typeface="+mn-ea"/>
                    </a:rPr>
                    <a:t>서버군</a:t>
                  </a:r>
                  <a:endParaRPr lang="ko-KR" altLang="en-US" sz="105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2D8B1F79-5F40-400D-B0FC-E23C59492C33}"/>
                    </a:ext>
                  </a:extLst>
                </p:cNvPr>
                <p:cNvSpPr/>
                <p:nvPr/>
              </p:nvSpPr>
              <p:spPr>
                <a:xfrm>
                  <a:off x="1055753" y="3029005"/>
                  <a:ext cx="1601101" cy="10603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05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</p:grpSp>
        <p:pic>
          <p:nvPicPr>
            <p:cNvPr id="11" name="Picture 2" descr="ë°±ì ì¸íë¼ ìì½">
              <a:extLst>
                <a:ext uri="{FF2B5EF4-FFF2-40B4-BE49-F238E27FC236}">
                  <a16:creationId xmlns:a16="http://schemas.microsoft.com/office/drawing/2014/main" id="{85DAF320-48A8-446A-82B6-B8F7D8C4F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84" y="4991468"/>
              <a:ext cx="1408122" cy="945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D2F14F1-D3D5-49F8-9948-54DBFC036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2741" y="5662418"/>
              <a:ext cx="1165147" cy="737003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CA781E4-85B6-44F7-A9A1-6CE06A641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55836" y="5624131"/>
              <a:ext cx="1089030" cy="81357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3D91F7-EC32-42AB-A4B4-ED1A9160AE1B}"/>
                </a:ext>
              </a:extLst>
            </p:cNvPr>
            <p:cNvSpPr txBox="1"/>
            <p:nvPr/>
          </p:nvSpPr>
          <p:spPr>
            <a:xfrm>
              <a:off x="5298440" y="5198472"/>
              <a:ext cx="2954968" cy="109336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백업</a:t>
              </a:r>
              <a:r>
                <a:rPr lang="en-US" altLang="ko-KR" sz="1100" dirty="0">
                  <a:latin typeface="+mn-ea"/>
                </a:rPr>
                <a:t> </a:t>
              </a:r>
              <a:r>
                <a:rPr lang="ko-KR" altLang="en-US" sz="1100" dirty="0">
                  <a:latin typeface="+mn-ea"/>
                </a:rPr>
                <a:t>대상 </a:t>
              </a:r>
              <a:r>
                <a:rPr lang="en-US" altLang="ko-KR" sz="1100" dirty="0">
                  <a:latin typeface="+mn-ea"/>
                </a:rPr>
                <a:t>: Host 6</a:t>
              </a:r>
              <a:r>
                <a:rPr lang="ko-KR" altLang="en-US" sz="1100" dirty="0">
                  <a:latin typeface="+mn-ea"/>
                </a:rPr>
                <a:t>대</a:t>
              </a:r>
              <a:r>
                <a:rPr lang="en-US" altLang="ko-KR" sz="1100" dirty="0">
                  <a:latin typeface="+mn-ea"/>
                </a:rPr>
                <a:t>,</a:t>
              </a:r>
              <a:r>
                <a:rPr lang="ko-KR" altLang="en-US" sz="1100" dirty="0">
                  <a:latin typeface="+mn-ea"/>
                </a:rPr>
                <a:t> </a:t>
              </a:r>
              <a:r>
                <a:rPr lang="en-US" altLang="ko-KR" sz="1100" dirty="0">
                  <a:latin typeface="+mn-ea"/>
                </a:rPr>
                <a:t>350VM, 80TB</a:t>
              </a: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보관 주기 </a:t>
              </a:r>
              <a:r>
                <a:rPr lang="en-US" altLang="ko-KR" sz="1100" dirty="0">
                  <a:latin typeface="+mn-ea"/>
                </a:rPr>
                <a:t>: 1~2 Weeks</a:t>
              </a: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백업 시간 </a:t>
              </a:r>
              <a:r>
                <a:rPr lang="en-US" altLang="ko-KR" sz="1100" dirty="0">
                  <a:latin typeface="+mn-ea"/>
                </a:rPr>
                <a:t>: 6</a:t>
              </a:r>
              <a:r>
                <a:rPr lang="ko-KR" altLang="en-US" sz="1100" dirty="0">
                  <a:latin typeface="+mn-ea"/>
                </a:rPr>
                <a:t>시간 내외 </a:t>
              </a:r>
              <a:r>
                <a:rPr lang="en-US" altLang="ko-KR" sz="1100" dirty="0">
                  <a:latin typeface="+mn-ea"/>
                </a:rPr>
                <a:t>(</a:t>
              </a:r>
              <a:r>
                <a:rPr lang="ko-KR" altLang="en-US" sz="1100" dirty="0">
                  <a:latin typeface="+mn-ea"/>
                </a:rPr>
                <a:t>변경 </a:t>
              </a:r>
              <a:r>
                <a:rPr lang="en-US" altLang="ko-KR" sz="1100" dirty="0">
                  <a:latin typeface="+mn-ea"/>
                </a:rPr>
                <a:t>3TB)</a:t>
              </a: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복제 시간 </a:t>
              </a:r>
              <a:r>
                <a:rPr lang="en-US" altLang="ko-KR" sz="1100" dirty="0">
                  <a:latin typeface="+mn-ea"/>
                </a:rPr>
                <a:t>: 10</a:t>
              </a:r>
              <a:r>
                <a:rPr lang="ko-KR" altLang="en-US" sz="1100" dirty="0">
                  <a:latin typeface="+mn-ea"/>
                </a:rPr>
                <a:t>분 내외</a:t>
              </a:r>
              <a:endParaRPr lang="en-US" altLang="ko-KR" sz="1100" dirty="0">
                <a:latin typeface="+mn-ea"/>
              </a:endParaRP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백업 시스템 </a:t>
              </a:r>
              <a:r>
                <a:rPr lang="en-US" altLang="ko-KR" sz="1100" dirty="0">
                  <a:latin typeface="+mn-ea"/>
                </a:rPr>
                <a:t>: </a:t>
              </a:r>
              <a:r>
                <a:rPr lang="ko-KR" altLang="en-US" sz="1100" dirty="0">
                  <a:latin typeface="+mn-ea"/>
                </a:rPr>
                <a:t>서버 </a:t>
              </a:r>
              <a:r>
                <a:rPr lang="en-US" altLang="ko-KR" sz="1100" dirty="0">
                  <a:latin typeface="+mn-ea"/>
                </a:rPr>
                <a:t>1</a:t>
              </a:r>
              <a:r>
                <a:rPr lang="ko-KR" altLang="en-US" sz="1100" dirty="0">
                  <a:latin typeface="+mn-ea"/>
                </a:rPr>
                <a:t>대</a:t>
              </a:r>
              <a:r>
                <a:rPr lang="en-US" altLang="ko-KR" sz="1100" dirty="0">
                  <a:latin typeface="+mn-ea"/>
                </a:rPr>
                <a:t>,</a:t>
              </a:r>
              <a:r>
                <a:rPr lang="ko-KR" altLang="en-US" sz="1100" dirty="0">
                  <a:latin typeface="+mn-ea"/>
                </a:rPr>
                <a:t> </a:t>
              </a:r>
              <a:r>
                <a:rPr lang="en-US" altLang="ko-KR" sz="1100" dirty="0">
                  <a:latin typeface="+mn-ea"/>
                </a:rPr>
                <a:t>80TB</a:t>
              </a:r>
              <a:endParaRPr lang="ko-KR" altLang="en-US" sz="1100" dirty="0">
                <a:latin typeface="+mn-ea"/>
              </a:endParaRPr>
            </a:p>
          </p:txBody>
        </p:sp>
        <p:pic>
          <p:nvPicPr>
            <p:cNvPr id="15" name="Picture 106">
              <a:extLst>
                <a:ext uri="{FF2B5EF4-FFF2-40B4-BE49-F238E27FC236}">
                  <a16:creationId xmlns:a16="http://schemas.microsoft.com/office/drawing/2014/main" id="{7596E19C-9BCF-46F3-9DD4-2456FF7EF4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1321" y="4846207"/>
              <a:ext cx="558613" cy="549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CB7A30-C9B2-47FA-8ADA-A0ADDDB38134}"/>
                </a:ext>
              </a:extLst>
            </p:cNvPr>
            <p:cNvSpPr txBox="1"/>
            <p:nvPr/>
          </p:nvSpPr>
          <p:spPr>
            <a:xfrm>
              <a:off x="1765190" y="5427760"/>
              <a:ext cx="921974" cy="36560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900" b="1" dirty="0">
                  <a:latin typeface="+mn-ea"/>
                </a:rPr>
                <a:t>모니터링 및 리포팅</a:t>
              </a:r>
              <a:endParaRPr lang="en-US" sz="900" b="1" dirty="0">
                <a:latin typeface="+mn-ea"/>
              </a:endParaRPr>
            </a:p>
          </p:txBody>
        </p:sp>
        <p:pic>
          <p:nvPicPr>
            <p:cNvPr id="17" name="Picture 2" descr="í´ë¼ì°ëì ëí ì´ë¯¸ì§ ê²ìê²°ê³¼">
              <a:extLst>
                <a:ext uri="{FF2B5EF4-FFF2-40B4-BE49-F238E27FC236}">
                  <a16:creationId xmlns:a16="http://schemas.microsoft.com/office/drawing/2014/main" id="{3ADFF31F-0477-48F0-A7E9-8C7BC34FD4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218" y="2299104"/>
              <a:ext cx="921974" cy="611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27C0E7E-6E54-4E13-9052-A5C17BF747A5}"/>
                </a:ext>
              </a:extLst>
            </p:cNvPr>
            <p:cNvSpPr txBox="1"/>
            <p:nvPr/>
          </p:nvSpPr>
          <p:spPr>
            <a:xfrm>
              <a:off x="5403945" y="2376138"/>
              <a:ext cx="430800" cy="500495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1G</a:t>
              </a: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WAN</a:t>
              </a:r>
              <a:endParaRPr lang="ko-KR" altLang="en-US" sz="1200" dirty="0" err="1">
                <a:latin typeface="+mn-ea"/>
              </a:endParaRPr>
            </a:p>
          </p:txBody>
        </p: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B6F42763-B6AD-4BC4-A0AF-979B7DE34650}"/>
                </a:ext>
              </a:extLst>
            </p:cNvPr>
            <p:cNvCxnSpPr>
              <a:stCxn id="58" idx="2"/>
              <a:endCxn id="67" idx="0"/>
            </p:cNvCxnSpPr>
            <p:nvPr/>
          </p:nvCxnSpPr>
          <p:spPr>
            <a:xfrm rot="16200000" flipH="1">
              <a:off x="1872179" y="3607551"/>
              <a:ext cx="1061392" cy="1584234"/>
            </a:xfrm>
            <a:prstGeom prst="bentConnector3">
              <a:avLst/>
            </a:prstGeom>
            <a:ln w="101600">
              <a:solidFill>
                <a:srgbClr val="FF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연결선: 꺾임 19">
              <a:extLst>
                <a:ext uri="{FF2B5EF4-FFF2-40B4-BE49-F238E27FC236}">
                  <a16:creationId xmlns:a16="http://schemas.microsoft.com/office/drawing/2014/main" id="{ABF7C393-FA43-4A89-81A0-39455A1C95C1}"/>
                </a:ext>
              </a:extLst>
            </p:cNvPr>
            <p:cNvCxnSpPr>
              <a:stCxn id="55" idx="0"/>
              <a:endCxn id="67" idx="0"/>
            </p:cNvCxnSpPr>
            <p:nvPr/>
          </p:nvCxnSpPr>
          <p:spPr>
            <a:xfrm rot="16200000" flipH="1" flipV="1">
              <a:off x="2629425" y="3470899"/>
              <a:ext cx="2025031" cy="893898"/>
            </a:xfrm>
            <a:prstGeom prst="bentConnector3">
              <a:avLst>
                <a:gd name="adj1" fmla="val -11289"/>
              </a:avLst>
            </a:prstGeom>
            <a:ln w="101600">
              <a:solidFill>
                <a:srgbClr val="FF0000">
                  <a:alpha val="3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7FC14332-2D5E-4ADA-AC7B-3CA42C4439A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63316" y="66984"/>
              <a:ext cx="10468" cy="5897730"/>
            </a:xfrm>
            <a:prstGeom prst="bentConnector3">
              <a:avLst>
                <a:gd name="adj1" fmla="val 4826958"/>
              </a:avLst>
            </a:prstGeom>
            <a:ln w="76200">
              <a:solidFill>
                <a:srgbClr val="00B0F0">
                  <a:alpha val="5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A6CAD0-0174-4269-ADCB-81AFB2BC4B82}"/>
                </a:ext>
              </a:extLst>
            </p:cNvPr>
            <p:cNvSpPr txBox="1"/>
            <p:nvPr/>
          </p:nvSpPr>
          <p:spPr>
            <a:xfrm>
              <a:off x="259116" y="2223254"/>
              <a:ext cx="940203" cy="30836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400" b="1" dirty="0">
                  <a:latin typeface="+mn-ea"/>
                </a:rPr>
                <a:t>주 센터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22EFF-D3B2-47C2-BA5C-84723C65E2FA}"/>
                </a:ext>
              </a:extLst>
            </p:cNvPr>
            <p:cNvSpPr txBox="1"/>
            <p:nvPr/>
          </p:nvSpPr>
          <p:spPr>
            <a:xfrm>
              <a:off x="6390318" y="2236651"/>
              <a:ext cx="940203" cy="30836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>
                  <a:latin typeface="+mn-ea"/>
                </a:rPr>
                <a:t>DR</a:t>
              </a:r>
              <a:r>
                <a:rPr lang="ko-KR" altLang="en-US" sz="1400" b="1" dirty="0">
                  <a:latin typeface="+mn-ea"/>
                </a:rPr>
                <a:t> 센터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2579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사업 관리 및 품질 보증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BD3CB0-1667-482C-991A-E1832918EEBC}"/>
              </a:ext>
            </a:extLst>
          </p:cNvPr>
          <p:cNvGrpSpPr/>
          <p:nvPr/>
        </p:nvGrpSpPr>
        <p:grpSpPr>
          <a:xfrm>
            <a:off x="952869" y="2917306"/>
            <a:ext cx="7238263" cy="1023388"/>
            <a:chOff x="440270" y="3536893"/>
            <a:chExt cx="7238263" cy="102338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F4568F0-135E-4055-AEE2-3C4B154B3E02}"/>
                </a:ext>
              </a:extLst>
            </p:cNvPr>
            <p:cNvGrpSpPr/>
            <p:nvPr/>
          </p:nvGrpSpPr>
          <p:grpSpPr>
            <a:xfrm>
              <a:off x="3255434" y="3552281"/>
              <a:ext cx="4423099" cy="1008000"/>
              <a:chOff x="3255434" y="3657437"/>
              <a:chExt cx="4423099" cy="100800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A1493B9-ACCE-4FC6-8EA2-B36F35FAB460}"/>
                  </a:ext>
                </a:extLst>
              </p:cNvPr>
              <p:cNvSpPr txBox="1"/>
              <p:nvPr/>
            </p:nvSpPr>
            <p:spPr>
              <a:xfrm>
                <a:off x="3445466" y="3657437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3.1 </a:t>
                </a:r>
                <a:r>
                  <a:rPr lang="ko-KR" altLang="en-US" sz="1200" b="1" dirty="0"/>
                  <a:t>사업 수행 추진조직 및 업무분장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3.2 </a:t>
                </a:r>
                <a:r>
                  <a:rPr lang="ko-KR" altLang="en-US" sz="1200" b="1" dirty="0"/>
                  <a:t>사업 수행 투입인력 및 이력 사항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3.3 </a:t>
                </a:r>
                <a:r>
                  <a:rPr lang="ko-KR" altLang="en-US" sz="1200" b="1" dirty="0"/>
                  <a:t>사업 수행에 따른 위험 요소 및 관리 방안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3.4 </a:t>
                </a:r>
                <a:r>
                  <a:rPr lang="ko-KR" altLang="en-US" sz="1200" b="1" dirty="0"/>
                  <a:t>시험 및 품질보증 계획 </a:t>
                </a:r>
                <a:endParaRPr lang="en-US" altLang="ko-KR" sz="1200" b="1" dirty="0"/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F5683743-42DB-4862-AE48-8C39B3588876}"/>
                  </a:ext>
                </a:extLst>
              </p:cNvPr>
              <p:cNvCxnSpPr/>
              <p:nvPr/>
            </p:nvCxnSpPr>
            <p:spPr>
              <a:xfrm>
                <a:off x="3255434" y="3657437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4432E3-0B21-49BC-A5C3-19DF2C210419}"/>
                </a:ext>
              </a:extLst>
            </p:cNvPr>
            <p:cNvSpPr txBox="1"/>
            <p:nvPr/>
          </p:nvSpPr>
          <p:spPr>
            <a:xfrm>
              <a:off x="440270" y="3536893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3. </a:t>
              </a:r>
              <a:r>
                <a:rPr lang="ko-KR" altLang="en-US" sz="1600" b="1" dirty="0"/>
                <a:t>사업 관리 및 품질 보증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1834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3.1.1 </a:t>
            </a:r>
            <a:r>
              <a:rPr lang="ko-KR" altLang="en-US" dirty="0"/>
              <a:t>사업 수행 추진조직 및 업무분장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제안사는 다양한 통합백업 구축사업을 통해 축적된 경험과 노하우를 적극 활용하고 투입되는 인력에 대해서도 시니어 경험자를 투입하여 최적의 프로젝트 수행 조직을 구축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사업 수행 추진조직 및 업무분장</a:t>
            </a: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BFE23297-AAF3-4DC7-A0B2-73BC4ED74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428747"/>
              </p:ext>
            </p:extLst>
          </p:nvPr>
        </p:nvGraphicFramePr>
        <p:xfrm>
          <a:off x="5070475" y="2312988"/>
          <a:ext cx="4573002" cy="4068761"/>
        </p:xfrm>
        <a:graphic>
          <a:graphicData uri="http://schemas.openxmlformats.org/drawingml/2006/table">
            <a:tbl>
              <a:tblPr/>
              <a:tblGrid>
                <a:gridCol w="451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84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7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20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조직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수행 내역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839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고객사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사업총괄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 이슈사항 협의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심의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요구사항 제시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전 과정의 관리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감독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담당 분야 감독 및 역할 수행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3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실무담당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백업 시스템 구축에 따른 전반적인 지원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8735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제안사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프로젝트 총괄 관리 및 통제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인원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일정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비용 등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주요 사안에 대한 의사결정 및 전략 계획 수립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고객과 의사소통 문제점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역할 및 책임 범위 해결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조정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고객에게 진척사항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문제점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위험요소 등 보고 및 산출물 인도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사업 진척 사항 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품질관리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위험 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산출물 작성 포맷 배포 및 산출물 진도 관리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73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전반적인 백업 시스템 구성 디자인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54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백업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HW, SW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디자인 및 구성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HW, SW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구축 및 백업정책 마이그레이션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4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전사기술 지원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시스템의 안정적 운영 및 적절한 환경유지를 위한 제품 연구 및 기술지원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6D10527-609B-4927-B418-05DA4EAA3BFE}"/>
              </a:ext>
            </a:extLst>
          </p:cNvPr>
          <p:cNvGrpSpPr/>
          <p:nvPr/>
        </p:nvGrpSpPr>
        <p:grpSpPr>
          <a:xfrm>
            <a:off x="371838" y="2312988"/>
            <a:ext cx="4463688" cy="4068761"/>
            <a:chOff x="371838" y="2312988"/>
            <a:chExt cx="4092212" cy="4068761"/>
          </a:xfrm>
        </p:grpSpPr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1CAEDB4C-9B2E-470E-802B-5604AEF31A22}"/>
                </a:ext>
              </a:extLst>
            </p:cNvPr>
            <p:cNvCxnSpPr>
              <a:cxnSpLocks/>
              <a:stCxn id="85" idx="2"/>
              <a:endCxn id="81" idx="0"/>
            </p:cNvCxnSpPr>
            <p:nvPr/>
          </p:nvCxnSpPr>
          <p:spPr>
            <a:xfrm flipH="1">
              <a:off x="2132021" y="5699830"/>
              <a:ext cx="414536" cy="7528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5B80F4F8-C6B0-449A-B13F-4BE5BF1AE23C}"/>
                </a:ext>
              </a:extLst>
            </p:cNvPr>
            <p:cNvCxnSpPr>
              <a:cxnSpLocks/>
              <a:stCxn id="77" idx="2"/>
              <a:endCxn id="76" idx="3"/>
            </p:cNvCxnSpPr>
            <p:nvPr/>
          </p:nvCxnSpPr>
          <p:spPr>
            <a:xfrm>
              <a:off x="2386799" y="3192900"/>
              <a:ext cx="1455" cy="63589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:a16="http://schemas.microsoft.com/office/drawing/2014/main" id="{7D29F7A2-903B-4C27-AD55-14709C4769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8791" y="3506555"/>
              <a:ext cx="852454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C17B2E7-F022-4592-8D72-7226B5C342B8}"/>
                </a:ext>
              </a:extLst>
            </p:cNvPr>
            <p:cNvSpPr/>
            <p:nvPr/>
          </p:nvSpPr>
          <p:spPr>
            <a:xfrm>
              <a:off x="872021" y="5878807"/>
              <a:ext cx="1260000" cy="432000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OOO </a:t>
              </a:r>
              <a:r>
                <a:rPr lang="ko-KR" altLang="en-US" sz="1050" dirty="0">
                  <a:latin typeface="+mn-ea"/>
                </a:rPr>
                <a:t>과장</a:t>
              </a:r>
              <a:endParaRPr lang="en-US" altLang="ko-KR" sz="1050" dirty="0">
                <a:latin typeface="+mn-ea"/>
              </a:endParaRPr>
            </a:p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OOO</a:t>
              </a:r>
              <a:r>
                <a:rPr lang="ko-KR" altLang="en-US" sz="1050" dirty="0">
                  <a:latin typeface="+mn-ea"/>
                </a:rPr>
                <a:t> 과장</a:t>
              </a:r>
              <a:endParaRPr lang="en-US" altLang="ko-KR" sz="1050" dirty="0">
                <a:latin typeface="+mn-ea"/>
              </a:endParaRPr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B9B86BE4-F9AD-4B95-9D82-74C9C16F9CBD}"/>
                </a:ext>
              </a:extLst>
            </p:cNvPr>
            <p:cNvCxnSpPr>
              <a:cxnSpLocks/>
              <a:stCxn id="75" idx="2"/>
            </p:cNvCxnSpPr>
            <p:nvPr/>
          </p:nvCxnSpPr>
          <p:spPr>
            <a:xfrm>
              <a:off x="2388253" y="4462279"/>
              <a:ext cx="0" cy="123755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모서리가 둥근 직사각형 66">
              <a:extLst>
                <a:ext uri="{FF2B5EF4-FFF2-40B4-BE49-F238E27FC236}">
                  <a16:creationId xmlns:a16="http://schemas.microsoft.com/office/drawing/2014/main" id="{92D75C88-BAA1-4280-976C-9BD4D33DF074}"/>
                </a:ext>
              </a:extLst>
            </p:cNvPr>
            <p:cNvSpPr/>
            <p:nvPr/>
          </p:nvSpPr>
          <p:spPr>
            <a:xfrm>
              <a:off x="1745194" y="4170104"/>
              <a:ext cx="1286118" cy="292175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OOO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76" name="양쪽 모서리가 둥근 사각형 61">
              <a:extLst>
                <a:ext uri="{FF2B5EF4-FFF2-40B4-BE49-F238E27FC236}">
                  <a16:creationId xmlns:a16="http://schemas.microsoft.com/office/drawing/2014/main" id="{1292F2AB-096E-4835-BD76-F02CA4E775FA}"/>
                </a:ext>
              </a:extLst>
            </p:cNvPr>
            <p:cNvSpPr/>
            <p:nvPr/>
          </p:nvSpPr>
          <p:spPr>
            <a:xfrm>
              <a:off x="1738764" y="3828793"/>
              <a:ext cx="1298979" cy="350610"/>
            </a:xfrm>
            <a:prstGeom prst="round2Same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n-ea"/>
                </a:rPr>
                <a:t>Project Manager</a:t>
              </a:r>
            </a:p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n-ea"/>
                </a:rPr>
                <a:t>OO</a:t>
              </a:r>
              <a:r>
                <a:rPr lang="ko-KR" altLang="en-US" sz="1100" dirty="0">
                  <a:solidFill>
                    <a:schemeClr val="bg1"/>
                  </a:solidFill>
                  <a:latin typeface="+mn-ea"/>
                </a:rPr>
                <a:t>제안사</a:t>
              </a:r>
              <a:r>
                <a:rPr lang="en-US" altLang="ko-KR" sz="1100" dirty="0">
                  <a:solidFill>
                    <a:schemeClr val="bg1"/>
                  </a:solidFill>
                  <a:latin typeface="+mn-ea"/>
                </a:rPr>
                <a:t>OO</a:t>
              </a:r>
            </a:p>
          </p:txBody>
        </p:sp>
        <p:sp>
          <p:nvSpPr>
            <p:cNvPr id="77" name="모서리가 둥근 직사각형 66">
              <a:extLst>
                <a:ext uri="{FF2B5EF4-FFF2-40B4-BE49-F238E27FC236}">
                  <a16:creationId xmlns:a16="http://schemas.microsoft.com/office/drawing/2014/main" id="{1DC47357-A22C-4C40-BB10-7D4590D11038}"/>
                </a:ext>
              </a:extLst>
            </p:cNvPr>
            <p:cNvSpPr/>
            <p:nvPr/>
          </p:nvSpPr>
          <p:spPr>
            <a:xfrm>
              <a:off x="1743540" y="2900800"/>
              <a:ext cx="1286518" cy="292100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 </a:t>
              </a:r>
              <a:r>
                <a:rPr lang="ko-KR" altLang="en-US" sz="1050" dirty="0">
                  <a:latin typeface="+mn-ea"/>
                </a:rPr>
                <a:t>고객사 </a:t>
              </a:r>
              <a:r>
                <a:rPr lang="en-US" altLang="ko-KR" sz="1050" dirty="0">
                  <a:latin typeface="+mn-ea"/>
                </a:rPr>
                <a:t>PM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78" name="양쪽 모서리가 둥근 사각형 64">
              <a:extLst>
                <a:ext uri="{FF2B5EF4-FFF2-40B4-BE49-F238E27FC236}">
                  <a16:creationId xmlns:a16="http://schemas.microsoft.com/office/drawing/2014/main" id="{FE318DD2-D9EF-489B-9F45-E4C1A1C55981}"/>
                </a:ext>
              </a:extLst>
            </p:cNvPr>
            <p:cNvSpPr/>
            <p:nvPr/>
          </p:nvSpPr>
          <p:spPr>
            <a:xfrm>
              <a:off x="1738229" y="2559487"/>
              <a:ext cx="1298468" cy="350838"/>
            </a:xfrm>
            <a:prstGeom prst="round2SameRect">
              <a:avLst/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n-ea"/>
                </a:rPr>
                <a:t>Project Sponsor</a:t>
              </a:r>
            </a:p>
            <a:p>
              <a:pPr algn="ctr">
                <a:defRPr/>
              </a:pPr>
              <a:r>
                <a:rPr lang="en-US" altLang="ko-KR" sz="1100" dirty="0">
                  <a:solidFill>
                    <a:schemeClr val="bg1"/>
                  </a:solidFill>
                  <a:latin typeface="+mn-ea"/>
                </a:rPr>
                <a:t>OO</a:t>
              </a:r>
              <a:r>
                <a:rPr lang="ko-KR" altLang="en-US" sz="1100" dirty="0">
                  <a:solidFill>
                    <a:schemeClr val="bg1"/>
                  </a:solidFill>
                  <a:latin typeface="+mn-ea"/>
                </a:rPr>
                <a:t>고객사명</a:t>
              </a:r>
              <a:r>
                <a:rPr lang="en-US" altLang="ko-KR" sz="1100" dirty="0">
                  <a:solidFill>
                    <a:schemeClr val="bg1"/>
                  </a:solidFill>
                  <a:latin typeface="+mn-ea"/>
                </a:rPr>
                <a:t>OO</a:t>
              </a:r>
            </a:p>
          </p:txBody>
        </p:sp>
        <p:sp>
          <p:nvSpPr>
            <p:cNvPr id="79" name="모서리가 둥근 직사각형 66">
              <a:extLst>
                <a:ext uri="{FF2B5EF4-FFF2-40B4-BE49-F238E27FC236}">
                  <a16:creationId xmlns:a16="http://schemas.microsoft.com/office/drawing/2014/main" id="{BBDDE5BD-4B87-4906-93C5-D71375C2DDB6}"/>
                </a:ext>
              </a:extLst>
            </p:cNvPr>
            <p:cNvSpPr/>
            <p:nvPr/>
          </p:nvSpPr>
          <p:spPr>
            <a:xfrm>
              <a:off x="3142344" y="3487200"/>
              <a:ext cx="1260000" cy="432000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인프라 운영</a:t>
              </a:r>
              <a:endParaRPr lang="en-US" altLang="ko-KR" sz="1050" dirty="0">
                <a:latin typeface="+mn-ea"/>
              </a:endParaRPr>
            </a:p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 담당자</a:t>
              </a:r>
            </a:p>
          </p:txBody>
        </p:sp>
        <p:sp>
          <p:nvSpPr>
            <p:cNvPr id="80" name="양쪽 모서리가 둥근 사각형 67">
              <a:extLst>
                <a:ext uri="{FF2B5EF4-FFF2-40B4-BE49-F238E27FC236}">
                  <a16:creationId xmlns:a16="http://schemas.microsoft.com/office/drawing/2014/main" id="{CB651E16-6EC8-4A59-BCDF-B54AACD86E00}"/>
                </a:ext>
              </a:extLst>
            </p:cNvPr>
            <p:cNvSpPr/>
            <p:nvPr/>
          </p:nvSpPr>
          <p:spPr>
            <a:xfrm>
              <a:off x="3142344" y="3137424"/>
              <a:ext cx="1260000" cy="35061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실무담당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OO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고객사명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OO</a:t>
              </a:r>
            </a:p>
          </p:txBody>
        </p:sp>
        <p:sp>
          <p:nvSpPr>
            <p:cNvPr id="81" name="양쪽 모서리가 둥근 사각형 68">
              <a:extLst>
                <a:ext uri="{FF2B5EF4-FFF2-40B4-BE49-F238E27FC236}">
                  <a16:creationId xmlns:a16="http://schemas.microsoft.com/office/drawing/2014/main" id="{C6F26099-F7A3-40B5-AF02-D0A05793C568}"/>
                </a:ext>
              </a:extLst>
            </p:cNvPr>
            <p:cNvSpPr/>
            <p:nvPr/>
          </p:nvSpPr>
          <p:spPr>
            <a:xfrm>
              <a:off x="872021" y="5532733"/>
              <a:ext cx="1260000" cy="34925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구축지원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OO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제안사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OO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E10AFEB-2F6E-4A2A-98C5-26245F79F98D}"/>
                </a:ext>
              </a:extLst>
            </p:cNvPr>
            <p:cNvSpPr/>
            <p:nvPr/>
          </p:nvSpPr>
          <p:spPr>
            <a:xfrm>
              <a:off x="465800" y="4954355"/>
              <a:ext cx="1260000" cy="432000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OOO</a:t>
              </a:r>
            </a:p>
          </p:txBody>
        </p:sp>
        <p:sp>
          <p:nvSpPr>
            <p:cNvPr id="83" name="양쪽 모서리가 둥근 사각형 68">
              <a:extLst>
                <a:ext uri="{FF2B5EF4-FFF2-40B4-BE49-F238E27FC236}">
                  <a16:creationId xmlns:a16="http://schemas.microsoft.com/office/drawing/2014/main" id="{7B9E2AD7-5389-4525-8673-06F423D928C8}"/>
                </a:ext>
              </a:extLst>
            </p:cNvPr>
            <p:cNvSpPr/>
            <p:nvPr/>
          </p:nvSpPr>
          <p:spPr>
            <a:xfrm>
              <a:off x="465800" y="4608280"/>
              <a:ext cx="1260000" cy="34925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사업지원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OO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제안사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OO</a:t>
              </a: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847E52FF-98B3-4D49-8542-3B8E13DBAE16}"/>
                </a:ext>
              </a:extLst>
            </p:cNvPr>
            <p:cNvCxnSpPr>
              <a:cxnSpLocks/>
              <a:endCxn id="83" idx="0"/>
            </p:cNvCxnSpPr>
            <p:nvPr/>
          </p:nvCxnSpPr>
          <p:spPr>
            <a:xfrm flipH="1">
              <a:off x="1725800" y="4782905"/>
              <a:ext cx="660999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양쪽 모서리가 둥근 사각형 53">
              <a:extLst>
                <a:ext uri="{FF2B5EF4-FFF2-40B4-BE49-F238E27FC236}">
                  <a16:creationId xmlns:a16="http://schemas.microsoft.com/office/drawing/2014/main" id="{E313A2AF-080F-48C3-9ECD-5E1484D63CEC}"/>
                </a:ext>
              </a:extLst>
            </p:cNvPr>
            <p:cNvSpPr/>
            <p:nvPr/>
          </p:nvSpPr>
          <p:spPr>
            <a:xfrm>
              <a:off x="2546557" y="5532733"/>
              <a:ext cx="1800001" cy="33419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tx1"/>
                  </a:solidFill>
                  <a:latin typeface="+mn-ea"/>
                </a:rPr>
                <a:t>총판사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&amp; 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빔 소프트웨어</a:t>
              </a:r>
            </a:p>
          </p:txBody>
        </p:sp>
        <p:sp>
          <p:nvSpPr>
            <p:cNvPr id="86" name="모서리가 둥근 직사각형 74">
              <a:extLst>
                <a:ext uri="{FF2B5EF4-FFF2-40B4-BE49-F238E27FC236}">
                  <a16:creationId xmlns:a16="http://schemas.microsoft.com/office/drawing/2014/main" id="{7FE65D5E-2D3E-476F-AB25-68DB30F2C202}"/>
                </a:ext>
              </a:extLst>
            </p:cNvPr>
            <p:cNvSpPr/>
            <p:nvPr/>
          </p:nvSpPr>
          <p:spPr>
            <a:xfrm>
              <a:off x="2546557" y="5878807"/>
              <a:ext cx="1800001" cy="432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제조사 후선 지원</a:t>
              </a:r>
              <a:endParaRPr lang="en-US" altLang="ko-KR" sz="1050" dirty="0">
                <a:latin typeface="+mn-ea"/>
              </a:endParaRPr>
            </a:p>
          </p:txBody>
        </p:sp>
        <p:sp>
          <p:nvSpPr>
            <p:cNvPr id="87" name="모서리가 둥근 직사각형 91">
              <a:extLst>
                <a:ext uri="{FF2B5EF4-FFF2-40B4-BE49-F238E27FC236}">
                  <a16:creationId xmlns:a16="http://schemas.microsoft.com/office/drawing/2014/main" id="{8993F5C7-B140-48DD-A889-BE313F9449C8}"/>
                </a:ext>
              </a:extLst>
            </p:cNvPr>
            <p:cNvSpPr/>
            <p:nvPr/>
          </p:nvSpPr>
          <p:spPr>
            <a:xfrm>
              <a:off x="371838" y="2312988"/>
              <a:ext cx="4092212" cy="4068761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-69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88" name="모서리가 둥근 직사각형 96">
            <a:extLst>
              <a:ext uri="{FF2B5EF4-FFF2-40B4-BE49-F238E27FC236}">
                <a16:creationId xmlns:a16="http://schemas.microsoft.com/office/drawing/2014/main" id="{F66614CF-E939-480F-9A62-B97FA9BEE573}"/>
              </a:ext>
            </a:extLst>
          </p:cNvPr>
          <p:cNvSpPr/>
          <p:nvPr/>
        </p:nvSpPr>
        <p:spPr>
          <a:xfrm>
            <a:off x="262746" y="17963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프로젝트 수행 조직도</a:t>
            </a:r>
          </a:p>
        </p:txBody>
      </p:sp>
      <p:sp>
        <p:nvSpPr>
          <p:cNvPr id="89" name="모서리가 둥근 직사각형 96">
            <a:extLst>
              <a:ext uri="{FF2B5EF4-FFF2-40B4-BE49-F238E27FC236}">
                <a16:creationId xmlns:a16="http://schemas.microsoft.com/office/drawing/2014/main" id="{BA0EDDF3-175F-43CA-927E-BB1BBD07A080}"/>
              </a:ext>
            </a:extLst>
          </p:cNvPr>
          <p:cNvSpPr/>
          <p:nvPr/>
        </p:nvSpPr>
        <p:spPr>
          <a:xfrm>
            <a:off x="5104600" y="1779617"/>
            <a:ext cx="469025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조직 및 업무분장</a:t>
            </a:r>
          </a:p>
        </p:txBody>
      </p:sp>
    </p:spTree>
    <p:extLst>
      <p:ext uri="{BB962C8B-B14F-4D97-AF65-F5344CB8AC3E}">
        <p14:creationId xmlns:p14="http://schemas.microsoft.com/office/powerpoint/2010/main" val="16552758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3.1.2 </a:t>
            </a:r>
            <a:r>
              <a:rPr lang="ko-KR" altLang="en-US" dirty="0"/>
              <a:t>사업 추진 일정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ko-KR" altLang="en-US" dirty="0"/>
              <a:t>제안사는 납품 및 설치 요구 일정과 사업수행 환경을 고려하여 사전에 파악이 가능한 문제점</a:t>
            </a:r>
            <a:r>
              <a:rPr lang="en-US" altLang="ko-KR" dirty="0"/>
              <a:t>, </a:t>
            </a:r>
            <a:r>
              <a:rPr lang="ko-KR" altLang="en-US" dirty="0"/>
              <a:t>고려사항</a:t>
            </a:r>
            <a:r>
              <a:rPr lang="en-US" altLang="ko-KR" dirty="0"/>
              <a:t>, </a:t>
            </a:r>
            <a:r>
              <a:rPr lang="ko-KR" altLang="en-US" dirty="0"/>
              <a:t>일정지연 요인에 대한 분석을 통해 단계별 최적의 일정을 수립하고</a:t>
            </a:r>
            <a:r>
              <a:rPr lang="en-US" altLang="ko-KR" dirty="0"/>
              <a:t>, </a:t>
            </a:r>
            <a:r>
              <a:rPr lang="ko-KR" altLang="en-US" dirty="0"/>
              <a:t>일정관리가 효율적으로 이루어질 수 있도록 일정계획을 수립합니다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사업 수행 추진조직 및 업무분장</a:t>
            </a:r>
          </a:p>
        </p:txBody>
      </p:sp>
      <p:sp>
        <p:nvSpPr>
          <p:cNvPr id="27" name="모서리가 둥근 직사각형 96">
            <a:extLst>
              <a:ext uri="{FF2B5EF4-FFF2-40B4-BE49-F238E27FC236}">
                <a16:creationId xmlns:a16="http://schemas.microsoft.com/office/drawing/2014/main" id="{5A1A93C4-134F-45E3-9356-AB01133676AE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구축 단계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2CBD44D-D595-4FFB-B403-937B833E85DD}"/>
              </a:ext>
            </a:extLst>
          </p:cNvPr>
          <p:cNvGrpSpPr/>
          <p:nvPr/>
        </p:nvGrpSpPr>
        <p:grpSpPr>
          <a:xfrm>
            <a:off x="406400" y="2195611"/>
            <a:ext cx="9083675" cy="4248894"/>
            <a:chOff x="406400" y="2132856"/>
            <a:chExt cx="9083675" cy="4248894"/>
          </a:xfrm>
        </p:grpSpPr>
        <p:sp>
          <p:nvSpPr>
            <p:cNvPr id="29" name="Rectangle 15" descr="서식복사-A">
              <a:extLst>
                <a:ext uri="{FF2B5EF4-FFF2-40B4-BE49-F238E27FC236}">
                  <a16:creationId xmlns:a16="http://schemas.microsoft.com/office/drawing/2014/main" id="{9F623CE3-6C6B-4891-804F-6092C5342A5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1579" y="2644166"/>
              <a:ext cx="2019629" cy="265369"/>
            </a:xfrm>
            <a:prstGeom prst="rect">
              <a:avLst/>
            </a:prstGeom>
            <a:solidFill>
              <a:srgbClr val="CCCCFF">
                <a:alpha val="50000"/>
              </a:srgbClr>
            </a:solidFill>
            <a:ln w="63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현황 자료 수집</a:t>
              </a:r>
              <a:r>
                <a:rPr kumimoji="1" lang="en-US" altLang="ko-KR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/</a:t>
              </a: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분석</a:t>
              </a:r>
            </a:p>
          </p:txBody>
        </p:sp>
        <p:cxnSp>
          <p:nvCxnSpPr>
            <p:cNvPr id="30" name="AutoShape 16">
              <a:extLst>
                <a:ext uri="{FF2B5EF4-FFF2-40B4-BE49-F238E27FC236}">
                  <a16:creationId xmlns:a16="http://schemas.microsoft.com/office/drawing/2014/main" id="{170A6F0E-D5D1-413C-8703-F876D5CC5355}"/>
                </a:ext>
              </a:extLst>
            </p:cNvPr>
            <p:cNvCxnSpPr>
              <a:cxnSpLocks noChangeShapeType="1"/>
              <a:stCxn id="29" idx="2"/>
              <a:endCxn id="32" idx="0"/>
            </p:cNvCxnSpPr>
            <p:nvPr/>
          </p:nvCxnSpPr>
          <p:spPr bwMode="auto">
            <a:xfrm>
              <a:off x="1421394" y="2909536"/>
              <a:ext cx="941" cy="194994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1" name="Rectangle 17" descr="서식복사-A">
              <a:extLst>
                <a:ext uri="{FF2B5EF4-FFF2-40B4-BE49-F238E27FC236}">
                  <a16:creationId xmlns:a16="http://schemas.microsoft.com/office/drawing/2014/main" id="{354D1325-1E63-40CD-82D1-CB29B02EDE8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9852" y="3566358"/>
              <a:ext cx="2023709" cy="263902"/>
            </a:xfrm>
            <a:prstGeom prst="rect">
              <a:avLst/>
            </a:prstGeom>
            <a:solidFill>
              <a:srgbClr val="CCCCFF">
                <a:alpha val="50000"/>
              </a:srgbClr>
            </a:solidFill>
            <a:ln w="63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프로젝트 추진계획 수립</a:t>
              </a:r>
              <a:endParaRPr kumimoji="1" lang="en-US" altLang="ko-KR" sz="1100" dirty="0">
                <a:solidFill>
                  <a:schemeClr val="tx1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32" name="Rectangle 30" descr="서식복사-A">
              <a:extLst>
                <a:ext uri="{FF2B5EF4-FFF2-40B4-BE49-F238E27FC236}">
                  <a16:creationId xmlns:a16="http://schemas.microsoft.com/office/drawing/2014/main" id="{1C3E61C7-9233-4963-8B35-C3BC014636C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06400" y="3104529"/>
              <a:ext cx="2031870" cy="265369"/>
            </a:xfrm>
            <a:prstGeom prst="rect">
              <a:avLst/>
            </a:prstGeom>
            <a:solidFill>
              <a:srgbClr val="CCCCFF">
                <a:alpha val="50000"/>
              </a:srgbClr>
            </a:solidFill>
            <a:ln w="63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설치 전 필요사항 점검</a:t>
              </a:r>
            </a:p>
          </p:txBody>
        </p:sp>
        <p:cxnSp>
          <p:nvCxnSpPr>
            <p:cNvPr id="33" name="AutoShape 31">
              <a:extLst>
                <a:ext uri="{FF2B5EF4-FFF2-40B4-BE49-F238E27FC236}">
                  <a16:creationId xmlns:a16="http://schemas.microsoft.com/office/drawing/2014/main" id="{AB7D56A6-527F-4FC9-90FB-7C6DA42B3D7D}"/>
                </a:ext>
              </a:extLst>
            </p:cNvPr>
            <p:cNvCxnSpPr>
              <a:cxnSpLocks noChangeShapeType="1"/>
              <a:stCxn id="32" idx="2"/>
              <a:endCxn id="31" idx="0"/>
            </p:cNvCxnSpPr>
            <p:nvPr/>
          </p:nvCxnSpPr>
          <p:spPr bwMode="auto">
            <a:xfrm flipH="1">
              <a:off x="1421707" y="3369898"/>
              <a:ext cx="628" cy="196461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34" name="AutoShape 32">
              <a:extLst>
                <a:ext uri="{FF2B5EF4-FFF2-40B4-BE49-F238E27FC236}">
                  <a16:creationId xmlns:a16="http://schemas.microsoft.com/office/drawing/2014/main" id="{31FD4288-B5C6-40AA-AB9E-B846A3ABDAD4}"/>
                </a:ext>
              </a:extLst>
            </p:cNvPr>
            <p:cNvCxnSpPr>
              <a:cxnSpLocks noChangeShapeType="1"/>
              <a:stCxn id="31" idx="3"/>
              <a:endCxn id="35" idx="1"/>
            </p:cNvCxnSpPr>
            <p:nvPr/>
          </p:nvCxnSpPr>
          <p:spPr bwMode="auto">
            <a:xfrm flipV="1">
              <a:off x="2433562" y="2776850"/>
              <a:ext cx="321194" cy="921459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5" name="Rectangle 15" descr="서식복사-A">
              <a:extLst>
                <a:ext uri="{FF2B5EF4-FFF2-40B4-BE49-F238E27FC236}">
                  <a16:creationId xmlns:a16="http://schemas.microsoft.com/office/drawing/2014/main" id="{ADEC3704-2714-42D3-9A7D-2CDC6BDF75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54756" y="2644166"/>
              <a:ext cx="2071791" cy="265369"/>
            </a:xfrm>
            <a:prstGeom prst="rect">
              <a:avLst/>
            </a:prstGeom>
            <a:solidFill>
              <a:srgbClr val="CCCCFF">
                <a:alpha val="50000"/>
              </a:srgbClr>
            </a:solidFill>
            <a:ln w="63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백업 </a:t>
              </a:r>
              <a:r>
                <a:rPr kumimoji="1" lang="en-US" altLang="ko-KR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H/W </a:t>
              </a: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설치 및 구성 </a:t>
              </a:r>
            </a:p>
          </p:txBody>
        </p:sp>
        <p:sp>
          <p:nvSpPr>
            <p:cNvPr id="36" name="Rectangle 15" descr="서식복사-A">
              <a:extLst>
                <a:ext uri="{FF2B5EF4-FFF2-40B4-BE49-F238E27FC236}">
                  <a16:creationId xmlns:a16="http://schemas.microsoft.com/office/drawing/2014/main" id="{9B4D2BF2-BF61-44F2-9412-2EE5155CBB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89856" y="2644166"/>
              <a:ext cx="1983300" cy="265369"/>
            </a:xfrm>
            <a:prstGeom prst="rect">
              <a:avLst/>
            </a:prstGeom>
            <a:solidFill>
              <a:srgbClr val="CCCCFF">
                <a:alpha val="50000"/>
              </a:srgbClr>
            </a:solidFill>
            <a:ln w="63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백업 </a:t>
              </a:r>
              <a:r>
                <a:rPr kumimoji="1" lang="en-US" altLang="ko-KR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S/W </a:t>
              </a: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설치 및 구성</a:t>
              </a:r>
            </a:p>
          </p:txBody>
        </p:sp>
        <p:cxnSp>
          <p:nvCxnSpPr>
            <p:cNvPr id="37" name="AutoShape 16">
              <a:extLst>
                <a:ext uri="{FF2B5EF4-FFF2-40B4-BE49-F238E27FC236}">
                  <a16:creationId xmlns:a16="http://schemas.microsoft.com/office/drawing/2014/main" id="{C24A9E69-FE50-4A42-A065-45982CCE71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77287" y="2909536"/>
              <a:ext cx="0" cy="194994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8" name="Rectangle 17" descr="서식복사-A">
              <a:extLst>
                <a:ext uri="{FF2B5EF4-FFF2-40B4-BE49-F238E27FC236}">
                  <a16:creationId xmlns:a16="http://schemas.microsoft.com/office/drawing/2014/main" id="{6FCF6DCD-40BF-4940-9683-E660DBA43D8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88129" y="3566358"/>
              <a:ext cx="1987307" cy="263902"/>
            </a:xfrm>
            <a:prstGeom prst="rect">
              <a:avLst/>
            </a:prstGeom>
            <a:solidFill>
              <a:srgbClr val="CCCCFF">
                <a:alpha val="50000"/>
              </a:srgbClr>
            </a:solidFill>
            <a:ln w="63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백업 서비스 가동</a:t>
              </a:r>
            </a:p>
          </p:txBody>
        </p:sp>
        <p:sp>
          <p:nvSpPr>
            <p:cNvPr id="39" name="Rectangle 30" descr="서식복사-A">
              <a:extLst>
                <a:ext uri="{FF2B5EF4-FFF2-40B4-BE49-F238E27FC236}">
                  <a16:creationId xmlns:a16="http://schemas.microsoft.com/office/drawing/2014/main" id="{EEDE00E8-0320-4218-B6C8-E338043808A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84677" y="3104529"/>
              <a:ext cx="1995320" cy="265369"/>
            </a:xfrm>
            <a:prstGeom prst="rect">
              <a:avLst/>
            </a:prstGeom>
            <a:solidFill>
              <a:srgbClr val="CCCCFF">
                <a:alpha val="50000"/>
              </a:srgbClr>
            </a:solidFill>
            <a:ln w="63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ko-KR" altLang="en-US" dirty="0">
                  <a:latin typeface="+mn-ea"/>
                  <a:cs typeface="Arial" pitchFamily="34" charset="0"/>
                </a:rPr>
                <a:t>솔루션 검증</a:t>
              </a: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 진행</a:t>
              </a:r>
            </a:p>
          </p:txBody>
        </p:sp>
        <p:cxnSp>
          <p:nvCxnSpPr>
            <p:cNvPr id="40" name="AutoShape 31">
              <a:extLst>
                <a:ext uri="{FF2B5EF4-FFF2-40B4-BE49-F238E27FC236}">
                  <a16:creationId xmlns:a16="http://schemas.microsoft.com/office/drawing/2014/main" id="{5686D84C-94D8-4145-9AD8-D3B8DCADD9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277287" y="3369898"/>
              <a:ext cx="0" cy="196461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1" name="Rectangle 15" descr="서식복사-A">
              <a:extLst>
                <a:ext uri="{FF2B5EF4-FFF2-40B4-BE49-F238E27FC236}">
                  <a16:creationId xmlns:a16="http://schemas.microsoft.com/office/drawing/2014/main" id="{42DB7AB7-E5C6-47D4-8563-169EE18461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59931" y="2644166"/>
              <a:ext cx="2023060" cy="265369"/>
            </a:xfrm>
            <a:prstGeom prst="rect">
              <a:avLst/>
            </a:prstGeom>
            <a:solidFill>
              <a:srgbClr val="CCCCFF">
                <a:alpha val="50000"/>
              </a:srgbClr>
            </a:solidFill>
            <a:ln w="63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사용자 교육</a:t>
              </a:r>
            </a:p>
          </p:txBody>
        </p:sp>
        <p:cxnSp>
          <p:nvCxnSpPr>
            <p:cNvPr id="42" name="AutoShape 16">
              <a:extLst>
                <a:ext uri="{FF2B5EF4-FFF2-40B4-BE49-F238E27FC236}">
                  <a16:creationId xmlns:a16="http://schemas.microsoft.com/office/drawing/2014/main" id="{18DBAAEE-1338-4052-8062-F1D2B56D30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469085" y="2909536"/>
              <a:ext cx="0" cy="194994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3" name="Rectangle 17" descr="서식복사-A">
              <a:extLst>
                <a:ext uri="{FF2B5EF4-FFF2-40B4-BE49-F238E27FC236}">
                  <a16:creationId xmlns:a16="http://schemas.microsoft.com/office/drawing/2014/main" id="{2B878F07-82ED-428C-A163-B5384A64B72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58204" y="3566358"/>
              <a:ext cx="2027147" cy="263902"/>
            </a:xfrm>
            <a:prstGeom prst="rect">
              <a:avLst/>
            </a:prstGeom>
            <a:solidFill>
              <a:srgbClr val="CCCCFF">
                <a:alpha val="50000"/>
              </a:srgbClr>
            </a:solidFill>
            <a:ln w="63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완료보고</a:t>
              </a:r>
            </a:p>
          </p:txBody>
        </p:sp>
        <p:sp>
          <p:nvSpPr>
            <p:cNvPr id="44" name="Rectangle 30" descr="서식복사-A">
              <a:extLst>
                <a:ext uri="{FF2B5EF4-FFF2-40B4-BE49-F238E27FC236}">
                  <a16:creationId xmlns:a16="http://schemas.microsoft.com/office/drawing/2014/main" id="{21B0D517-5522-4F9C-9E06-733AC6B8024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54754" y="3104529"/>
              <a:ext cx="2035321" cy="265369"/>
            </a:xfrm>
            <a:prstGeom prst="rect">
              <a:avLst/>
            </a:prstGeom>
            <a:solidFill>
              <a:srgbClr val="CCCCFF">
                <a:alpha val="50000"/>
              </a:srgbClr>
            </a:solidFill>
            <a:ln w="63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ko-KR" altLang="en-US" sz="1100" dirty="0">
                  <a:solidFill>
                    <a:schemeClr val="tx1"/>
                  </a:solidFill>
                  <a:latin typeface="+mn-ea"/>
                  <a:cs typeface="Arial" pitchFamily="34" charset="0"/>
                </a:rPr>
                <a:t>산출물 작성</a:t>
              </a:r>
            </a:p>
          </p:txBody>
        </p:sp>
        <p:cxnSp>
          <p:nvCxnSpPr>
            <p:cNvPr id="45" name="AutoShape 31">
              <a:extLst>
                <a:ext uri="{FF2B5EF4-FFF2-40B4-BE49-F238E27FC236}">
                  <a16:creationId xmlns:a16="http://schemas.microsoft.com/office/drawing/2014/main" id="{CE4CAD07-616B-4DF4-8048-536628B83D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469085" y="3369898"/>
              <a:ext cx="0" cy="196461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46" name="AutoShape 95">
              <a:extLst>
                <a:ext uri="{FF2B5EF4-FFF2-40B4-BE49-F238E27FC236}">
                  <a16:creationId xmlns:a16="http://schemas.microsoft.com/office/drawing/2014/main" id="{507A9838-4C41-4478-A667-0654601BC1A6}"/>
                </a:ext>
              </a:extLst>
            </p:cNvPr>
            <p:cNvCxnSpPr>
              <a:cxnSpLocks noChangeShapeType="1"/>
              <a:stCxn id="38" idx="3"/>
              <a:endCxn id="41" idx="1"/>
            </p:cNvCxnSpPr>
            <p:nvPr/>
          </p:nvCxnSpPr>
          <p:spPr bwMode="auto">
            <a:xfrm flipV="1">
              <a:off x="7175436" y="2776850"/>
              <a:ext cx="284496" cy="921459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6F05974E-A45C-423A-B0CE-3CDED91B76B2}"/>
                </a:ext>
              </a:extLst>
            </p:cNvPr>
            <p:cNvSpPr/>
            <p:nvPr/>
          </p:nvSpPr>
          <p:spPr bwMode="auto">
            <a:xfrm>
              <a:off x="406402" y="3921160"/>
              <a:ext cx="2031870" cy="2460590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71450" marR="0" indent="-1714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ko-KR" altLang="en-US" sz="1200" b="1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현황자료 수집</a:t>
              </a:r>
              <a:r>
                <a:rPr kumimoji="0" lang="en-US" altLang="ko-KR" sz="1200" b="1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/</a:t>
              </a:r>
              <a:r>
                <a:rPr kumimoji="0" lang="ko-KR" altLang="en-US" sz="1200" b="1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분석</a:t>
              </a:r>
              <a:endParaRPr kumimoji="0" lang="en-US" altLang="ko-KR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dirty="0">
                  <a:latin typeface="+mn-ea"/>
                </a:rPr>
                <a:t>현재 백업 정책 분석</a:t>
              </a:r>
              <a:endParaRPr kumimoji="0" lang="en-US" altLang="ko-KR" sz="110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백업 대상 서버 목록 협의</a:t>
              </a:r>
              <a:endPara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dirty="0">
                  <a:latin typeface="+mn-ea"/>
                </a:rPr>
                <a:t>백업 정책 협의 및 확정</a:t>
              </a:r>
              <a:endParaRPr kumimoji="0" lang="en-US" altLang="ko-KR" sz="110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L="171450" marR="0" indent="-1714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ko-KR" altLang="en-US" sz="1200" b="1" u="sng" dirty="0">
                  <a:latin typeface="+mn-ea"/>
                </a:rPr>
                <a:t>설치 전 필요사항 점검</a:t>
              </a:r>
              <a:endParaRPr kumimoji="0" lang="en-US" altLang="ko-KR" sz="1200" b="1" u="sng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100" dirty="0">
                  <a:latin typeface="+mn-ea"/>
                </a:rPr>
                <a:t>H/W </a:t>
              </a:r>
              <a:r>
                <a:rPr kumimoji="0" lang="ko-KR" altLang="en-US" sz="1100" dirty="0">
                  <a:latin typeface="+mn-ea"/>
                </a:rPr>
                <a:t>준비 및 설치 요건 검토</a:t>
              </a:r>
              <a:endParaRPr kumimoji="0" lang="en-US" altLang="ko-KR" sz="110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dirty="0">
                  <a:latin typeface="+mn-ea"/>
                </a:rPr>
                <a:t>기반 환경 구성 협의</a:t>
              </a:r>
              <a:endParaRPr kumimoji="0" lang="en-US" altLang="ko-KR" sz="110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100" dirty="0">
                  <a:latin typeface="+mn-ea"/>
                </a:rPr>
                <a:t>S/W </a:t>
              </a:r>
              <a:r>
                <a:rPr kumimoji="0" lang="ko-KR" altLang="en-US" sz="1100" dirty="0">
                  <a:latin typeface="+mn-ea"/>
                </a:rPr>
                <a:t>설치 요건 검토</a:t>
              </a:r>
              <a:endParaRPr kumimoji="0" lang="en-US" altLang="ko-KR" sz="110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100" dirty="0">
                  <a:latin typeface="+mn-ea"/>
                </a:rPr>
                <a:t>SAN/LAN </a:t>
              </a:r>
              <a:r>
                <a:rPr kumimoji="0" lang="ko-KR" altLang="en-US" sz="1100" dirty="0">
                  <a:latin typeface="+mn-ea"/>
                </a:rPr>
                <a:t>구성안 협의</a:t>
              </a:r>
              <a:endParaRPr kumimoji="0" lang="en-US" altLang="ko-KR" sz="110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ko-KR" sz="1100" dirty="0">
                <a:latin typeface="+mn-ea"/>
              </a:endParaRPr>
            </a:p>
            <a:p>
              <a:pPr marL="171450" marR="0" indent="-1714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ko-KR" altLang="en-US" sz="1200" b="1" u="sng" dirty="0">
                  <a:latin typeface="+mn-ea"/>
                </a:rPr>
                <a:t>프로젝트 추진계획 수립</a:t>
              </a:r>
              <a:endParaRPr kumimoji="0" lang="en-US" altLang="ko-KR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dirty="0">
                  <a:latin typeface="+mn-ea"/>
                </a:rPr>
                <a:t>시스템 별 작업일정 협의</a:t>
              </a:r>
              <a:endParaRPr kumimoji="0" lang="en-US" altLang="ko-KR" sz="1100" dirty="0">
                <a:latin typeface="+mn-e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6981AD7-216F-4111-B9CA-7BC25E07DA2D}"/>
                </a:ext>
              </a:extLst>
            </p:cNvPr>
            <p:cNvSpPr/>
            <p:nvPr/>
          </p:nvSpPr>
          <p:spPr bwMode="auto">
            <a:xfrm>
              <a:off x="2794678" y="3921160"/>
              <a:ext cx="2031870" cy="2460590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71450" marR="0" indent="-1714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ko-KR" altLang="en-US" sz="1200" b="1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백업 </a:t>
              </a:r>
              <a:r>
                <a:rPr kumimoji="0" lang="en-US" altLang="ko-KR" sz="1200" b="1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H/W</a:t>
              </a:r>
              <a:r>
                <a:rPr kumimoji="0" lang="en-US" altLang="ko-KR" sz="1200" b="1" i="0" u="sng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 </a:t>
              </a:r>
              <a:r>
                <a:rPr kumimoji="0" lang="ko-KR" altLang="en-US" sz="1200" b="1" i="0" u="sng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설치 및 </a:t>
              </a:r>
              <a:r>
                <a:rPr kumimoji="0" lang="ko-KR" altLang="en-US" sz="1200" b="1" u="sng" dirty="0">
                  <a:latin typeface="+mn-ea"/>
                </a:rPr>
                <a:t>구성</a:t>
              </a:r>
              <a:endParaRPr kumimoji="0" lang="en-US" altLang="ko-KR" sz="1200" b="1" i="0" u="sng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baseline="0" dirty="0">
                  <a:latin typeface="+mn-ea"/>
                </a:rPr>
                <a:t>백업 </a:t>
              </a:r>
              <a:r>
                <a:rPr kumimoji="0" lang="en-US" altLang="ko-KR" sz="1100" baseline="0" dirty="0">
                  <a:latin typeface="+mn-ea"/>
                </a:rPr>
                <a:t>H/W </a:t>
              </a:r>
              <a:r>
                <a:rPr kumimoji="0" lang="ko-KR" altLang="en-US" sz="1100" dirty="0">
                  <a:latin typeface="+mn-ea"/>
                </a:rPr>
                <a:t>구성</a:t>
              </a:r>
              <a:endParaRPr kumimoji="0" lang="en-US" altLang="ko-KR" sz="1100" baseline="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백업 스토리지 구성요소 점검</a:t>
              </a:r>
              <a:endParaRPr kumimoji="0" lang="en-US" altLang="ko-KR" sz="11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KR" sz="1100" baseline="0" dirty="0">
                  <a:latin typeface="+mn-ea"/>
                </a:rPr>
                <a:t>SAN Switch </a:t>
              </a:r>
              <a:r>
                <a:rPr kumimoji="0" lang="ko-KR" altLang="en-US" sz="1100" baseline="0" dirty="0">
                  <a:latin typeface="+mn-ea"/>
                </a:rPr>
                <a:t>구성요소 점검</a:t>
              </a:r>
              <a:endParaRPr kumimoji="0" lang="en-US" altLang="ko-KR" sz="1100" baseline="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백업 </a:t>
              </a:r>
              <a:r>
                <a:rPr kumimoji="0" lang="en-US" altLang="ko-KR" sz="11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Network </a:t>
              </a:r>
              <a:r>
                <a:rPr kumimoji="0" lang="ko-KR" altLang="en-US" sz="11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장비 구성요소 점검</a:t>
              </a:r>
              <a:endParaRPr kumimoji="0" lang="en-US" altLang="ko-KR" sz="11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단위 테스트 작업 수행</a:t>
              </a:r>
              <a:endPara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ko-KR" sz="1100" b="0" dirty="0">
                <a:latin typeface="+mn-ea"/>
              </a:endParaRPr>
            </a:p>
            <a:p>
              <a:pPr marL="171450" marR="0" indent="-1714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endPara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E647F12D-4C91-4EAD-A8A2-FB3E3C0F68AE}"/>
                </a:ext>
              </a:extLst>
            </p:cNvPr>
            <p:cNvSpPr/>
            <p:nvPr/>
          </p:nvSpPr>
          <p:spPr bwMode="auto">
            <a:xfrm>
              <a:off x="5184678" y="3921160"/>
              <a:ext cx="2031870" cy="2460590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71450" marR="0" indent="-1714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ko-KR" altLang="en-US" sz="1200" b="1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백업 </a:t>
              </a:r>
              <a:r>
                <a:rPr kumimoji="0" lang="en-US" altLang="ko-KR" sz="1200" b="1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S/W </a:t>
              </a:r>
              <a:r>
                <a:rPr kumimoji="0" lang="ko-KR" altLang="en-US" sz="1200" b="1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설치</a:t>
              </a:r>
              <a:endParaRPr kumimoji="0" lang="en-US" altLang="ko-KR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dirty="0">
                  <a:latin typeface="+mn-ea"/>
                </a:rPr>
                <a:t>백업 서버 설치</a:t>
              </a:r>
              <a:endParaRPr kumimoji="0" lang="en-US" altLang="ko-KR" sz="110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dirty="0">
                  <a:latin typeface="+mn-ea"/>
                </a:rPr>
                <a:t>백업</a:t>
              </a:r>
              <a:r>
                <a:rPr kumimoji="0" lang="en-US" altLang="ko-KR" sz="1100" dirty="0">
                  <a:latin typeface="+mn-ea"/>
                </a:rPr>
                <a:t> Proxy, Repository </a:t>
              </a:r>
              <a:r>
                <a:rPr kumimoji="0" lang="ko-KR" altLang="en-US" sz="1100" dirty="0">
                  <a:latin typeface="+mn-ea"/>
                </a:rPr>
                <a:t>서버 설치</a:t>
              </a:r>
              <a:endParaRPr kumimoji="0" lang="en-US" altLang="ko-KR" sz="110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백업시스템</a:t>
              </a:r>
              <a:r>
                <a:rPr kumimoji="0" lang="ko-KR" altLang="en-US" sz="11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 별 대상 선정 및 합의</a:t>
              </a:r>
              <a:br>
                <a:rPr kumimoji="0" lang="en-US" altLang="ko-KR" sz="1100" b="0" i="0" u="none" strike="noStrike" cap="none" normalizeH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</a:br>
              <a:endParaRPr kumimoji="0" lang="en-US" altLang="ko-KR" sz="11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L="171450" marR="0" indent="-1714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ko-KR" altLang="en-US" sz="1200" b="1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테스트</a:t>
              </a:r>
              <a:endParaRPr kumimoji="0" lang="en-US" altLang="ko-KR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dirty="0">
                  <a:latin typeface="+mn-ea"/>
                </a:rPr>
                <a:t>테스트 계획서 작성</a:t>
              </a:r>
              <a:endParaRPr kumimoji="0" lang="en-US" altLang="ko-KR" sz="110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백업 성능 테스트</a:t>
              </a:r>
              <a:endPara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dirty="0">
                  <a:latin typeface="+mn-ea"/>
                </a:rPr>
                <a:t>복구 성능 테스트</a:t>
              </a:r>
              <a:endParaRPr kumimoji="0" lang="en-US" altLang="ko-KR" sz="110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백업 정책 검토 및 수정</a:t>
              </a:r>
              <a:endPara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dirty="0">
                  <a:latin typeface="+mn-ea"/>
                </a:rPr>
                <a:t>테스트 보고서 작성</a:t>
              </a:r>
              <a:endParaRPr kumimoji="0" lang="ko-K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37367A0-DA47-489C-8506-545E84071DC1}"/>
                </a:ext>
              </a:extLst>
            </p:cNvPr>
            <p:cNvSpPr/>
            <p:nvPr/>
          </p:nvSpPr>
          <p:spPr bwMode="auto">
            <a:xfrm>
              <a:off x="7458205" y="3921160"/>
              <a:ext cx="2031870" cy="2460590"/>
            </a:xfrm>
            <a:prstGeom prst="rect">
              <a:avLst/>
            </a:prstGeom>
            <a:noFill/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71450" marR="0" indent="-1714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ko-KR" altLang="en-US" sz="1200" b="1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사용자 교육</a:t>
              </a:r>
              <a:endParaRPr kumimoji="0" lang="en-US" altLang="ko-KR" sz="12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백업 소프트웨어 관리 및 운영 교육</a:t>
              </a:r>
              <a:endPara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장애처리 및 </a:t>
              </a:r>
              <a:r>
                <a:rPr kumimoji="0" lang="ko-KR" altLang="en-US" sz="1100" dirty="0">
                  <a:latin typeface="+mn-ea"/>
                </a:rPr>
                <a:t>해결 방안 교육</a:t>
              </a:r>
              <a:endParaRPr kumimoji="0" lang="en-US" altLang="ko-KR" sz="1100" dirty="0">
                <a:latin typeface="+mn-ea"/>
              </a:endParaRPr>
            </a:p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en-US" altLang="ko-KR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  <a:p>
              <a:pPr marL="171450" marR="0" indent="-1714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ko-KR" altLang="en-US" sz="1200" b="1" u="sng" dirty="0">
                  <a:latin typeface="+mn-ea"/>
                </a:rPr>
                <a:t>산출물 작성 및 전달</a:t>
              </a:r>
              <a:br>
                <a:rPr kumimoji="0" lang="en-US" altLang="ko-KR" sz="1200" b="1" u="sng" dirty="0">
                  <a:latin typeface="+mn-ea"/>
                </a:rPr>
              </a:br>
              <a:endParaRPr kumimoji="0" lang="en-US" altLang="ko-KR" sz="1200" b="1" u="sng" dirty="0">
                <a:latin typeface="+mn-ea"/>
              </a:endParaRPr>
            </a:p>
            <a:p>
              <a:pPr marL="171450" marR="0" indent="-1714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</a:pPr>
              <a:r>
                <a:rPr kumimoji="0" lang="ko-KR" altLang="en-US" sz="1200" b="1" i="0" u="sng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</a:rPr>
                <a:t>완료보고</a:t>
              </a:r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id="{BECFA25D-B7A2-4700-85B3-B680889CDA8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9371" y="2132856"/>
              <a:ext cx="2018901" cy="381197"/>
            </a:xfrm>
            <a:prstGeom prst="rect">
              <a:avLst/>
            </a:prstGeom>
            <a:solidFill>
              <a:srgbClr val="92D05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latinLnBrk="0"/>
              <a:r>
                <a:rPr kumimoji="0"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사전 계획단계</a:t>
              </a:r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id="{11CFAB28-1FA3-461C-B427-D3D0C08448B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54756" y="2132856"/>
              <a:ext cx="2071791" cy="381197"/>
            </a:xfrm>
            <a:prstGeom prst="rect">
              <a:avLst/>
            </a:prstGeom>
            <a:solidFill>
              <a:srgbClr val="92D05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latinLnBrk="0"/>
              <a:r>
                <a:rPr kumimoji="0"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백업 </a:t>
              </a:r>
              <a:r>
                <a:rPr kumimoji="0" lang="en-US" altLang="ko-KR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H/W </a:t>
              </a:r>
              <a:r>
                <a:rPr kumimoji="0"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구축단계</a:t>
              </a:r>
            </a:p>
          </p:txBody>
        </p:sp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17DD59B2-89E3-44F1-BDD4-4BE87DDD696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89856" y="2132856"/>
              <a:ext cx="1990141" cy="381197"/>
            </a:xfrm>
            <a:prstGeom prst="rect">
              <a:avLst/>
            </a:prstGeom>
            <a:solidFill>
              <a:srgbClr val="92D05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latinLnBrk="0"/>
              <a:r>
                <a:rPr kumimoji="0"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백업 </a:t>
              </a:r>
              <a:r>
                <a:rPr kumimoji="0" lang="en-US" altLang="ko-KR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S/W </a:t>
              </a:r>
              <a:r>
                <a:rPr kumimoji="0"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구축단계</a:t>
              </a: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7C74E3A1-3AF5-4877-AC5D-11E204497D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459931" y="2132856"/>
              <a:ext cx="2030144" cy="381197"/>
            </a:xfrm>
            <a:prstGeom prst="rect">
              <a:avLst/>
            </a:prstGeom>
            <a:solidFill>
              <a:srgbClr val="92D05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latinLnBrk="0"/>
              <a:r>
                <a:rPr kumimoji="0" lang="ko-KR" altLang="en-US" sz="1400" b="1" dirty="0">
                  <a:solidFill>
                    <a:schemeClr val="bg2">
                      <a:lumMod val="10000"/>
                    </a:schemeClr>
                  </a:solidFill>
                  <a:latin typeface="+mn-ea"/>
                </a:rPr>
                <a:t>안정화 단계</a:t>
              </a:r>
            </a:p>
          </p:txBody>
        </p:sp>
        <p:sp>
          <p:nvSpPr>
            <p:cNvPr id="55" name="Rectangle 15" descr="서식복사-A">
              <a:extLst>
                <a:ext uri="{FF2B5EF4-FFF2-40B4-BE49-F238E27FC236}">
                  <a16:creationId xmlns:a16="http://schemas.microsoft.com/office/drawing/2014/main" id="{9087B905-8D88-41FA-AE78-981FD7FB42E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754756" y="3113804"/>
              <a:ext cx="2071791" cy="265369"/>
            </a:xfrm>
            <a:prstGeom prst="rect">
              <a:avLst/>
            </a:prstGeom>
            <a:solidFill>
              <a:srgbClr val="CCCCFF">
                <a:alpha val="50000"/>
              </a:srgbClr>
            </a:solidFill>
            <a:ln w="6350" algn="ctr">
              <a:solidFill>
                <a:schemeClr val="bg2"/>
              </a:solidFill>
              <a:miter lim="800000"/>
              <a:headEnd/>
              <a:tailEnd/>
            </a:ln>
            <a:effectLst/>
          </p:spPr>
          <p:txBody>
            <a:bodyPr wrap="none" lIns="54000" rIns="54000" anchor="ctr"/>
            <a:lstStyle/>
            <a:p>
              <a:pPr algn="ctr" defTabSz="839788" fontAlgn="ctr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ko-KR" altLang="en-US" dirty="0">
                  <a:latin typeface="+mn-ea"/>
                  <a:cs typeface="Arial" pitchFamily="34" charset="0"/>
                </a:rPr>
                <a:t>검증시스템</a:t>
              </a:r>
              <a:r>
                <a:rPr lang="ko-KR" altLang="en-US" sz="1100" dirty="0">
                  <a:latin typeface="+mn-ea"/>
                  <a:cs typeface="Arial" pitchFamily="34" charset="0"/>
                </a:rPr>
                <a:t> 환경</a:t>
              </a:r>
              <a:r>
                <a:rPr lang="en-US" altLang="ko-KR" sz="1100" dirty="0">
                  <a:latin typeface="+mn-ea"/>
                  <a:cs typeface="Arial" pitchFamily="34" charset="0"/>
                </a:rPr>
                <a:t> </a:t>
              </a:r>
              <a:r>
                <a:rPr lang="ko-KR" altLang="en-US" sz="1100" dirty="0">
                  <a:latin typeface="+mn-ea"/>
                  <a:cs typeface="Arial" pitchFamily="34" charset="0"/>
                </a:rPr>
                <a:t>구성</a:t>
              </a:r>
              <a:endParaRPr kumimoji="1" lang="ko-KR" altLang="en-US" sz="1100" dirty="0">
                <a:solidFill>
                  <a:schemeClr val="tx1"/>
                </a:solidFill>
                <a:latin typeface="+mn-ea"/>
                <a:cs typeface="Arial" pitchFamily="34" charset="0"/>
              </a:endParaRPr>
            </a:p>
          </p:txBody>
        </p:sp>
        <p:cxnSp>
          <p:nvCxnSpPr>
            <p:cNvPr id="56" name="AutoShape 16">
              <a:extLst>
                <a:ext uri="{FF2B5EF4-FFF2-40B4-BE49-F238E27FC236}">
                  <a16:creationId xmlns:a16="http://schemas.microsoft.com/office/drawing/2014/main" id="{1ACEBD95-8B76-4B79-ABAE-20711ABC4BAD}"/>
                </a:ext>
              </a:extLst>
            </p:cNvPr>
            <p:cNvCxnSpPr>
              <a:cxnSpLocks noChangeShapeType="1"/>
              <a:stCxn id="35" idx="2"/>
              <a:endCxn id="55" idx="0"/>
            </p:cNvCxnSpPr>
            <p:nvPr/>
          </p:nvCxnSpPr>
          <p:spPr bwMode="auto">
            <a:xfrm>
              <a:off x="3790652" y="2909535"/>
              <a:ext cx="0" cy="204269"/>
            </a:xfrm>
            <a:prstGeom prst="straightConnector1">
              <a:avLst/>
            </a:prstGeom>
            <a:noFill/>
            <a:ln w="127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7" name="AutoShape 32">
              <a:extLst>
                <a:ext uri="{FF2B5EF4-FFF2-40B4-BE49-F238E27FC236}">
                  <a16:creationId xmlns:a16="http://schemas.microsoft.com/office/drawing/2014/main" id="{19618C1D-3775-44E0-AEAB-192F1B972A1B}"/>
                </a:ext>
              </a:extLst>
            </p:cNvPr>
            <p:cNvCxnSpPr>
              <a:cxnSpLocks noChangeShapeType="1"/>
              <a:stCxn id="55" idx="3"/>
              <a:endCxn id="36" idx="1"/>
            </p:cNvCxnSpPr>
            <p:nvPr/>
          </p:nvCxnSpPr>
          <p:spPr bwMode="auto">
            <a:xfrm flipV="1">
              <a:off x="4826548" y="2776850"/>
              <a:ext cx="363308" cy="469638"/>
            </a:xfrm>
            <a:prstGeom prst="bentConnector3">
              <a:avLst>
                <a:gd name="adj1" fmla="val 50000"/>
              </a:avLst>
            </a:prstGeom>
            <a:noFill/>
            <a:ln w="12700">
              <a:solidFill>
                <a:schemeClr val="accent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205462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3.1.3 </a:t>
            </a:r>
            <a:r>
              <a:rPr lang="ko-KR" altLang="en-US" dirty="0"/>
              <a:t>사업 구축 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ko-KR" altLang="en-US" dirty="0"/>
              <a:t>제안사는 본 프로젝트의 백업솔루션 환경 구축을 성공적으로 완료하기 위해 상세 구축 일정을 수립하였습니다</a:t>
            </a:r>
            <a:r>
              <a:rPr lang="en-US" altLang="ko-KR" dirty="0"/>
              <a:t>. </a:t>
            </a:r>
            <a:r>
              <a:rPr lang="ko-KR" altLang="en-US" dirty="0"/>
              <a:t>세부 추진 일정은 업무 담당자와 협의하여 추후 변경 될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사업 수행 추진조직 및 업무분장</a:t>
            </a:r>
          </a:p>
        </p:txBody>
      </p:sp>
      <p:sp>
        <p:nvSpPr>
          <p:cNvPr id="27" name="모서리가 둥근 직사각형 96">
            <a:extLst>
              <a:ext uri="{FF2B5EF4-FFF2-40B4-BE49-F238E27FC236}">
                <a16:creationId xmlns:a16="http://schemas.microsoft.com/office/drawing/2014/main" id="{5A1A93C4-134F-45E3-9356-AB01133676AE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구축 일정</a:t>
            </a:r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3BB3CBBD-67FB-4084-998F-554D4FA99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35725"/>
              </p:ext>
            </p:extLst>
          </p:nvPr>
        </p:nvGraphicFramePr>
        <p:xfrm>
          <a:off x="388938" y="2282978"/>
          <a:ext cx="9034462" cy="422322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70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92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92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70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775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26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626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507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기간</a:t>
                      </a:r>
                      <a:endParaRPr lang="en-US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1600" marR="216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9F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W+0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W+1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W+2 ~ W+6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0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W+7 ~ W+8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7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5463" marT="5463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설계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구축 및 시험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63" marR="5463" marT="5463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시범</a:t>
                      </a:r>
                      <a:endParaRPr lang="en-US" altLang="ko-KR" sz="7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운영 및 안정화</a:t>
                      </a: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9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사업관리</a:t>
                      </a: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63" marR="5463" marT="5463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63" marR="5463" marT="5463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15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분석 및 설계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2556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환경 실사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기존 시스템 환경 분석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H/W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장비 및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네트워크 환경 분석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요구사항 분석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 데이터 정책 수립 방안 협의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구축 계획 수립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구축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89296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기반환경 구성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prstClr val="black">
                            <a:lumMod val="75000"/>
                            <a:lumOff val="25000"/>
                          </a:prst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백업서버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, </a:t>
                      </a:r>
                      <a:r>
                        <a:rPr kumimoji="1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백업스토리지 구성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시스템 구성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 소프트웨어 설치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180975" marR="0" lvl="1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백업정책 적용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시험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257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단위 테스트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통합 테스트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교육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담당자 교육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시범 운영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백업 시스템 시범 운영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63" marR="5463" marT="5463" marB="0" anchor="ctr">
                    <a:lnL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안정화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운영환경 안정화 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2299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완료</a:t>
                      </a:r>
                      <a:endParaRPr lang="en-US" altLang="ko-KR" sz="800" b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4301">
                <a:tc>
                  <a:txBody>
                    <a:bodyPr/>
                    <a:lstStyle/>
                    <a:p>
                      <a:pPr marL="95250" marR="0" lvl="0" indent="-9525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굴림" pitchFamily="50" charset="-127"/>
                        </a:rPr>
                        <a:t>검수 및 완료보고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252000" marR="7200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marL="7200" marR="5462" marT="5917" marB="72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9" name="사다리꼴 58">
            <a:extLst>
              <a:ext uri="{FF2B5EF4-FFF2-40B4-BE49-F238E27FC236}">
                <a16:creationId xmlns:a16="http://schemas.microsoft.com/office/drawing/2014/main" id="{4D763E4A-391D-48AE-B480-AC6DA345A53E}"/>
              </a:ext>
            </a:extLst>
          </p:cNvPr>
          <p:cNvSpPr/>
          <p:nvPr/>
        </p:nvSpPr>
        <p:spPr>
          <a:xfrm>
            <a:off x="2573688" y="2732664"/>
            <a:ext cx="1269785" cy="152404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0D5E2E1-1DC5-4E13-9FE3-2C49115BAAC8}"/>
              </a:ext>
            </a:extLst>
          </p:cNvPr>
          <p:cNvSpPr/>
          <p:nvPr/>
        </p:nvSpPr>
        <p:spPr>
          <a:xfrm>
            <a:off x="2532802" y="2829148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F63D1F83-0B5F-45F1-968A-6E0A5185AD27}"/>
              </a:ext>
            </a:extLst>
          </p:cNvPr>
          <p:cNvGrpSpPr/>
          <p:nvPr/>
        </p:nvGrpSpPr>
        <p:grpSpPr>
          <a:xfrm>
            <a:off x="3050121" y="2753598"/>
            <a:ext cx="940317" cy="223789"/>
            <a:chOff x="2084962" y="3243079"/>
            <a:chExt cx="644423" cy="170843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F904B9E-4A27-4304-9484-C865B3173801}"/>
                </a:ext>
              </a:extLst>
            </p:cNvPr>
            <p:cNvSpPr txBox="1"/>
            <p:nvPr/>
          </p:nvSpPr>
          <p:spPr>
            <a:xfrm>
              <a:off x="2084962" y="3243079"/>
              <a:ext cx="644423" cy="82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/>
                </a:rPr>
                <a:t>착수보고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  <p:sp>
          <p:nvSpPr>
            <p:cNvPr id="63" name="순서도: 병합 62">
              <a:extLst>
                <a:ext uri="{FF2B5EF4-FFF2-40B4-BE49-F238E27FC236}">
                  <a16:creationId xmlns:a16="http://schemas.microsoft.com/office/drawing/2014/main" id="{C7B867FC-79D5-4C97-B9A7-C99D23F910B5}"/>
                </a:ext>
              </a:extLst>
            </p:cNvPr>
            <p:cNvSpPr/>
            <p:nvPr/>
          </p:nvSpPr>
          <p:spPr>
            <a:xfrm>
              <a:off x="2366476" y="3327400"/>
              <a:ext cx="93664" cy="86522"/>
            </a:xfrm>
            <a:prstGeom prst="flowChartMerg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sp>
        <p:nvSpPr>
          <p:cNvPr id="64" name="사다리꼴 63">
            <a:extLst>
              <a:ext uri="{FF2B5EF4-FFF2-40B4-BE49-F238E27FC236}">
                <a16:creationId xmlns:a16="http://schemas.microsoft.com/office/drawing/2014/main" id="{D490CF70-442E-42DA-9184-C2A702F75772}"/>
              </a:ext>
            </a:extLst>
          </p:cNvPr>
          <p:cNvSpPr/>
          <p:nvPr/>
        </p:nvSpPr>
        <p:spPr>
          <a:xfrm>
            <a:off x="3829051" y="2730843"/>
            <a:ext cx="4261630" cy="152404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961BBA72-0C38-43A6-BCAC-46D1290D6E6C}"/>
              </a:ext>
            </a:extLst>
          </p:cNvPr>
          <p:cNvGrpSpPr/>
          <p:nvPr/>
        </p:nvGrpSpPr>
        <p:grpSpPr>
          <a:xfrm>
            <a:off x="5885118" y="2741632"/>
            <a:ext cx="945423" cy="235755"/>
            <a:chOff x="2094015" y="3233944"/>
            <a:chExt cx="647922" cy="17997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E722AC2-FE41-4C25-AE59-DFE26AFDFC68}"/>
                </a:ext>
              </a:extLst>
            </p:cNvPr>
            <p:cNvSpPr txBox="1"/>
            <p:nvPr/>
          </p:nvSpPr>
          <p:spPr>
            <a:xfrm>
              <a:off x="2094015" y="3233944"/>
              <a:ext cx="647922" cy="82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/>
                </a:rPr>
                <a:t>중간보고</a:t>
              </a:r>
            </a:p>
          </p:txBody>
        </p:sp>
        <p:sp>
          <p:nvSpPr>
            <p:cNvPr id="67" name="순서도: 병합 66">
              <a:extLst>
                <a:ext uri="{FF2B5EF4-FFF2-40B4-BE49-F238E27FC236}">
                  <a16:creationId xmlns:a16="http://schemas.microsoft.com/office/drawing/2014/main" id="{F0DFC4CB-9933-41EC-82FF-D650E54DD42D}"/>
                </a:ext>
              </a:extLst>
            </p:cNvPr>
            <p:cNvSpPr/>
            <p:nvPr/>
          </p:nvSpPr>
          <p:spPr>
            <a:xfrm>
              <a:off x="2366476" y="3327400"/>
              <a:ext cx="93664" cy="86522"/>
            </a:xfrm>
            <a:prstGeom prst="flowChartMerg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sp>
        <p:nvSpPr>
          <p:cNvPr id="68" name="타원 67">
            <a:extLst>
              <a:ext uri="{FF2B5EF4-FFF2-40B4-BE49-F238E27FC236}">
                <a16:creationId xmlns:a16="http://schemas.microsoft.com/office/drawing/2014/main" id="{42F887B3-FF97-4579-BF6C-944E283A07E8}"/>
              </a:ext>
            </a:extLst>
          </p:cNvPr>
          <p:cNvSpPr/>
          <p:nvPr/>
        </p:nvSpPr>
        <p:spPr>
          <a:xfrm>
            <a:off x="3758432" y="2829148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69" name="사다리꼴 68">
            <a:extLst>
              <a:ext uri="{FF2B5EF4-FFF2-40B4-BE49-F238E27FC236}">
                <a16:creationId xmlns:a16="http://schemas.microsoft.com/office/drawing/2014/main" id="{38AED763-DBB4-4495-891E-695B1695BE71}"/>
              </a:ext>
            </a:extLst>
          </p:cNvPr>
          <p:cNvSpPr/>
          <p:nvPr/>
        </p:nvSpPr>
        <p:spPr>
          <a:xfrm>
            <a:off x="8095828" y="2730844"/>
            <a:ext cx="1328109" cy="152404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6544B3E3-959C-4147-8B57-08F68CCDA6BC}"/>
              </a:ext>
            </a:extLst>
          </p:cNvPr>
          <p:cNvSpPr/>
          <p:nvPr/>
        </p:nvSpPr>
        <p:spPr>
          <a:xfrm>
            <a:off x="8036770" y="2827621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1FA879E-1E00-4890-8F2E-E96FD5EEAE63}"/>
              </a:ext>
            </a:extLst>
          </p:cNvPr>
          <p:cNvSpPr/>
          <p:nvPr/>
        </p:nvSpPr>
        <p:spPr>
          <a:xfrm>
            <a:off x="9340696" y="2827621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C0AB752D-969C-4EB2-AD94-99447301A858}"/>
              </a:ext>
            </a:extLst>
          </p:cNvPr>
          <p:cNvGrpSpPr/>
          <p:nvPr/>
        </p:nvGrpSpPr>
        <p:grpSpPr>
          <a:xfrm>
            <a:off x="8266003" y="2753275"/>
            <a:ext cx="945423" cy="223897"/>
            <a:chOff x="2094015" y="3242997"/>
            <a:chExt cx="647922" cy="17092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5867E4F-07BB-4B5E-AA73-609B1CAD46C3}"/>
                </a:ext>
              </a:extLst>
            </p:cNvPr>
            <p:cNvSpPr txBox="1"/>
            <p:nvPr/>
          </p:nvSpPr>
          <p:spPr>
            <a:xfrm>
              <a:off x="2094015" y="3242997"/>
              <a:ext cx="647922" cy="822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/>
                </a:rPr>
                <a:t>완료 보고</a:t>
              </a:r>
              <a:endPara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  <p:sp>
          <p:nvSpPr>
            <p:cNvPr id="74" name="순서도: 병합 73">
              <a:extLst>
                <a:ext uri="{FF2B5EF4-FFF2-40B4-BE49-F238E27FC236}">
                  <a16:creationId xmlns:a16="http://schemas.microsoft.com/office/drawing/2014/main" id="{8A6D2A56-FFE9-4E41-9A37-FF55DAAE1452}"/>
                </a:ext>
              </a:extLst>
            </p:cNvPr>
            <p:cNvSpPr/>
            <p:nvPr/>
          </p:nvSpPr>
          <p:spPr>
            <a:xfrm>
              <a:off x="2366476" y="3327400"/>
              <a:ext cx="93664" cy="86522"/>
            </a:xfrm>
            <a:prstGeom prst="flowChartMerg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8234E54F-2C24-4DB5-95D4-CE2E48EA4EB7}"/>
              </a:ext>
            </a:extLst>
          </p:cNvPr>
          <p:cNvSpPr txBox="1"/>
          <p:nvPr/>
        </p:nvSpPr>
        <p:spPr>
          <a:xfrm>
            <a:off x="2614843" y="3540127"/>
            <a:ext cx="569115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환경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실사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203845-BF60-42AF-9F9C-B9DA8A088BF2}"/>
              </a:ext>
            </a:extLst>
          </p:cNvPr>
          <p:cNvSpPr txBox="1"/>
          <p:nvPr/>
        </p:nvSpPr>
        <p:spPr>
          <a:xfrm>
            <a:off x="3175323" y="3539499"/>
            <a:ext cx="1244952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요구사항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분석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D069B0B-BEDE-4E70-890B-DFDA3D647606}"/>
              </a:ext>
            </a:extLst>
          </p:cNvPr>
          <p:cNvSpPr txBox="1"/>
          <p:nvPr/>
        </p:nvSpPr>
        <p:spPr>
          <a:xfrm>
            <a:off x="4441948" y="3547678"/>
            <a:ext cx="535805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구축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계획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8" name="사다리꼴 77">
            <a:extLst>
              <a:ext uri="{FF2B5EF4-FFF2-40B4-BE49-F238E27FC236}">
                <a16:creationId xmlns:a16="http://schemas.microsoft.com/office/drawing/2014/main" id="{92F3C1B1-04A4-403B-A08E-5F07548F2B0F}"/>
              </a:ext>
            </a:extLst>
          </p:cNvPr>
          <p:cNvSpPr/>
          <p:nvPr/>
        </p:nvSpPr>
        <p:spPr>
          <a:xfrm>
            <a:off x="2598222" y="3297080"/>
            <a:ext cx="1852851" cy="235038"/>
          </a:xfrm>
          <a:prstGeom prst="trapezoi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79" name="사다리꼴 78">
            <a:extLst>
              <a:ext uri="{FF2B5EF4-FFF2-40B4-BE49-F238E27FC236}">
                <a16:creationId xmlns:a16="http://schemas.microsoft.com/office/drawing/2014/main" id="{918D8D15-5CF3-43F3-AF2D-08805BE069E2}"/>
              </a:ext>
            </a:extLst>
          </p:cNvPr>
          <p:cNvSpPr/>
          <p:nvPr/>
        </p:nvSpPr>
        <p:spPr>
          <a:xfrm>
            <a:off x="4446510" y="3297080"/>
            <a:ext cx="620890" cy="235038"/>
          </a:xfrm>
          <a:prstGeom prst="trapezoi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5CA2606-B1DD-4927-A889-31DC2B4C3701}"/>
              </a:ext>
            </a:extLst>
          </p:cNvPr>
          <p:cNvSpPr txBox="1"/>
          <p:nvPr/>
        </p:nvSpPr>
        <p:spPr>
          <a:xfrm>
            <a:off x="3208913" y="3119447"/>
            <a:ext cx="5691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분석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CF0C09-EE2B-40EF-9BCD-1D503847C7EA}"/>
              </a:ext>
            </a:extLst>
          </p:cNvPr>
          <p:cNvSpPr txBox="1"/>
          <p:nvPr/>
        </p:nvSpPr>
        <p:spPr>
          <a:xfrm>
            <a:off x="4404259" y="3119447"/>
            <a:ext cx="5691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/>
              </a:rPr>
              <a:t>설계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82" name="사다리꼴 81">
            <a:extLst>
              <a:ext uri="{FF2B5EF4-FFF2-40B4-BE49-F238E27FC236}">
                <a16:creationId xmlns:a16="http://schemas.microsoft.com/office/drawing/2014/main" id="{546C3A58-594F-48A2-9A2D-90202F9956A3}"/>
              </a:ext>
            </a:extLst>
          </p:cNvPr>
          <p:cNvSpPr/>
          <p:nvPr/>
        </p:nvSpPr>
        <p:spPr>
          <a:xfrm rot="10800000">
            <a:off x="2575576" y="3542754"/>
            <a:ext cx="634291" cy="33679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83" name="사다리꼴 82">
            <a:extLst>
              <a:ext uri="{FF2B5EF4-FFF2-40B4-BE49-F238E27FC236}">
                <a16:creationId xmlns:a16="http://schemas.microsoft.com/office/drawing/2014/main" id="{95DA2D6D-CD11-45BA-840A-4AD164671C84}"/>
              </a:ext>
            </a:extLst>
          </p:cNvPr>
          <p:cNvSpPr/>
          <p:nvPr/>
        </p:nvSpPr>
        <p:spPr>
          <a:xfrm rot="10800000">
            <a:off x="3177926" y="3542754"/>
            <a:ext cx="1264021" cy="33679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84" name="사다리꼴 83">
            <a:extLst>
              <a:ext uri="{FF2B5EF4-FFF2-40B4-BE49-F238E27FC236}">
                <a16:creationId xmlns:a16="http://schemas.microsoft.com/office/drawing/2014/main" id="{978AE02B-6D7E-48E0-9709-33BE8D3FB3D2}"/>
              </a:ext>
            </a:extLst>
          </p:cNvPr>
          <p:cNvSpPr/>
          <p:nvPr/>
        </p:nvSpPr>
        <p:spPr>
          <a:xfrm rot="10800000">
            <a:off x="4434433" y="3542754"/>
            <a:ext cx="620890" cy="33679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881603B8-EA9D-4240-80BA-F4AE49A63386}"/>
              </a:ext>
            </a:extLst>
          </p:cNvPr>
          <p:cNvCxnSpPr/>
          <p:nvPr/>
        </p:nvCxnSpPr>
        <p:spPr>
          <a:xfrm>
            <a:off x="2598221" y="3535417"/>
            <a:ext cx="24835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E6C68422-01F9-44D2-8C4B-3C11B6AE3126}"/>
              </a:ext>
            </a:extLst>
          </p:cNvPr>
          <p:cNvSpPr/>
          <p:nvPr/>
        </p:nvSpPr>
        <p:spPr>
          <a:xfrm>
            <a:off x="2522922" y="3480907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414C0F78-7915-4656-991E-73EC19A3EF3A}"/>
              </a:ext>
            </a:extLst>
          </p:cNvPr>
          <p:cNvSpPr/>
          <p:nvPr/>
        </p:nvSpPr>
        <p:spPr>
          <a:xfrm>
            <a:off x="3112359" y="3480907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D47F0B0-7BE6-4675-9376-497AF9D68709}"/>
              </a:ext>
            </a:extLst>
          </p:cNvPr>
          <p:cNvSpPr/>
          <p:nvPr/>
        </p:nvSpPr>
        <p:spPr>
          <a:xfrm>
            <a:off x="4394933" y="3486834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484184D6-68D0-4FB2-BA4F-11F1378F8800}"/>
              </a:ext>
            </a:extLst>
          </p:cNvPr>
          <p:cNvSpPr/>
          <p:nvPr/>
        </p:nvSpPr>
        <p:spPr>
          <a:xfrm>
            <a:off x="5029330" y="3477848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47575E2-DC51-4B88-816A-F93E712442CE}"/>
              </a:ext>
            </a:extLst>
          </p:cNvPr>
          <p:cNvSpPr txBox="1"/>
          <p:nvPr/>
        </p:nvSpPr>
        <p:spPr>
          <a:xfrm>
            <a:off x="5233874" y="4038457"/>
            <a:ext cx="100217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/>
              </a:rPr>
              <a:t>구축</a:t>
            </a:r>
            <a:endParaRPr lang="en-US" altLang="ko-KR" sz="700" b="1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91" name="사다리꼴 90">
            <a:extLst>
              <a:ext uri="{FF2B5EF4-FFF2-40B4-BE49-F238E27FC236}">
                <a16:creationId xmlns:a16="http://schemas.microsoft.com/office/drawing/2014/main" id="{498D7ED1-4DAA-4423-9295-BD6255B8F5F0}"/>
              </a:ext>
            </a:extLst>
          </p:cNvPr>
          <p:cNvSpPr/>
          <p:nvPr/>
        </p:nvSpPr>
        <p:spPr>
          <a:xfrm>
            <a:off x="5116316" y="4229746"/>
            <a:ext cx="1229521" cy="197028"/>
          </a:xfrm>
          <a:prstGeom prst="trapezoi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92" name="사다리꼴 91">
            <a:extLst>
              <a:ext uri="{FF2B5EF4-FFF2-40B4-BE49-F238E27FC236}">
                <a16:creationId xmlns:a16="http://schemas.microsoft.com/office/drawing/2014/main" id="{0879521B-96A8-4684-AD2A-D4E2671B2D1D}"/>
              </a:ext>
            </a:extLst>
          </p:cNvPr>
          <p:cNvSpPr/>
          <p:nvPr/>
        </p:nvSpPr>
        <p:spPr>
          <a:xfrm rot="10800000">
            <a:off x="5109121" y="4434165"/>
            <a:ext cx="618687" cy="19463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01859EA-7253-426A-B0A1-278C191EE174}"/>
              </a:ext>
            </a:extLst>
          </p:cNvPr>
          <p:cNvSpPr txBox="1"/>
          <p:nvPr/>
        </p:nvSpPr>
        <p:spPr>
          <a:xfrm>
            <a:off x="5023081" y="4638332"/>
            <a:ext cx="7828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기반환경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구성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94" name="사다리꼴 93">
            <a:extLst>
              <a:ext uri="{FF2B5EF4-FFF2-40B4-BE49-F238E27FC236}">
                <a16:creationId xmlns:a16="http://schemas.microsoft.com/office/drawing/2014/main" id="{7301FD5F-7831-47E0-AF89-3E76C41B649C}"/>
              </a:ext>
            </a:extLst>
          </p:cNvPr>
          <p:cNvSpPr/>
          <p:nvPr/>
        </p:nvSpPr>
        <p:spPr>
          <a:xfrm rot="10800000">
            <a:off x="5714030" y="4426775"/>
            <a:ext cx="659479" cy="19463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E693B3E-3A05-40FA-AA6F-16804D64C76F}"/>
              </a:ext>
            </a:extLst>
          </p:cNvPr>
          <p:cNvSpPr txBox="1"/>
          <p:nvPr/>
        </p:nvSpPr>
        <p:spPr>
          <a:xfrm>
            <a:off x="5525202" y="4633571"/>
            <a:ext cx="96367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시스템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구성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C982605-EBC5-4117-A692-D4D0256363AD}"/>
              </a:ext>
            </a:extLst>
          </p:cNvPr>
          <p:cNvCxnSpPr>
            <a:cxnSpLocks/>
          </p:cNvCxnSpPr>
          <p:nvPr/>
        </p:nvCxnSpPr>
        <p:spPr>
          <a:xfrm>
            <a:off x="5125530" y="4422699"/>
            <a:ext cx="1247979" cy="40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3C3E119B-49EF-41F4-8ED1-DCB37C59A2F2}"/>
              </a:ext>
            </a:extLst>
          </p:cNvPr>
          <p:cNvSpPr/>
          <p:nvPr/>
        </p:nvSpPr>
        <p:spPr>
          <a:xfrm>
            <a:off x="5056258" y="4373478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5D425452-BC95-4B9D-AFD9-7C6115ACC52C}"/>
              </a:ext>
            </a:extLst>
          </p:cNvPr>
          <p:cNvSpPr/>
          <p:nvPr/>
        </p:nvSpPr>
        <p:spPr>
          <a:xfrm>
            <a:off x="5654743" y="4373478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D57C43B-B9DD-4C3E-9AA2-D823DA7F158C}"/>
              </a:ext>
            </a:extLst>
          </p:cNvPr>
          <p:cNvSpPr/>
          <p:nvPr/>
        </p:nvSpPr>
        <p:spPr>
          <a:xfrm>
            <a:off x="6279196" y="4373478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00" name="사다리꼴 99">
            <a:extLst>
              <a:ext uri="{FF2B5EF4-FFF2-40B4-BE49-F238E27FC236}">
                <a16:creationId xmlns:a16="http://schemas.microsoft.com/office/drawing/2014/main" id="{AA0080F2-7712-4072-993D-983985A32168}"/>
              </a:ext>
            </a:extLst>
          </p:cNvPr>
          <p:cNvSpPr/>
          <p:nvPr/>
        </p:nvSpPr>
        <p:spPr>
          <a:xfrm>
            <a:off x="6359673" y="4684153"/>
            <a:ext cx="1226833" cy="197028"/>
          </a:xfrm>
          <a:prstGeom prst="trapezoid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3C139D6-899A-42FC-994E-C738FEC2EFFC}"/>
              </a:ext>
            </a:extLst>
          </p:cNvPr>
          <p:cNvSpPr txBox="1"/>
          <p:nvPr/>
        </p:nvSpPr>
        <p:spPr>
          <a:xfrm>
            <a:off x="6455863" y="4489555"/>
            <a:ext cx="104085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>
                <a:latin typeface="나눔고딕" panose="020D0604000000000000" pitchFamily="50" charset="-127"/>
                <a:ea typeface="나눔고딕" panose="020D0604000000000000"/>
              </a:rPr>
              <a:t>시험</a:t>
            </a:r>
            <a:endParaRPr lang="en-US" altLang="ko-KR" sz="700" b="1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02" name="사다리꼴 101">
            <a:extLst>
              <a:ext uri="{FF2B5EF4-FFF2-40B4-BE49-F238E27FC236}">
                <a16:creationId xmlns:a16="http://schemas.microsoft.com/office/drawing/2014/main" id="{0180045E-34BE-40EF-A671-B3700BF8C34E}"/>
              </a:ext>
            </a:extLst>
          </p:cNvPr>
          <p:cNvSpPr/>
          <p:nvPr/>
        </p:nvSpPr>
        <p:spPr>
          <a:xfrm rot="10800000">
            <a:off x="6959251" y="4878790"/>
            <a:ext cx="641090" cy="19702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E4780D-FA12-496D-923A-479B3B359E12}"/>
              </a:ext>
            </a:extLst>
          </p:cNvPr>
          <p:cNvSpPr txBox="1"/>
          <p:nvPr/>
        </p:nvSpPr>
        <p:spPr>
          <a:xfrm>
            <a:off x="6830541" y="5065619"/>
            <a:ext cx="914079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단위ㆍ통합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테스트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04" name="사다리꼴 103">
            <a:extLst>
              <a:ext uri="{FF2B5EF4-FFF2-40B4-BE49-F238E27FC236}">
                <a16:creationId xmlns:a16="http://schemas.microsoft.com/office/drawing/2014/main" id="{B20F7879-74FA-4574-ABDA-D4EA4EA4FD56}"/>
              </a:ext>
            </a:extLst>
          </p:cNvPr>
          <p:cNvSpPr/>
          <p:nvPr/>
        </p:nvSpPr>
        <p:spPr>
          <a:xfrm rot="10800000">
            <a:off x="6347291" y="4881182"/>
            <a:ext cx="635022" cy="194638"/>
          </a:xfrm>
          <a:prstGeom prst="trapezoid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736DCEA-1665-46AB-AEF0-6AAF2F0B854B}"/>
              </a:ext>
            </a:extLst>
          </p:cNvPr>
          <p:cNvSpPr txBox="1"/>
          <p:nvPr/>
        </p:nvSpPr>
        <p:spPr>
          <a:xfrm>
            <a:off x="6299686" y="5065619"/>
            <a:ext cx="782883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자체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  <a:p>
            <a:pPr algn="ctr"/>
            <a:r>
              <a:rPr lang="ko-KR" altLang="en-US" sz="700" dirty="0">
                <a:latin typeface="나눔고딕" panose="020D0604000000000000" pitchFamily="50" charset="-127"/>
                <a:ea typeface="나눔고딕" panose="020D0604000000000000"/>
              </a:rPr>
              <a:t>테스트</a:t>
            </a:r>
            <a:endParaRPr lang="en-US" altLang="ko-KR" sz="700" dirty="0">
              <a:latin typeface="나눔고딕" panose="020D0604000000000000" pitchFamily="50" charset="-127"/>
              <a:ea typeface="나눔고딕" panose="020D0604000000000000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D4ADDB57-2A07-4135-AF0D-4862036060BA}"/>
              </a:ext>
            </a:extLst>
          </p:cNvPr>
          <p:cNvGrpSpPr/>
          <p:nvPr/>
        </p:nvGrpSpPr>
        <p:grpSpPr>
          <a:xfrm>
            <a:off x="7496718" y="5544686"/>
            <a:ext cx="751724" cy="215859"/>
            <a:chOff x="5117620" y="7183841"/>
            <a:chExt cx="579748" cy="215859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242CC385-CAF6-40F1-8B14-9CBDA4D67B71}"/>
                </a:ext>
              </a:extLst>
            </p:cNvPr>
            <p:cNvCxnSpPr/>
            <p:nvPr/>
          </p:nvCxnSpPr>
          <p:spPr>
            <a:xfrm>
              <a:off x="5242504" y="7399700"/>
              <a:ext cx="28793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A7AAFB0F-3C9B-4B5A-87C5-91A6A2A9CC56}"/>
                </a:ext>
              </a:extLst>
            </p:cNvPr>
            <p:cNvSpPr txBox="1"/>
            <p:nvPr/>
          </p:nvSpPr>
          <p:spPr>
            <a:xfrm>
              <a:off x="5117620" y="7183841"/>
              <a:ext cx="579748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/>
                </a:rPr>
                <a:t>시범운영</a:t>
              </a:r>
              <a:endParaRPr lang="en-US" altLang="ko-KR" sz="700" b="1" dirty="0"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B769D52F-CF9F-4FD8-89CF-A69FD22025D8}"/>
              </a:ext>
            </a:extLst>
          </p:cNvPr>
          <p:cNvGrpSpPr/>
          <p:nvPr/>
        </p:nvGrpSpPr>
        <p:grpSpPr>
          <a:xfrm>
            <a:off x="8154773" y="5869039"/>
            <a:ext cx="1220303" cy="356517"/>
            <a:chOff x="8498718" y="5744588"/>
            <a:chExt cx="863800" cy="356517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DFA230C-3C85-4C34-8D25-CF0730CBA88F}"/>
                </a:ext>
              </a:extLst>
            </p:cNvPr>
            <p:cNvSpPr txBox="1"/>
            <p:nvPr/>
          </p:nvSpPr>
          <p:spPr>
            <a:xfrm>
              <a:off x="8560504" y="5901050"/>
              <a:ext cx="7501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700" dirty="0"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C9CF0F54-7F50-4CB3-BCAF-E90443790A36}"/>
                </a:ext>
              </a:extLst>
            </p:cNvPr>
            <p:cNvCxnSpPr/>
            <p:nvPr/>
          </p:nvCxnSpPr>
          <p:spPr>
            <a:xfrm>
              <a:off x="8498718" y="5928034"/>
              <a:ext cx="8638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2D8747D-97D5-44D6-913D-1D41E165811B}"/>
                </a:ext>
              </a:extLst>
            </p:cNvPr>
            <p:cNvSpPr txBox="1"/>
            <p:nvPr/>
          </p:nvSpPr>
          <p:spPr>
            <a:xfrm>
              <a:off x="8642700" y="5744588"/>
              <a:ext cx="57593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/>
                </a:rPr>
                <a:t>안정화</a:t>
              </a:r>
              <a:endParaRPr lang="en-US" altLang="ko-KR" sz="700" b="1" dirty="0"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DB8EF96C-565B-4450-9FD6-A21A5B20F914}"/>
              </a:ext>
            </a:extLst>
          </p:cNvPr>
          <p:cNvGrpSpPr/>
          <p:nvPr/>
        </p:nvGrpSpPr>
        <p:grpSpPr>
          <a:xfrm>
            <a:off x="8777092" y="6204943"/>
            <a:ext cx="568301" cy="143555"/>
            <a:chOff x="8914748" y="6100773"/>
            <a:chExt cx="431900" cy="143555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61E1AB81-DF55-471B-AF20-77EE0FBD150A}"/>
                </a:ext>
              </a:extLst>
            </p:cNvPr>
            <p:cNvCxnSpPr/>
            <p:nvPr/>
          </p:nvCxnSpPr>
          <p:spPr>
            <a:xfrm>
              <a:off x="8914748" y="6244328"/>
              <a:ext cx="4319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1F580E8-3419-47E9-AAB5-0BE2FCF5DB9E}"/>
                </a:ext>
              </a:extLst>
            </p:cNvPr>
            <p:cNvSpPr txBox="1"/>
            <p:nvPr/>
          </p:nvSpPr>
          <p:spPr>
            <a:xfrm>
              <a:off x="8943897" y="6100773"/>
              <a:ext cx="395976" cy="10772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/>
                </a:rPr>
                <a:t>완료</a:t>
              </a:r>
              <a:endParaRPr lang="en-US" altLang="ko-KR" sz="700" b="1" dirty="0"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1E9372C7-8530-40EA-84BE-CA44EC91A2DB}"/>
              </a:ext>
            </a:extLst>
          </p:cNvPr>
          <p:cNvGrpSpPr/>
          <p:nvPr/>
        </p:nvGrpSpPr>
        <p:grpSpPr>
          <a:xfrm>
            <a:off x="7007161" y="5317647"/>
            <a:ext cx="568147" cy="200848"/>
            <a:chOff x="4803733" y="6919068"/>
            <a:chExt cx="434651" cy="200848"/>
          </a:xfrm>
        </p:grpSpPr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BE7D7056-4F68-41A5-B10A-5DFABB5B7158}"/>
                </a:ext>
              </a:extLst>
            </p:cNvPr>
            <p:cNvCxnSpPr/>
            <p:nvPr/>
          </p:nvCxnSpPr>
          <p:spPr>
            <a:xfrm>
              <a:off x="4803733" y="7119916"/>
              <a:ext cx="4319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C67644-C494-4FDE-97E7-7BB5E591A910}"/>
                </a:ext>
              </a:extLst>
            </p:cNvPr>
            <p:cNvSpPr txBox="1"/>
            <p:nvPr/>
          </p:nvSpPr>
          <p:spPr>
            <a:xfrm>
              <a:off x="4842408" y="6919068"/>
              <a:ext cx="3959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00" b="1" dirty="0">
                  <a:latin typeface="나눔고딕" panose="020D0604000000000000" pitchFamily="50" charset="-127"/>
                  <a:ea typeface="나눔고딕" panose="020D0604000000000000"/>
                </a:rPr>
                <a:t>교육</a:t>
              </a:r>
              <a:endParaRPr lang="en-US" altLang="ko-KR" sz="700" b="1" dirty="0">
                <a:latin typeface="나눔고딕" panose="020D0604000000000000" pitchFamily="50" charset="-127"/>
                <a:ea typeface="나눔고딕" panose="020D0604000000000000"/>
              </a:endParaRPr>
            </a:p>
          </p:txBody>
        </p:sp>
      </p:grpSp>
      <p:sp>
        <p:nvSpPr>
          <p:cNvPr id="119" name="타원 118">
            <a:extLst>
              <a:ext uri="{FF2B5EF4-FFF2-40B4-BE49-F238E27FC236}">
                <a16:creationId xmlns:a16="http://schemas.microsoft.com/office/drawing/2014/main" id="{02309CB2-5FB9-4C5C-9442-7609E8124A62}"/>
              </a:ext>
            </a:extLst>
          </p:cNvPr>
          <p:cNvSpPr/>
          <p:nvPr/>
        </p:nvSpPr>
        <p:spPr>
          <a:xfrm>
            <a:off x="6304489" y="4820705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88AA74DC-5C3C-456E-A05F-3CA73542F6E7}"/>
              </a:ext>
            </a:extLst>
          </p:cNvPr>
          <p:cNvSpPr/>
          <p:nvPr/>
        </p:nvSpPr>
        <p:spPr>
          <a:xfrm>
            <a:off x="6909810" y="4825503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4247DDEA-F0E8-49C9-B2A8-AB0E7DC4BEE5}"/>
              </a:ext>
            </a:extLst>
          </p:cNvPr>
          <p:cNvSpPr/>
          <p:nvPr/>
        </p:nvSpPr>
        <p:spPr>
          <a:xfrm>
            <a:off x="7534699" y="4829360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F8D27010-BAAB-4F8A-A47F-A1D610AC7294}"/>
              </a:ext>
            </a:extLst>
          </p:cNvPr>
          <p:cNvSpPr/>
          <p:nvPr/>
        </p:nvSpPr>
        <p:spPr>
          <a:xfrm>
            <a:off x="6963938" y="5452988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4603C71A-54C2-4663-91BD-B91ED0BE16CA}"/>
              </a:ext>
            </a:extLst>
          </p:cNvPr>
          <p:cNvSpPr/>
          <p:nvPr/>
        </p:nvSpPr>
        <p:spPr>
          <a:xfrm>
            <a:off x="7516634" y="5452988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42C34FE3-64F2-4A77-B7C2-8DA6499C3145}"/>
              </a:ext>
            </a:extLst>
          </p:cNvPr>
          <p:cNvSpPr/>
          <p:nvPr/>
        </p:nvSpPr>
        <p:spPr>
          <a:xfrm>
            <a:off x="7595146" y="5701646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31990E8E-AA2E-42ED-AE8B-28B9A20713D4}"/>
              </a:ext>
            </a:extLst>
          </p:cNvPr>
          <p:cNvSpPr/>
          <p:nvPr/>
        </p:nvSpPr>
        <p:spPr>
          <a:xfrm>
            <a:off x="8001999" y="5701646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78640511-B21A-4021-9FEC-C650D4798168}"/>
              </a:ext>
            </a:extLst>
          </p:cNvPr>
          <p:cNvSpPr/>
          <p:nvPr/>
        </p:nvSpPr>
        <p:spPr>
          <a:xfrm>
            <a:off x="8090506" y="5996565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01D4685D-6656-406D-B938-86B830DEAD94}"/>
              </a:ext>
            </a:extLst>
          </p:cNvPr>
          <p:cNvSpPr/>
          <p:nvPr/>
        </p:nvSpPr>
        <p:spPr>
          <a:xfrm>
            <a:off x="9296257" y="5996565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BCBABD9-4CBB-4BB9-A562-9D216CBB5215}"/>
              </a:ext>
            </a:extLst>
          </p:cNvPr>
          <p:cNvSpPr/>
          <p:nvPr/>
        </p:nvSpPr>
        <p:spPr>
          <a:xfrm>
            <a:off x="8751151" y="6282433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BF4C5DC1-B43B-4241-9918-93950B475192}"/>
              </a:ext>
            </a:extLst>
          </p:cNvPr>
          <p:cNvSpPr/>
          <p:nvPr/>
        </p:nvSpPr>
        <p:spPr>
          <a:xfrm>
            <a:off x="9312680" y="6279342"/>
            <a:ext cx="125927" cy="111840"/>
          </a:xfrm>
          <a:prstGeom prst="ellipse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9916973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3.1.3 </a:t>
            </a:r>
            <a:r>
              <a:rPr lang="ko-KR" altLang="en-US" dirty="0"/>
              <a:t>사업 구축 일정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ko-KR" altLang="en-US" dirty="0"/>
              <a:t>제안사는 본 프로젝트의 백업솔루션 환경 구축을 성공적으로 완료하기 위해 단계별 리스크 관리를 통한 이행 및 안정화 지원</a:t>
            </a:r>
            <a:r>
              <a:rPr lang="en-US" altLang="ko-KR" dirty="0"/>
              <a:t>,</a:t>
            </a:r>
            <a:r>
              <a:rPr lang="ko-KR" altLang="en-US" dirty="0"/>
              <a:t> 전체 사업 수행기간 일정을 고려하여 긴밀한 협조 및 지원 체계로 납기 및 일정 준수에 최선을 다하겠습니다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endParaRPr lang="ko-KR" altLang="en-US" dirty="0"/>
          </a:p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3.1 </a:t>
            </a:r>
            <a:r>
              <a:rPr lang="ko-KR" altLang="en-US" dirty="0"/>
              <a:t>사업 수행 추진조직 및 업무분장</a:t>
            </a:r>
          </a:p>
        </p:txBody>
      </p:sp>
      <p:sp>
        <p:nvSpPr>
          <p:cNvPr id="27" name="모서리가 둥근 직사각형 96">
            <a:extLst>
              <a:ext uri="{FF2B5EF4-FFF2-40B4-BE49-F238E27FC236}">
                <a16:creationId xmlns:a16="http://schemas.microsoft.com/office/drawing/2014/main" id="{5A1A93C4-134F-45E3-9356-AB01133676AE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구축 일정</a:t>
            </a:r>
          </a:p>
        </p:txBody>
      </p:sp>
      <p:graphicFrame>
        <p:nvGraphicFramePr>
          <p:cNvPr id="130" name="Group 29">
            <a:extLst>
              <a:ext uri="{FF2B5EF4-FFF2-40B4-BE49-F238E27FC236}">
                <a16:creationId xmlns:a16="http://schemas.microsoft.com/office/drawing/2014/main" id="{1A0AA861-DBC4-43AB-A7E4-4A1D3706D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575006"/>
              </p:ext>
            </p:extLst>
          </p:nvPr>
        </p:nvGraphicFramePr>
        <p:xfrm>
          <a:off x="388938" y="2411999"/>
          <a:ext cx="9254540" cy="3896424"/>
        </p:xfrm>
        <a:graphic>
          <a:graphicData uri="http://schemas.openxmlformats.org/drawingml/2006/table">
            <a:tbl>
              <a:tblPr/>
              <a:tblGrid>
                <a:gridCol w="1677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1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6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6962">
                  <a:extLst>
                    <a:ext uri="{9D8B030D-6E8A-4147-A177-3AD203B41FA5}">
                      <a16:colId xmlns:a16="http://schemas.microsoft.com/office/drawing/2014/main" val="1701897829"/>
                    </a:ext>
                  </a:extLst>
                </a:gridCol>
                <a:gridCol w="926962">
                  <a:extLst>
                    <a:ext uri="{9D8B030D-6E8A-4147-A177-3AD203B41FA5}">
                      <a16:colId xmlns:a16="http://schemas.microsoft.com/office/drawing/2014/main" val="1257628474"/>
                    </a:ext>
                  </a:extLst>
                </a:gridCol>
              </a:tblGrid>
              <a:tr h="340166">
                <a:tc gridSpan="2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</a:p>
                  </a:txBody>
                  <a:tcPr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>
                      <a:noFill/>
                    </a:lnBlToTr>
                    <a:solidFill>
                      <a:srgbClr val="00B43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700" b="1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M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M+1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M+2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M+3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1" i="0" u="none" strike="noStrike" kern="1200" cap="none" spc="-30" normalizeH="0" baseline="0" noProof="0" dirty="0">
                          <a:ln>
                            <a:solidFill>
                              <a:srgbClr val="54B948">
                                <a:alpha val="0"/>
                              </a:srgbClr>
                            </a:solidFill>
                          </a:ln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M+4</a:t>
                      </a:r>
                    </a:p>
                  </a:txBody>
                  <a:tcPr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4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784">
                <a:tc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사업관리</a:t>
                      </a:r>
                      <a:r>
                        <a:rPr kumimoji="1" lang="en-US" altLang="ko-KR" sz="10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10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품질활동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착수</a:t>
                      </a:r>
                      <a:r>
                        <a:rPr kumimoji="1" lang="en-US" altLang="ko-KR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완료보고 품질보증 활동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784">
                <a:tc rowSpan="3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계획 및</a:t>
                      </a:r>
                      <a:br>
                        <a:rPr kumimoji="1" lang="en-US" altLang="ko-KR" sz="10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</a:br>
                      <a:r>
                        <a:rPr kumimoji="1" lang="ko-KR" altLang="en-US" sz="10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사전 준비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요구사항 분석 및 계획수립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784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서버 및 네트웍 등 인프라 환경파악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560265"/>
                  </a:ext>
                </a:extLst>
              </a:tr>
              <a:tr h="298784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시험 계획서 및 설치 시나리오 작성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2519400"/>
                  </a:ext>
                </a:extLst>
              </a:tr>
              <a:tr h="298784">
                <a:tc rowSpan="3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납품 및 설치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설치시나리오 검토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8776217"/>
                  </a:ext>
                </a:extLst>
              </a:tr>
              <a:tr h="298784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운영서비스 영향도 분석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765551"/>
                  </a:ext>
                </a:extLst>
              </a:tr>
              <a:tr h="298784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SW </a:t>
                      </a: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설치 및 환경설정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784">
                <a:tc rowSpan="2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테스트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단위</a:t>
                      </a:r>
                      <a:r>
                        <a:rPr kumimoji="1" lang="en-US" altLang="ko-KR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통합 테스트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784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테스트 결과 확인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784">
                <a:tc rowSpan="3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운영 및 안정화</a:t>
                      </a: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시스템 관리</a:t>
                      </a:r>
                      <a:r>
                        <a:rPr kumimoji="1" lang="en-US" altLang="ko-KR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문서화</a:t>
                      </a:r>
                      <a:r>
                        <a:rPr kumimoji="1" lang="en-US" altLang="ko-KR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교육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4209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검수 및 산출물 제출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064835"/>
                  </a:ext>
                </a:extLst>
              </a:tr>
              <a:tr h="284209">
                <a:tc vMerge="1">
                  <a:txBody>
                    <a:bodyPr/>
                    <a:lstStyle/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6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안정화 지원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66700" rtl="0" eaLnBrk="1" fontAlgn="ctr" latinLnBrk="0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endParaRPr kumimoji="1" lang="ko-KR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566671"/>
                  </a:ext>
                </a:extLst>
              </a:tr>
            </a:tbl>
          </a:graphicData>
        </a:graphic>
      </p:graphicFrame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370A6142-F4E0-4944-BEAB-5553F7255366}"/>
              </a:ext>
            </a:extLst>
          </p:cNvPr>
          <p:cNvGrpSpPr/>
          <p:nvPr/>
        </p:nvGrpSpPr>
        <p:grpSpPr>
          <a:xfrm>
            <a:off x="5016207" y="2825009"/>
            <a:ext cx="4627269" cy="3566826"/>
            <a:chOff x="4105276" y="2185250"/>
            <a:chExt cx="2563812" cy="2524760"/>
          </a:xfrm>
        </p:grpSpPr>
        <p:cxnSp>
          <p:nvCxnSpPr>
            <p:cNvPr id="217" name="직선 연결선 216">
              <a:extLst>
                <a:ext uri="{FF2B5EF4-FFF2-40B4-BE49-F238E27FC236}">
                  <a16:creationId xmlns:a16="http://schemas.microsoft.com/office/drawing/2014/main" id="{DBD09CCA-F43B-4349-96C1-D45A9005F76B}"/>
                </a:ext>
              </a:extLst>
            </p:cNvPr>
            <p:cNvCxnSpPr>
              <a:cxnSpLocks/>
            </p:cNvCxnSpPr>
            <p:nvPr/>
          </p:nvCxnSpPr>
          <p:spPr>
            <a:xfrm>
              <a:off x="4145508" y="2300609"/>
              <a:ext cx="433636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1BB91D7D-CAB1-4CB9-BB2B-EC7191A3B252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8" y="2300609"/>
              <a:ext cx="950912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cxnSp>
          <p:nvCxnSpPr>
            <p:cNvPr id="219" name="직선 연결선 218">
              <a:extLst>
                <a:ext uri="{FF2B5EF4-FFF2-40B4-BE49-F238E27FC236}">
                  <a16:creationId xmlns:a16="http://schemas.microsoft.com/office/drawing/2014/main" id="{7EF72C42-EE9B-4279-8C65-E731628AC59E}"/>
                </a:ext>
              </a:extLst>
            </p:cNvPr>
            <p:cNvCxnSpPr>
              <a:cxnSpLocks/>
            </p:cNvCxnSpPr>
            <p:nvPr/>
          </p:nvCxnSpPr>
          <p:spPr>
            <a:xfrm>
              <a:off x="4145508" y="2485361"/>
              <a:ext cx="236296" cy="1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25D8812B-4775-4411-B540-9BE3E3A0AAD9}"/>
                </a:ext>
              </a:extLst>
            </p:cNvPr>
            <p:cNvGrpSpPr/>
            <p:nvPr/>
          </p:nvGrpSpPr>
          <p:grpSpPr>
            <a:xfrm>
              <a:off x="4193395" y="2304522"/>
              <a:ext cx="499476" cy="118576"/>
              <a:chOff x="3378507" y="2667328"/>
              <a:chExt cx="499476" cy="118576"/>
            </a:xfrm>
          </p:grpSpPr>
          <p:pic>
            <p:nvPicPr>
              <p:cNvPr id="257" name="Picture 47">
                <a:extLst>
                  <a:ext uri="{FF2B5EF4-FFF2-40B4-BE49-F238E27FC236}">
                    <a16:creationId xmlns:a16="http://schemas.microsoft.com/office/drawing/2014/main" id="{6B20761C-9B57-40FC-93F5-DBB3A384D5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596395">
                <a:off x="3372978" y="2672857"/>
                <a:ext cx="118576" cy="107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8" name="Rectangle 48">
                <a:extLst>
                  <a:ext uri="{FF2B5EF4-FFF2-40B4-BE49-F238E27FC236}">
                    <a16:creationId xmlns:a16="http://schemas.microsoft.com/office/drawing/2014/main" id="{B1CD75A6-669A-4EA2-B9C9-6045A2222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793" y="2674609"/>
                <a:ext cx="382190" cy="871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1pPr>
                <a:lvl2pPr marL="742950" indent="-28575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2pPr>
                <a:lvl3pPr marL="11430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3pPr>
                <a:lvl4pPr marL="16002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4pPr>
                <a:lvl5pPr marL="20574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14142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착수 보고</a:t>
                </a:r>
              </a:p>
            </p:txBody>
          </p:sp>
        </p:grpSp>
        <p:sp>
          <p:nvSpPr>
            <p:cNvPr id="221" name="양쪽 모서리가 둥근 사각형 56">
              <a:extLst>
                <a:ext uri="{FF2B5EF4-FFF2-40B4-BE49-F238E27FC236}">
                  <a16:creationId xmlns:a16="http://schemas.microsoft.com/office/drawing/2014/main" id="{DCE5EAC6-9475-457A-B784-F82526D55404}"/>
                </a:ext>
              </a:extLst>
            </p:cNvPr>
            <p:cNvSpPr/>
            <p:nvPr/>
          </p:nvSpPr>
          <p:spPr>
            <a:xfrm>
              <a:off x="4105276" y="2185287"/>
              <a:ext cx="338138" cy="106173"/>
            </a:xfrm>
            <a:prstGeom prst="round2SameRect">
              <a:avLst>
                <a:gd name="adj1" fmla="val 29824"/>
                <a:gd name="adj2" fmla="val 0"/>
              </a:avLst>
            </a:prstGeom>
            <a:solidFill>
              <a:srgbClr val="54B948">
                <a:lumMod val="40000"/>
                <a:lumOff val="60000"/>
              </a:srgbClr>
            </a:solidFill>
            <a:ln w="2540" cap="flat" cmpd="sng" algn="ctr">
              <a:solidFill>
                <a:srgbClr val="54B948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+mn-ea"/>
                  <a:cs typeface="+mn-cs"/>
                </a:rPr>
                <a:t>계획수립</a:t>
              </a:r>
            </a:p>
          </p:txBody>
        </p:sp>
        <p:sp>
          <p:nvSpPr>
            <p:cNvPr id="222" name="양쪽 모서리가 둥근 사각형 56">
              <a:extLst>
                <a:ext uri="{FF2B5EF4-FFF2-40B4-BE49-F238E27FC236}">
                  <a16:creationId xmlns:a16="http://schemas.microsoft.com/office/drawing/2014/main" id="{67EC43E5-BC12-4903-9476-7BBECB32FE0B}"/>
                </a:ext>
              </a:extLst>
            </p:cNvPr>
            <p:cNvSpPr/>
            <p:nvPr/>
          </p:nvSpPr>
          <p:spPr>
            <a:xfrm>
              <a:off x="4443414" y="2185250"/>
              <a:ext cx="1204911" cy="106173"/>
            </a:xfrm>
            <a:prstGeom prst="round2SameRect">
              <a:avLst>
                <a:gd name="adj1" fmla="val 29824"/>
                <a:gd name="adj2" fmla="val 0"/>
              </a:avLst>
            </a:prstGeom>
            <a:solidFill>
              <a:srgbClr val="54B948">
                <a:lumMod val="40000"/>
                <a:lumOff val="60000"/>
              </a:srgbClr>
            </a:solidFill>
            <a:ln w="2540" cap="flat" cmpd="sng" algn="ctr">
              <a:solidFill>
                <a:srgbClr val="54B948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+mn-ea"/>
                  <a:cs typeface="+mn-cs"/>
                </a:rPr>
                <a:t>품질보증 활동</a:t>
              </a:r>
            </a:p>
          </p:txBody>
        </p: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2E50D9D0-67E0-49AE-BBCB-35DE5A8F8DFB}"/>
                </a:ext>
              </a:extLst>
            </p:cNvPr>
            <p:cNvGrpSpPr/>
            <p:nvPr/>
          </p:nvGrpSpPr>
          <p:grpSpPr>
            <a:xfrm>
              <a:off x="4359410" y="2387930"/>
              <a:ext cx="829966" cy="118576"/>
              <a:chOff x="3378507" y="2667328"/>
              <a:chExt cx="829966" cy="118576"/>
            </a:xfrm>
          </p:grpSpPr>
          <p:pic>
            <p:nvPicPr>
              <p:cNvPr id="255" name="Picture 47">
                <a:extLst>
                  <a:ext uri="{FF2B5EF4-FFF2-40B4-BE49-F238E27FC236}">
                    <a16:creationId xmlns:a16="http://schemas.microsoft.com/office/drawing/2014/main" id="{692B20DA-4E1E-4062-A517-CCD0036024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596395">
                <a:off x="3372978" y="2672857"/>
                <a:ext cx="118576" cy="107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6" name="Rectangle 48">
                <a:extLst>
                  <a:ext uri="{FF2B5EF4-FFF2-40B4-BE49-F238E27FC236}">
                    <a16:creationId xmlns:a16="http://schemas.microsoft.com/office/drawing/2014/main" id="{369B2ACF-F5C0-4F8C-9CE8-3168387853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793" y="2674609"/>
                <a:ext cx="712680" cy="871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1pPr>
                <a:lvl2pPr marL="742950" indent="-28575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2pPr>
                <a:lvl3pPr marL="11430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3pPr>
                <a:lvl4pPr marL="16002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4pPr>
                <a:lvl5pPr marL="20574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14142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수행 계획 보고</a:t>
                </a:r>
              </a:p>
            </p:txBody>
          </p:sp>
        </p:grpSp>
        <p:grpSp>
          <p:nvGrpSpPr>
            <p:cNvPr id="224" name="그룹 223">
              <a:extLst>
                <a:ext uri="{FF2B5EF4-FFF2-40B4-BE49-F238E27FC236}">
                  <a16:creationId xmlns:a16="http://schemas.microsoft.com/office/drawing/2014/main" id="{87BB9B96-84B4-4B3B-B4E4-BF5AA8725083}"/>
                </a:ext>
              </a:extLst>
            </p:cNvPr>
            <p:cNvGrpSpPr/>
            <p:nvPr/>
          </p:nvGrpSpPr>
          <p:grpSpPr>
            <a:xfrm>
              <a:off x="4809841" y="2305201"/>
              <a:ext cx="473960" cy="118576"/>
              <a:chOff x="3378507" y="2667328"/>
              <a:chExt cx="473960" cy="118576"/>
            </a:xfrm>
          </p:grpSpPr>
          <p:pic>
            <p:nvPicPr>
              <p:cNvPr id="253" name="Picture 47">
                <a:extLst>
                  <a:ext uri="{FF2B5EF4-FFF2-40B4-BE49-F238E27FC236}">
                    <a16:creationId xmlns:a16="http://schemas.microsoft.com/office/drawing/2014/main" id="{DAE5500A-4124-4FC0-ABE4-0CA1D2E403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596395">
                <a:off x="3372978" y="2672857"/>
                <a:ext cx="118576" cy="107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4" name="Rectangle 48">
                <a:extLst>
                  <a:ext uri="{FF2B5EF4-FFF2-40B4-BE49-F238E27FC236}">
                    <a16:creationId xmlns:a16="http://schemas.microsoft.com/office/drawing/2014/main" id="{8B3B06B0-505F-456A-BD1B-0F551BE0E0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443" y="2674609"/>
                <a:ext cx="363024" cy="871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1pPr>
                <a:lvl2pPr marL="742950" indent="-28575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2pPr>
                <a:lvl3pPr marL="11430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3pPr>
                <a:lvl4pPr marL="16002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4pPr>
                <a:lvl5pPr marL="20574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14142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중간 보고</a:t>
                </a:r>
              </a:p>
            </p:txBody>
          </p:sp>
        </p:grpSp>
        <p:grpSp>
          <p:nvGrpSpPr>
            <p:cNvPr id="225" name="그룹 224">
              <a:extLst>
                <a:ext uri="{FF2B5EF4-FFF2-40B4-BE49-F238E27FC236}">
                  <a16:creationId xmlns:a16="http://schemas.microsoft.com/office/drawing/2014/main" id="{80A87AFE-9F07-430D-AEBA-E0E4F9B987BB}"/>
                </a:ext>
              </a:extLst>
            </p:cNvPr>
            <p:cNvGrpSpPr/>
            <p:nvPr/>
          </p:nvGrpSpPr>
          <p:grpSpPr>
            <a:xfrm>
              <a:off x="4926099" y="2387930"/>
              <a:ext cx="829966" cy="118576"/>
              <a:chOff x="3378507" y="2667328"/>
              <a:chExt cx="829966" cy="118576"/>
            </a:xfrm>
          </p:grpSpPr>
          <p:pic>
            <p:nvPicPr>
              <p:cNvPr id="251" name="Picture 47">
                <a:extLst>
                  <a:ext uri="{FF2B5EF4-FFF2-40B4-BE49-F238E27FC236}">
                    <a16:creationId xmlns:a16="http://schemas.microsoft.com/office/drawing/2014/main" id="{A09C701F-C80B-4F77-B356-8A9ABD3BC0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596395">
                <a:off x="3372978" y="2672857"/>
                <a:ext cx="118576" cy="107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2" name="Rectangle 48">
                <a:extLst>
                  <a:ext uri="{FF2B5EF4-FFF2-40B4-BE49-F238E27FC236}">
                    <a16:creationId xmlns:a16="http://schemas.microsoft.com/office/drawing/2014/main" id="{C60CFE46-0983-48F0-9173-AA80F7849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793" y="2674609"/>
                <a:ext cx="712680" cy="871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1pPr>
                <a:lvl2pPr marL="742950" indent="-28575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2pPr>
                <a:lvl3pPr marL="11430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3pPr>
                <a:lvl4pPr marL="16002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4pPr>
                <a:lvl5pPr marL="20574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14142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위험관리 보고</a:t>
                </a:r>
              </a:p>
            </p:txBody>
          </p:sp>
        </p:grpSp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588E1A9F-CED4-4737-A425-C86EB493E713}"/>
                </a:ext>
              </a:extLst>
            </p:cNvPr>
            <p:cNvCxnSpPr>
              <a:cxnSpLocks/>
            </p:cNvCxnSpPr>
            <p:nvPr/>
          </p:nvCxnSpPr>
          <p:spPr>
            <a:xfrm>
              <a:off x="4145508" y="2691126"/>
              <a:ext cx="433636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40B22784-40D4-432D-8E72-6672B973058F}"/>
                </a:ext>
              </a:extLst>
            </p:cNvPr>
            <p:cNvCxnSpPr>
              <a:cxnSpLocks/>
            </p:cNvCxnSpPr>
            <p:nvPr/>
          </p:nvCxnSpPr>
          <p:spPr>
            <a:xfrm>
              <a:off x="4145508" y="2897968"/>
              <a:ext cx="433636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8FDC5DCF-C947-4BD1-9510-4ED77A88EA16}"/>
                </a:ext>
              </a:extLst>
            </p:cNvPr>
            <p:cNvCxnSpPr>
              <a:cxnSpLocks/>
            </p:cNvCxnSpPr>
            <p:nvPr/>
          </p:nvCxnSpPr>
          <p:spPr>
            <a:xfrm>
              <a:off x="4232275" y="3117378"/>
              <a:ext cx="211139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grpSp>
          <p:nvGrpSpPr>
            <p:cNvPr id="229" name="그룹 228">
              <a:extLst>
                <a:ext uri="{FF2B5EF4-FFF2-40B4-BE49-F238E27FC236}">
                  <a16:creationId xmlns:a16="http://schemas.microsoft.com/office/drawing/2014/main" id="{03CE57FA-5733-4D10-A757-84F215433EF4}"/>
                </a:ext>
              </a:extLst>
            </p:cNvPr>
            <p:cNvGrpSpPr/>
            <p:nvPr/>
          </p:nvGrpSpPr>
          <p:grpSpPr>
            <a:xfrm>
              <a:off x="4284091" y="3133632"/>
              <a:ext cx="829966" cy="118576"/>
              <a:chOff x="3378507" y="2667328"/>
              <a:chExt cx="829966" cy="118576"/>
            </a:xfrm>
          </p:grpSpPr>
          <p:pic>
            <p:nvPicPr>
              <p:cNvPr id="249" name="Picture 47">
                <a:extLst>
                  <a:ext uri="{FF2B5EF4-FFF2-40B4-BE49-F238E27FC236}">
                    <a16:creationId xmlns:a16="http://schemas.microsoft.com/office/drawing/2014/main" id="{783FD944-3D44-4AF0-8F4F-BAC4A946C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596395">
                <a:off x="3372978" y="2672857"/>
                <a:ext cx="118576" cy="107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50" name="Rectangle 48">
                <a:extLst>
                  <a:ext uri="{FF2B5EF4-FFF2-40B4-BE49-F238E27FC236}">
                    <a16:creationId xmlns:a16="http://schemas.microsoft.com/office/drawing/2014/main" id="{C59FC4EC-1303-4B51-87D2-85B0B3694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793" y="2674609"/>
                <a:ext cx="712680" cy="871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1pPr>
                <a:lvl2pPr marL="742950" indent="-28575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2pPr>
                <a:lvl3pPr marL="11430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3pPr>
                <a:lvl4pPr marL="16002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4pPr>
                <a:lvl5pPr marL="20574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14142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설치 계획 보고</a:t>
                </a:r>
              </a:p>
            </p:txBody>
          </p:sp>
        </p:grpSp>
        <p:cxnSp>
          <p:nvCxnSpPr>
            <p:cNvPr id="230" name="직선 연결선 229">
              <a:extLst>
                <a:ext uri="{FF2B5EF4-FFF2-40B4-BE49-F238E27FC236}">
                  <a16:creationId xmlns:a16="http://schemas.microsoft.com/office/drawing/2014/main" id="{F4148BE4-B162-4700-957D-8E4F4F96CDBB}"/>
                </a:ext>
              </a:extLst>
            </p:cNvPr>
            <p:cNvCxnSpPr>
              <a:cxnSpLocks/>
            </p:cNvCxnSpPr>
            <p:nvPr/>
          </p:nvCxnSpPr>
          <p:spPr>
            <a:xfrm>
              <a:off x="4336942" y="3320243"/>
              <a:ext cx="1184383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FE693FDE-DC6B-4200-BBC5-0B8818C77BC6}"/>
                </a:ext>
              </a:extLst>
            </p:cNvPr>
            <p:cNvCxnSpPr>
              <a:cxnSpLocks/>
            </p:cNvCxnSpPr>
            <p:nvPr/>
          </p:nvCxnSpPr>
          <p:spPr>
            <a:xfrm>
              <a:off x="4336942" y="3529642"/>
              <a:ext cx="1184383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D1B55D75-5E97-4222-9F71-E0042CF4D18D}"/>
                </a:ext>
              </a:extLst>
            </p:cNvPr>
            <p:cNvCxnSpPr>
              <a:cxnSpLocks/>
            </p:cNvCxnSpPr>
            <p:nvPr/>
          </p:nvCxnSpPr>
          <p:spPr>
            <a:xfrm>
              <a:off x="4336942" y="3739192"/>
              <a:ext cx="1062783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DFC8D72C-DC74-4C24-816A-BB8467D07526}"/>
                </a:ext>
              </a:extLst>
            </p:cNvPr>
            <p:cNvCxnSpPr>
              <a:cxnSpLocks/>
            </p:cNvCxnSpPr>
            <p:nvPr/>
          </p:nvCxnSpPr>
          <p:spPr>
            <a:xfrm>
              <a:off x="4336942" y="3948742"/>
              <a:ext cx="1062783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grpSp>
          <p:nvGrpSpPr>
            <p:cNvPr id="234" name="그룹 233">
              <a:extLst>
                <a:ext uri="{FF2B5EF4-FFF2-40B4-BE49-F238E27FC236}">
                  <a16:creationId xmlns:a16="http://schemas.microsoft.com/office/drawing/2014/main" id="{27E23739-602B-4171-B700-F6ECFCEDDDF2}"/>
                </a:ext>
              </a:extLst>
            </p:cNvPr>
            <p:cNvGrpSpPr/>
            <p:nvPr/>
          </p:nvGrpSpPr>
          <p:grpSpPr>
            <a:xfrm>
              <a:off x="4423844" y="3971585"/>
              <a:ext cx="1217392" cy="118576"/>
              <a:chOff x="3445235" y="2667328"/>
              <a:chExt cx="1217392" cy="118576"/>
            </a:xfrm>
          </p:grpSpPr>
          <p:pic>
            <p:nvPicPr>
              <p:cNvPr id="245" name="Picture 47">
                <a:extLst>
                  <a:ext uri="{FF2B5EF4-FFF2-40B4-BE49-F238E27FC236}">
                    <a16:creationId xmlns:a16="http://schemas.microsoft.com/office/drawing/2014/main" id="{D807DEB4-FFB3-42E1-8F64-5DB3F3C71B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596395">
                <a:off x="3439706" y="2672857"/>
                <a:ext cx="118576" cy="107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6" name="Rectangle 48">
                <a:extLst>
                  <a:ext uri="{FF2B5EF4-FFF2-40B4-BE49-F238E27FC236}">
                    <a16:creationId xmlns:a16="http://schemas.microsoft.com/office/drawing/2014/main" id="{AC9E655D-33FA-49DD-BD92-C5D9FF876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1029" y="2674609"/>
                <a:ext cx="351598" cy="871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1pPr>
                <a:lvl2pPr marL="742950" indent="-28575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2pPr>
                <a:lvl3pPr marL="11430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3pPr>
                <a:lvl4pPr marL="16002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4pPr>
                <a:lvl5pPr marL="20574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14142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테스트 보고</a:t>
                </a:r>
              </a:p>
            </p:txBody>
          </p:sp>
          <p:pic>
            <p:nvPicPr>
              <p:cNvPr id="247" name="Picture 47">
                <a:extLst>
                  <a:ext uri="{FF2B5EF4-FFF2-40B4-BE49-F238E27FC236}">
                    <a16:creationId xmlns:a16="http://schemas.microsoft.com/office/drawing/2014/main" id="{A24B120F-DABF-4903-800E-B085EA7288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596395">
                <a:off x="3838902" y="2672857"/>
                <a:ext cx="118576" cy="107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48" name="Picture 47">
                <a:extLst>
                  <a:ext uri="{FF2B5EF4-FFF2-40B4-BE49-F238E27FC236}">
                    <a16:creationId xmlns:a16="http://schemas.microsoft.com/office/drawing/2014/main" id="{F096E4FD-CFC1-4804-BD52-F370A182A1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596395">
                <a:off x="4176273" y="2672857"/>
                <a:ext cx="118576" cy="107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235" name="직선 연결선 234">
              <a:extLst>
                <a:ext uri="{FF2B5EF4-FFF2-40B4-BE49-F238E27FC236}">
                  <a16:creationId xmlns:a16="http://schemas.microsoft.com/office/drawing/2014/main" id="{5889F294-8FF2-4770-ADD0-87DD78E7F013}"/>
                </a:ext>
              </a:extLst>
            </p:cNvPr>
            <p:cNvCxnSpPr>
              <a:cxnSpLocks/>
            </p:cNvCxnSpPr>
            <p:nvPr/>
          </p:nvCxnSpPr>
          <p:spPr>
            <a:xfrm>
              <a:off x="5475925" y="4585638"/>
              <a:ext cx="1171955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cxnSp>
          <p:nvCxnSpPr>
            <p:cNvPr id="236" name="직선 연결선 235">
              <a:extLst>
                <a:ext uri="{FF2B5EF4-FFF2-40B4-BE49-F238E27FC236}">
                  <a16:creationId xmlns:a16="http://schemas.microsoft.com/office/drawing/2014/main" id="{96DF2065-267F-4F7F-9466-EA0AFC367F75}"/>
                </a:ext>
              </a:extLst>
            </p:cNvPr>
            <p:cNvCxnSpPr>
              <a:cxnSpLocks/>
            </p:cNvCxnSpPr>
            <p:nvPr/>
          </p:nvCxnSpPr>
          <p:spPr>
            <a:xfrm>
              <a:off x="5428653" y="4358940"/>
              <a:ext cx="184747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  <p:grpSp>
          <p:nvGrpSpPr>
            <p:cNvPr id="237" name="그룹 236">
              <a:extLst>
                <a:ext uri="{FF2B5EF4-FFF2-40B4-BE49-F238E27FC236}">
                  <a16:creationId xmlns:a16="http://schemas.microsoft.com/office/drawing/2014/main" id="{556F70D2-962F-4D6A-B2F0-3631F2A9775B}"/>
                </a:ext>
              </a:extLst>
            </p:cNvPr>
            <p:cNvGrpSpPr/>
            <p:nvPr/>
          </p:nvGrpSpPr>
          <p:grpSpPr>
            <a:xfrm>
              <a:off x="5465437" y="4380641"/>
              <a:ext cx="829966" cy="118576"/>
              <a:chOff x="3378507" y="2667328"/>
              <a:chExt cx="829966" cy="118576"/>
            </a:xfrm>
          </p:grpSpPr>
          <p:pic>
            <p:nvPicPr>
              <p:cNvPr id="243" name="Picture 47">
                <a:extLst>
                  <a:ext uri="{FF2B5EF4-FFF2-40B4-BE49-F238E27FC236}">
                    <a16:creationId xmlns:a16="http://schemas.microsoft.com/office/drawing/2014/main" id="{3BFD3FE6-28B6-4E17-A3B9-F7B16B9398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596395">
                <a:off x="3372978" y="2672857"/>
                <a:ext cx="118576" cy="107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4" name="Rectangle 48">
                <a:extLst>
                  <a:ext uri="{FF2B5EF4-FFF2-40B4-BE49-F238E27FC236}">
                    <a16:creationId xmlns:a16="http://schemas.microsoft.com/office/drawing/2014/main" id="{177138D0-152F-4233-80C1-2DEE5C8D67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5793" y="2674609"/>
                <a:ext cx="712680" cy="871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1pPr>
                <a:lvl2pPr marL="742950" indent="-28575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2pPr>
                <a:lvl3pPr marL="11430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3pPr>
                <a:lvl4pPr marL="16002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4pPr>
                <a:lvl5pPr marL="20574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14142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완료 보고</a:t>
                </a:r>
              </a:p>
            </p:txBody>
          </p:sp>
        </p:grpSp>
        <p:sp>
          <p:nvSpPr>
            <p:cNvPr id="238" name="양쪽 모서리가 둥근 사각형 56">
              <a:extLst>
                <a:ext uri="{FF2B5EF4-FFF2-40B4-BE49-F238E27FC236}">
                  <a16:creationId xmlns:a16="http://schemas.microsoft.com/office/drawing/2014/main" id="{A5FB02FE-60FC-4092-81C6-B5E06EF869EA}"/>
                </a:ext>
              </a:extLst>
            </p:cNvPr>
            <p:cNvSpPr/>
            <p:nvPr/>
          </p:nvSpPr>
          <p:spPr>
            <a:xfrm>
              <a:off x="5442969" y="4483124"/>
              <a:ext cx="1226119" cy="94532"/>
            </a:xfrm>
            <a:prstGeom prst="round2SameRect">
              <a:avLst>
                <a:gd name="adj1" fmla="val 29824"/>
                <a:gd name="adj2" fmla="val 0"/>
              </a:avLst>
            </a:prstGeom>
            <a:solidFill>
              <a:srgbClr val="54B948">
                <a:lumMod val="40000"/>
                <a:lumOff val="60000"/>
              </a:srgbClr>
            </a:solidFill>
            <a:ln w="2540" cap="flat" cmpd="sng" algn="ctr">
              <a:solidFill>
                <a:srgbClr val="54B948">
                  <a:lumMod val="60000"/>
                  <a:lumOff val="4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6858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800" b="0" i="0" u="none" strike="noStrike" kern="0" cap="none" spc="-3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+mn-ea"/>
                  <a:cs typeface="+mn-cs"/>
                </a:rPr>
                <a:t>안정화 활동</a:t>
              </a:r>
            </a:p>
          </p:txBody>
        </p:sp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5B5BC5B1-0E1E-4180-B1C2-58C5DF0A108D}"/>
                </a:ext>
              </a:extLst>
            </p:cNvPr>
            <p:cNvGrpSpPr/>
            <p:nvPr/>
          </p:nvGrpSpPr>
          <p:grpSpPr>
            <a:xfrm>
              <a:off x="5587146" y="4591434"/>
              <a:ext cx="473960" cy="118576"/>
              <a:chOff x="3378507" y="2667328"/>
              <a:chExt cx="473960" cy="118576"/>
            </a:xfrm>
          </p:grpSpPr>
          <p:pic>
            <p:nvPicPr>
              <p:cNvPr id="241" name="Picture 47">
                <a:extLst>
                  <a:ext uri="{FF2B5EF4-FFF2-40B4-BE49-F238E27FC236}">
                    <a16:creationId xmlns:a16="http://schemas.microsoft.com/office/drawing/2014/main" id="{C9191817-DBC5-46E3-A003-EF7DF8A5E7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596395">
                <a:off x="3372978" y="2672857"/>
                <a:ext cx="118576" cy="107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42" name="Rectangle 48">
                <a:extLst>
                  <a:ext uri="{FF2B5EF4-FFF2-40B4-BE49-F238E27FC236}">
                    <a16:creationId xmlns:a16="http://schemas.microsoft.com/office/drawing/2014/main" id="{39180D20-A7CB-4397-A144-C60F159DE0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443" y="2674609"/>
                <a:ext cx="363024" cy="871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1pPr>
                <a:lvl2pPr marL="742950" indent="-28575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2pPr>
                <a:lvl3pPr marL="11430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3pPr>
                <a:lvl4pPr marL="16002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4pPr>
                <a:lvl5pPr marL="2057400" indent="-228600" eaLnBrk="0" hangingPunct="0"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defRPr sz="1500">
                    <a:solidFill>
                      <a:schemeClr val="tx1"/>
                    </a:solidFill>
                    <a:latin typeface="Arial" pitchFamily="34" charset="0"/>
                    <a:ea typeface="MS Mincho" pitchFamily="49" charset="-128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14142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서비스 오픈</a:t>
                </a:r>
              </a:p>
            </p:txBody>
          </p:sp>
        </p:grpSp>
        <p:cxnSp>
          <p:nvCxnSpPr>
            <p:cNvPr id="240" name="직선 연결선 239">
              <a:extLst>
                <a:ext uri="{FF2B5EF4-FFF2-40B4-BE49-F238E27FC236}">
                  <a16:creationId xmlns:a16="http://schemas.microsoft.com/office/drawing/2014/main" id="{52E444C7-4D51-45B2-81E9-E579CBAC4411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00" y="4171786"/>
              <a:ext cx="736600" cy="0"/>
            </a:xfrm>
            <a:prstGeom prst="line">
              <a:avLst/>
            </a:prstGeom>
            <a:noFill/>
            <a:ln w="15875" cap="flat" cmpd="sng" algn="ctr">
              <a:solidFill>
                <a:srgbClr val="54B948">
                  <a:shade val="95000"/>
                  <a:satMod val="105000"/>
                </a:srgbClr>
              </a:solidFill>
              <a:prstDash val="solid"/>
              <a:headEnd type="oval"/>
              <a:tailEnd type="oval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653603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3.2.1 </a:t>
            </a:r>
            <a:r>
              <a:rPr lang="ko-KR" altLang="en-US" dirty="0"/>
              <a:t>사업 수행 인력 현황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89081-2CCA-408B-A803-1FB471FECD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  <a:defRPr/>
            </a:pPr>
            <a:r>
              <a:rPr lang="ko-KR" altLang="en-US" dirty="0"/>
              <a:t>본 사업 수행을 위한 조직은 축적된 업무지식과 경험 및 다양한 백업시스템 구축 기술력을 보유한 전문인력 및 본 사업의 특성을 잘 이해하고 있는 </a:t>
            </a:r>
            <a:r>
              <a:rPr lang="en-US" altLang="ko-KR" dirty="0"/>
              <a:t>PM </a:t>
            </a:r>
            <a:r>
              <a:rPr lang="ko-KR" altLang="en-US" dirty="0"/>
              <a:t>및 구축 지원 인력으로 구성합니다</a:t>
            </a:r>
            <a:r>
              <a:rPr lang="en-US" altLang="ko-KR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사업 수행 투입인력 및 이력 사항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DB7B56A1-F4C8-4ED0-B02C-B824A2180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538049"/>
              </p:ext>
            </p:extLst>
          </p:nvPr>
        </p:nvGraphicFramePr>
        <p:xfrm>
          <a:off x="433274" y="2330823"/>
          <a:ext cx="9063054" cy="2529505"/>
        </p:xfrm>
        <a:graphic>
          <a:graphicData uri="http://schemas.openxmlformats.org/drawingml/2006/table">
            <a:tbl>
              <a:tblPr/>
              <a:tblGrid>
                <a:gridCol w="96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1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4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8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2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9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02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61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6321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745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6058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분야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성명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연령</a:t>
                      </a:r>
                      <a:endParaRPr kumimoji="1" lang="en-US" altLang="ko-KR" sz="1000" b="1" kern="1200" spc="0" baseline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소속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직위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분야 경력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담당업무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보유 기술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자격증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기술등급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8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임무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참여율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7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PM</a:t>
                      </a: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솔루션 설계</a:t>
                      </a: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VCP, VMCE</a:t>
                      </a:r>
                      <a:endParaRPr lang="ko-KR" altLang="ko-KR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고급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1" lang="en-US" altLang="ko-KR" sz="9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솔루션 구축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  <a:endParaRPr lang="en-US" altLang="ko-KR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솔루션 구축 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VCP, VMTSP</a:t>
                      </a: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초급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1" lang="en-US" altLang="ko-KR" sz="9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솔루션 구축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구축</a:t>
                      </a:r>
                      <a:endParaRPr lang="en-US" altLang="ko-KR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솔루션 구축 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VMTSP</a:t>
                      </a: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초급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477279"/>
                  </a:ext>
                </a:extLst>
              </a:tr>
              <a:tr h="3947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1" lang="en-US" altLang="ko-KR" sz="9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솔루션 컨설팅</a:t>
                      </a: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컨설팅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솔루션 설계 및 컨설팅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VCP, VMCE</a:t>
                      </a:r>
                      <a:endParaRPr lang="ko-KR" altLang="ko-KR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고급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69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프로젝트 지원</a:t>
                      </a:r>
                      <a:endParaRPr kumimoji="1" lang="en-US" altLang="ko-KR" sz="9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기술</a:t>
                      </a:r>
                      <a:r>
                        <a:rPr kumimoji="1" lang="en-US" altLang="ko-KR" sz="9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900" b="1" kern="120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품질 자문</a:t>
                      </a:r>
                      <a:endParaRPr kumimoji="1" lang="en-US" altLang="ko-KR" sz="900" b="1" kern="120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2210" marR="4221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ko-KR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noProof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지원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 솔루션 컨설팅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VTS, VCP</a:t>
                      </a:r>
                      <a:endParaRPr lang="ko-KR" altLang="ko-KR" sz="900" kern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7632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8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900" kern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특급</a:t>
                      </a:r>
                    </a:p>
                  </a:txBody>
                  <a:tcPr marL="33237" marR="33237" marT="36000" marB="36000" anchor="ctr" horzOverflow="overflow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437302"/>
                  </a:ext>
                </a:extLst>
              </a:tr>
            </a:tbl>
          </a:graphicData>
        </a:graphic>
      </p:graphicFrame>
      <p:pic>
        <p:nvPicPr>
          <p:cNvPr id="28" name="Picture 21" descr="바닥06">
            <a:extLst>
              <a:ext uri="{FF2B5EF4-FFF2-40B4-BE49-F238E27FC236}">
                <a16:creationId xmlns:a16="http://schemas.microsoft.com/office/drawing/2014/main" id="{68B42121-45F7-4ADF-BD89-2B4B0CC03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51" y="4977172"/>
            <a:ext cx="9083823" cy="139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모서리가 둥근 직사각형 96">
            <a:extLst>
              <a:ext uri="{FF2B5EF4-FFF2-40B4-BE49-F238E27FC236}">
                <a16:creationId xmlns:a16="http://schemas.microsoft.com/office/drawing/2014/main" id="{0966400D-0283-4123-AE8B-65732AF295B7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사업 수행 인력 </a:t>
            </a:r>
            <a:r>
              <a:rPr lang="ko-KR" altLang="en-US" sz="1400" b="1" dirty="0" err="1"/>
              <a:t>총괄표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730109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3.2.1 </a:t>
            </a:r>
            <a:r>
              <a:rPr lang="ko-KR" altLang="en-US" dirty="0"/>
              <a:t>사업 수행 이력 사항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3.2 </a:t>
            </a:r>
            <a:r>
              <a:rPr lang="ko-KR" altLang="en-US" dirty="0"/>
              <a:t>사업 수행 투입인력 및 이력 사항</a:t>
            </a:r>
          </a:p>
        </p:txBody>
      </p:sp>
    </p:spTree>
    <p:extLst>
      <p:ext uri="{BB962C8B-B14F-4D97-AF65-F5344CB8AC3E}">
        <p14:creationId xmlns:p14="http://schemas.microsoft.com/office/powerpoint/2010/main" val="62828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4E2E6-DC87-4A47-8610-9E57223A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37B85-E631-4451-911B-DAD4AF926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81" name="양쪽 모서리가 둥근 사각형 65">
            <a:extLst>
              <a:ext uri="{FF2B5EF4-FFF2-40B4-BE49-F238E27FC236}">
                <a16:creationId xmlns:a16="http://schemas.microsoft.com/office/drawing/2014/main" id="{08937F2D-3EC3-4B43-93B5-A1E4D3A9BC27}"/>
              </a:ext>
            </a:extLst>
          </p:cNvPr>
          <p:cNvSpPr/>
          <p:nvPr/>
        </p:nvSpPr>
        <p:spPr>
          <a:xfrm>
            <a:off x="1914054" y="1624530"/>
            <a:ext cx="7714116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marR="0" lvl="0" indent="-9525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미래의 백업 환경까지 수용할 수 있는 아키텍처 제품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08AF1B07-6E92-4015-9F14-0ECAF33AF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0" y="1120679"/>
            <a:ext cx="1440000" cy="857232"/>
          </a:xfrm>
          <a:prstGeom prst="rect">
            <a:avLst/>
          </a:prstGeom>
        </p:spPr>
      </p:pic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61BD6F2-AE79-43C6-B15A-D8CFB4673738}"/>
              </a:ext>
            </a:extLst>
          </p:cNvPr>
          <p:cNvGrpSpPr/>
          <p:nvPr/>
        </p:nvGrpSpPr>
        <p:grpSpPr>
          <a:xfrm>
            <a:off x="1524583" y="1455031"/>
            <a:ext cx="720000" cy="720000"/>
            <a:chOff x="-1752340" y="684000"/>
            <a:chExt cx="720000" cy="72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EB5E8414-9C30-4E55-9149-F4B34EC6EAA8}"/>
                </a:ext>
              </a:extLst>
            </p:cNvPr>
            <p:cNvSpPr/>
            <p:nvPr/>
          </p:nvSpPr>
          <p:spPr>
            <a:xfrm>
              <a:off x="-1752340" y="684000"/>
              <a:ext cx="720000" cy="720000"/>
            </a:xfrm>
            <a:prstGeom prst="ellipse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+mn-ea"/>
                </a:rPr>
                <a:t>전략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 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1600" dirty="0" err="1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D4DA067E-1280-4B26-9B2C-EDECD5359B62}"/>
                </a:ext>
              </a:extLst>
            </p:cNvPr>
            <p:cNvCxnSpPr/>
            <p:nvPr/>
          </p:nvCxnSpPr>
          <p:spPr>
            <a:xfrm>
              <a:off x="-1598926" y="1016934"/>
              <a:ext cx="41317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06E5F84-5AF6-4083-AC98-85D9A24AD9DF}"/>
              </a:ext>
            </a:extLst>
          </p:cNvPr>
          <p:cNvGrpSpPr/>
          <p:nvPr/>
        </p:nvGrpSpPr>
        <p:grpSpPr>
          <a:xfrm>
            <a:off x="346746" y="2232490"/>
            <a:ext cx="9200303" cy="4310354"/>
            <a:chOff x="427867" y="2186133"/>
            <a:chExt cx="8679995" cy="4310354"/>
          </a:xfrm>
        </p:grpSpPr>
        <p:sp>
          <p:nvSpPr>
            <p:cNvPr id="82" name="양쪽 모서리가 둥근 사각형 84">
              <a:extLst>
                <a:ext uri="{FF2B5EF4-FFF2-40B4-BE49-F238E27FC236}">
                  <a16:creationId xmlns:a16="http://schemas.microsoft.com/office/drawing/2014/main" id="{E593ED5F-92AB-406D-B268-AB40603B4C19}"/>
                </a:ext>
              </a:extLst>
            </p:cNvPr>
            <p:cNvSpPr/>
            <p:nvPr/>
          </p:nvSpPr>
          <p:spPr>
            <a:xfrm>
              <a:off x="4895170" y="2190240"/>
              <a:ext cx="4212691" cy="4306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marR="0" lvl="1" indent="-95250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endParaRPr kumimoji="0" lang="en-US" altLang="ko-KR" sz="1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83" name="양쪽 모서리가 둥근 사각형 85">
              <a:extLst>
                <a:ext uri="{FF2B5EF4-FFF2-40B4-BE49-F238E27FC236}">
                  <a16:creationId xmlns:a16="http://schemas.microsoft.com/office/drawing/2014/main" id="{83E4E1D5-52A0-438A-B98C-4D1B4882163F}"/>
                </a:ext>
              </a:extLst>
            </p:cNvPr>
            <p:cNvSpPr/>
            <p:nvPr/>
          </p:nvSpPr>
          <p:spPr>
            <a:xfrm>
              <a:off x="4895170" y="2186133"/>
              <a:ext cx="4212692" cy="3645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marR="0" lvl="0" indent="-89852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effectLst/>
                  <a:uLnTx/>
                  <a:uFillTx/>
                  <a:latin typeface="+mn-ea"/>
                </a:rPr>
                <a:t>단계</a:t>
              </a:r>
              <a:r>
                <a:rPr kumimoji="0" lang="en-US" altLang="ko-KR" sz="120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effectLst/>
                  <a:uLnTx/>
                  <a:uFillTx/>
                  <a:latin typeface="+mn-ea"/>
                </a:rPr>
                <a:t> 2. </a:t>
              </a:r>
              <a:r>
                <a:rPr kumimoji="0" lang="ko-KR" altLang="en-US" sz="120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effectLst/>
                  <a:uLnTx/>
                  <a:uFillTx/>
                  <a:latin typeface="+mn-ea"/>
                </a:rPr>
                <a:t>지속적인 혁신과 </a:t>
              </a: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기술지원이</a:t>
              </a:r>
              <a:r>
                <a:rPr kumimoji="0" lang="ko-KR" altLang="en-US" sz="120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effectLst/>
                  <a:uLnTx/>
                  <a:uFillTx/>
                  <a:latin typeface="+mn-ea"/>
                </a:rPr>
                <a:t> 가능한 제품</a:t>
              </a:r>
            </a:p>
          </p:txBody>
        </p:sp>
        <p:sp>
          <p:nvSpPr>
            <p:cNvPr id="84" name="Text Box 56">
              <a:extLst>
                <a:ext uri="{FF2B5EF4-FFF2-40B4-BE49-F238E27FC236}">
                  <a16:creationId xmlns:a16="http://schemas.microsoft.com/office/drawing/2014/main" id="{59708C18-B39C-43F5-B6D8-52F9F1341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6277" y="2590972"/>
              <a:ext cx="2532394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벤더별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매출 증가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감소 추이</a:t>
              </a: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64603B72-E7F6-4AED-BCCB-1EFF240AF1F4}"/>
                </a:ext>
              </a:extLst>
            </p:cNvPr>
            <p:cNvCxnSpPr>
              <a:cxnSpLocks/>
            </p:cNvCxnSpPr>
            <p:nvPr/>
          </p:nvCxnSpPr>
          <p:spPr>
            <a:xfrm>
              <a:off x="4962017" y="2850294"/>
              <a:ext cx="4079174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86" name="Text Box 56">
              <a:extLst>
                <a:ext uri="{FF2B5EF4-FFF2-40B4-BE49-F238E27FC236}">
                  <a16:creationId xmlns:a16="http://schemas.microsoft.com/office/drawing/2014/main" id="{E9A4507D-86DD-4134-87C3-86D1ED308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8353" y="2942851"/>
              <a:ext cx="3866324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빔 소프트웨어는 미래에도 존재할 선두 제품</a:t>
              </a:r>
            </a:p>
          </p:txBody>
        </p:sp>
        <p:sp>
          <p:nvSpPr>
            <p:cNvPr id="87" name="양쪽 모서리가 둥근 사각형 81">
              <a:extLst>
                <a:ext uri="{FF2B5EF4-FFF2-40B4-BE49-F238E27FC236}">
                  <a16:creationId xmlns:a16="http://schemas.microsoft.com/office/drawing/2014/main" id="{A617CD15-1611-42B1-8C70-0A671AA34CA8}"/>
                </a:ext>
              </a:extLst>
            </p:cNvPr>
            <p:cNvSpPr/>
            <p:nvPr/>
          </p:nvSpPr>
          <p:spPr>
            <a:xfrm>
              <a:off x="427867" y="2190240"/>
              <a:ext cx="4242373" cy="4306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marR="0" lvl="1" indent="-95250" defTabSz="91440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Pct val="100000"/>
                <a:buFont typeface="Wingdings" pitchFamily="2" charset="2"/>
                <a:buChar char="§"/>
                <a:tabLst/>
                <a:defRPr/>
              </a:pPr>
              <a:endParaRPr kumimoji="0" lang="en-US" altLang="ko-KR" sz="1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88" name="양쪽 모서리가 둥근 사각형 82">
              <a:extLst>
                <a:ext uri="{FF2B5EF4-FFF2-40B4-BE49-F238E27FC236}">
                  <a16:creationId xmlns:a16="http://schemas.microsoft.com/office/drawing/2014/main" id="{F3E1B9C1-632E-46B4-B0E1-97C0B32671C5}"/>
                </a:ext>
              </a:extLst>
            </p:cNvPr>
            <p:cNvSpPr/>
            <p:nvPr/>
          </p:nvSpPr>
          <p:spPr>
            <a:xfrm>
              <a:off x="427867" y="2186133"/>
              <a:ext cx="4242374" cy="3645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marR="0" lvl="0" indent="-89852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effectLst/>
                  <a:uLnTx/>
                  <a:uFillTx/>
                  <a:latin typeface="+mn-ea"/>
                </a:rPr>
                <a:t>단계</a:t>
              </a:r>
              <a:r>
                <a:rPr kumimoji="0" lang="en-US" altLang="ko-KR" sz="120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effectLst/>
                  <a:uLnTx/>
                  <a:uFillTx/>
                  <a:latin typeface="+mn-ea"/>
                </a:rPr>
                <a:t> 1. </a:t>
              </a:r>
              <a:r>
                <a:rPr kumimoji="0" lang="ko-KR" altLang="en-US" sz="120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effectLst/>
                  <a:uLnTx/>
                  <a:uFillTx/>
                  <a:latin typeface="+mn-ea"/>
                </a:rPr>
                <a:t>가상화</a:t>
              </a:r>
              <a:r>
                <a:rPr kumimoji="0" lang="en-US" altLang="ko-KR" sz="120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effectLst/>
                  <a:uLnTx/>
                  <a:uFillTx/>
                  <a:latin typeface="+mn-ea"/>
                </a:rPr>
                <a:t>/</a:t>
              </a:r>
              <a:r>
                <a:rPr kumimoji="0" lang="ko-KR" altLang="en-US" sz="120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effectLst/>
                  <a:uLnTx/>
                  <a:uFillTx/>
                  <a:latin typeface="+mn-ea"/>
                </a:rPr>
                <a:t>물리 </a:t>
              </a:r>
              <a:r>
                <a:rPr kumimoji="0" lang="en-US" altLang="ko-KR" sz="120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effectLst/>
                  <a:uLnTx/>
                  <a:uFillTx/>
                  <a:latin typeface="+mn-ea"/>
                </a:rPr>
                <a:t>OS </a:t>
              </a:r>
              <a:r>
                <a:rPr kumimoji="0" lang="ko-KR" altLang="en-US" sz="1200" b="1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effectLst/>
                  <a:uLnTx/>
                  <a:uFillTx/>
                  <a:latin typeface="+mn-ea"/>
                </a:rPr>
                <a:t>백업에 적합한 최우수 제품 선정</a:t>
              </a:r>
            </a:p>
          </p:txBody>
        </p:sp>
        <p:sp>
          <p:nvSpPr>
            <p:cNvPr id="89" name="Text Box 56">
              <a:extLst>
                <a:ext uri="{FF2B5EF4-FFF2-40B4-BE49-F238E27FC236}">
                  <a16:creationId xmlns:a16="http://schemas.microsoft.com/office/drawing/2014/main" id="{59DE5D7E-3AFA-4972-9159-F6E1ED882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2286" y="2590972"/>
              <a:ext cx="2559927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외부 기관  평가</a:t>
              </a:r>
            </a:p>
          </p:txBody>
        </p:sp>
        <p:sp>
          <p:nvSpPr>
            <p:cNvPr id="90" name="Text Box 56">
              <a:extLst>
                <a:ext uri="{FF2B5EF4-FFF2-40B4-BE49-F238E27FC236}">
                  <a16:creationId xmlns:a16="http://schemas.microsoft.com/office/drawing/2014/main" id="{07B36725-2DDD-4186-BB47-53717DB7B0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069" y="2942851"/>
              <a:ext cx="390836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주요 리서치 기관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(Gartner, IDC, Ovum)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에서 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Veeam 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을 백업 및 데이터 보호분야 소프트웨어 리더로 선정</a:t>
              </a: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4BC70448-1968-47C3-9003-CEC97B071EB3}"/>
                </a:ext>
              </a:extLst>
            </p:cNvPr>
            <p:cNvCxnSpPr>
              <a:cxnSpLocks/>
            </p:cNvCxnSpPr>
            <p:nvPr/>
          </p:nvCxnSpPr>
          <p:spPr>
            <a:xfrm>
              <a:off x="481529" y="2850294"/>
              <a:ext cx="4129112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92" name="Picture 4">
              <a:extLst>
                <a:ext uri="{FF2B5EF4-FFF2-40B4-BE49-F238E27FC236}">
                  <a16:creationId xmlns:a16="http://schemas.microsoft.com/office/drawing/2014/main" id="{06C552A3-2C08-4BFA-A4F0-C6103281D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302" y="4583622"/>
              <a:ext cx="1591512" cy="1696708"/>
            </a:xfrm>
            <a:prstGeom prst="rect">
              <a:avLst/>
            </a:prstGeom>
          </p:spPr>
        </p:pic>
        <p:pic>
          <p:nvPicPr>
            <p:cNvPr id="93" name="Picture 2" descr="Vendor Momentum">
              <a:extLst>
                <a:ext uri="{FF2B5EF4-FFF2-40B4-BE49-F238E27FC236}">
                  <a16:creationId xmlns:a16="http://schemas.microsoft.com/office/drawing/2014/main" id="{D809CE5D-A651-4C20-B919-D20B2DD82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0803" y="4812802"/>
              <a:ext cx="1749282" cy="120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Rectangle 11">
              <a:extLst>
                <a:ext uri="{FF2B5EF4-FFF2-40B4-BE49-F238E27FC236}">
                  <a16:creationId xmlns:a16="http://schemas.microsoft.com/office/drawing/2014/main" id="{31424154-90E8-4ED9-B058-AAFB050EABBD}"/>
                </a:ext>
              </a:extLst>
            </p:cNvPr>
            <p:cNvSpPr/>
            <p:nvPr/>
          </p:nvSpPr>
          <p:spPr bwMode="auto">
            <a:xfrm>
              <a:off x="2614961" y="3752377"/>
              <a:ext cx="1997086" cy="2648747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4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Segoe UI" pitchFamily="34" charset="0"/>
              </a:endParaRPr>
            </a:p>
          </p:txBody>
        </p:sp>
        <p:sp>
          <p:nvSpPr>
            <p:cNvPr id="95" name="Rectangle 23">
              <a:extLst>
                <a:ext uri="{FF2B5EF4-FFF2-40B4-BE49-F238E27FC236}">
                  <a16:creationId xmlns:a16="http://schemas.microsoft.com/office/drawing/2014/main" id="{291150A8-86BA-4001-8039-5A519079E62C}"/>
                </a:ext>
              </a:extLst>
            </p:cNvPr>
            <p:cNvSpPr/>
            <p:nvPr/>
          </p:nvSpPr>
          <p:spPr bwMode="auto">
            <a:xfrm>
              <a:off x="3072209" y="3587775"/>
              <a:ext cx="1088892" cy="3137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7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Segoe UI" pitchFamily="34" charset="0"/>
              </a:endParaRPr>
            </a:p>
          </p:txBody>
        </p:sp>
        <p:sp>
          <p:nvSpPr>
            <p:cNvPr id="96" name="Rectangle 7">
              <a:extLst>
                <a:ext uri="{FF2B5EF4-FFF2-40B4-BE49-F238E27FC236}">
                  <a16:creationId xmlns:a16="http://schemas.microsoft.com/office/drawing/2014/main" id="{F76F6C4F-43C7-4D02-84BD-52FDFB21A06A}"/>
                </a:ext>
              </a:extLst>
            </p:cNvPr>
            <p:cNvSpPr/>
            <p:nvPr/>
          </p:nvSpPr>
          <p:spPr bwMode="auto">
            <a:xfrm>
              <a:off x="477125" y="3752377"/>
              <a:ext cx="1997086" cy="2648747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4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Segoe UI" pitchFamily="34" charset="0"/>
              </a:endParaRPr>
            </a:p>
          </p:txBody>
        </p:sp>
        <p:sp>
          <p:nvSpPr>
            <p:cNvPr id="97" name="Rectangle 2">
              <a:extLst>
                <a:ext uri="{FF2B5EF4-FFF2-40B4-BE49-F238E27FC236}">
                  <a16:creationId xmlns:a16="http://schemas.microsoft.com/office/drawing/2014/main" id="{C961DEDA-6B93-42DF-9A47-9F2F117C717F}"/>
                </a:ext>
              </a:extLst>
            </p:cNvPr>
            <p:cNvSpPr/>
            <p:nvPr/>
          </p:nvSpPr>
          <p:spPr bwMode="auto">
            <a:xfrm>
              <a:off x="934148" y="3576627"/>
              <a:ext cx="1088892" cy="3137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7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Segoe UI" pitchFamily="34" charset="0"/>
              </a:endParaRPr>
            </a:p>
          </p:txBody>
        </p:sp>
        <p:sp>
          <p:nvSpPr>
            <p:cNvPr id="98" name="Oval 1">
              <a:extLst>
                <a:ext uri="{FF2B5EF4-FFF2-40B4-BE49-F238E27FC236}">
                  <a16:creationId xmlns:a16="http://schemas.microsoft.com/office/drawing/2014/main" id="{405E4506-619B-489E-9A14-8325FA622478}"/>
                </a:ext>
              </a:extLst>
            </p:cNvPr>
            <p:cNvSpPr/>
            <p:nvPr/>
          </p:nvSpPr>
          <p:spPr bwMode="auto">
            <a:xfrm>
              <a:off x="4161101" y="4812802"/>
              <a:ext cx="190428" cy="202659"/>
            </a:xfrm>
            <a:prstGeom prst="ellipse">
              <a:avLst/>
            </a:prstGeom>
            <a:solidFill>
              <a:srgbClr val="54B948">
                <a:alpha val="56000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4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Segoe UI" pitchFamily="34" charset="0"/>
              </a:endParaRPr>
            </a:p>
          </p:txBody>
        </p:sp>
        <p:sp>
          <p:nvSpPr>
            <p:cNvPr id="99" name="Rectangle 17">
              <a:extLst>
                <a:ext uri="{FF2B5EF4-FFF2-40B4-BE49-F238E27FC236}">
                  <a16:creationId xmlns:a16="http://schemas.microsoft.com/office/drawing/2014/main" id="{4B3F04C0-8491-48F0-8B67-197646677F47}"/>
                </a:ext>
              </a:extLst>
            </p:cNvPr>
            <p:cNvSpPr/>
            <p:nvPr/>
          </p:nvSpPr>
          <p:spPr bwMode="auto">
            <a:xfrm>
              <a:off x="988944" y="3598831"/>
              <a:ext cx="973447" cy="3137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71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Segoe UI" pitchFamily="34" charset="0"/>
              </a:endParaRPr>
            </a:p>
          </p:txBody>
        </p:sp>
        <p:pic>
          <p:nvPicPr>
            <p:cNvPr id="100" name="Picture 16">
              <a:extLst>
                <a:ext uri="{FF2B5EF4-FFF2-40B4-BE49-F238E27FC236}">
                  <a16:creationId xmlns:a16="http://schemas.microsoft.com/office/drawing/2014/main" id="{DB38A3E7-25B7-45B7-9546-5261CEA4D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592" y="3646611"/>
              <a:ext cx="899858" cy="222580"/>
            </a:xfrm>
            <a:prstGeom prst="rect">
              <a:avLst/>
            </a:prstGeom>
          </p:spPr>
        </p:pic>
        <p:pic>
          <p:nvPicPr>
            <p:cNvPr id="101" name="Picture 19">
              <a:extLst>
                <a:ext uri="{FF2B5EF4-FFF2-40B4-BE49-F238E27FC236}">
                  <a16:creationId xmlns:a16="http://schemas.microsoft.com/office/drawing/2014/main" id="{94E85383-291D-4762-89F2-27337E5A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0429" y="3582898"/>
              <a:ext cx="686150" cy="345636"/>
            </a:xfrm>
            <a:prstGeom prst="rect">
              <a:avLst/>
            </a:prstGeom>
          </p:spPr>
        </p:pic>
        <p:sp>
          <p:nvSpPr>
            <p:cNvPr id="102" name="Rectangle 26">
              <a:extLst>
                <a:ext uri="{FF2B5EF4-FFF2-40B4-BE49-F238E27FC236}">
                  <a16:creationId xmlns:a16="http://schemas.microsoft.com/office/drawing/2014/main" id="{EEEA5F8D-9C1C-4520-89B6-C05FC1616D3C}"/>
                </a:ext>
              </a:extLst>
            </p:cNvPr>
            <p:cNvSpPr/>
            <p:nvPr/>
          </p:nvSpPr>
          <p:spPr>
            <a:xfrm>
              <a:off x="616766" y="4029624"/>
              <a:ext cx="1717048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71" latinLnBrk="0">
                <a:defRPr/>
              </a:pPr>
              <a: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  <a:t>2017 Magic Quadrant for Enterprise Backup and Recovery Software</a:t>
              </a:r>
              <a:endParaRPr lang="en-US" sz="10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3" name="Rectangle 28">
              <a:extLst>
                <a:ext uri="{FF2B5EF4-FFF2-40B4-BE49-F238E27FC236}">
                  <a16:creationId xmlns:a16="http://schemas.microsoft.com/office/drawing/2014/main" id="{725CE073-5412-4AD2-A5FD-B83FC851EB81}"/>
                </a:ext>
              </a:extLst>
            </p:cNvPr>
            <p:cNvSpPr/>
            <p:nvPr/>
          </p:nvSpPr>
          <p:spPr>
            <a:xfrm>
              <a:off x="2824834" y="4100382"/>
              <a:ext cx="1601221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71" latinLnBrk="0">
                <a:defRPr/>
              </a:pPr>
              <a: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  <a:t>2016H1 Semiannual </a:t>
              </a:r>
              <a:b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</a:br>
              <a: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  <a:t>Software Tracker Report</a:t>
              </a:r>
            </a:p>
          </p:txBody>
        </p:sp>
        <p:sp>
          <p:nvSpPr>
            <p:cNvPr id="104" name="Oval 1">
              <a:extLst>
                <a:ext uri="{FF2B5EF4-FFF2-40B4-BE49-F238E27FC236}">
                  <a16:creationId xmlns:a16="http://schemas.microsoft.com/office/drawing/2014/main" id="{3C8038D1-B003-478E-AD60-B1B2504E163B}"/>
                </a:ext>
              </a:extLst>
            </p:cNvPr>
            <p:cNvSpPr/>
            <p:nvPr/>
          </p:nvSpPr>
          <p:spPr bwMode="auto">
            <a:xfrm>
              <a:off x="1711843" y="5193987"/>
              <a:ext cx="190428" cy="202659"/>
            </a:xfrm>
            <a:prstGeom prst="ellipse">
              <a:avLst/>
            </a:prstGeom>
            <a:solidFill>
              <a:srgbClr val="54B948">
                <a:alpha val="56000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84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799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  <a:cs typeface="Segoe UI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4F16F40-9A97-45B2-AE50-A5CC9C554D1A}"/>
                </a:ext>
              </a:extLst>
            </p:cNvPr>
            <p:cNvSpPr txBox="1"/>
            <p:nvPr/>
          </p:nvSpPr>
          <p:spPr>
            <a:xfrm>
              <a:off x="427867" y="3352607"/>
              <a:ext cx="4223778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200" b="1" dirty="0">
                  <a:latin typeface="+mn-ea"/>
                </a:rPr>
                <a:t>가상화 백업 </a:t>
              </a:r>
              <a:r>
                <a:rPr lang="en-US" altLang="ko-KR" sz="1200" b="1" dirty="0">
                  <a:latin typeface="+mn-ea"/>
                </a:rPr>
                <a:t>1</a:t>
              </a:r>
              <a:r>
                <a:rPr lang="ko-KR" altLang="en-US" sz="1200" b="1" dirty="0">
                  <a:latin typeface="+mn-ea"/>
                </a:rPr>
                <a:t>위 제품</a:t>
              </a: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5ED9364A-0F9D-4807-8FE9-600399829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21515" y="4100382"/>
              <a:ext cx="3960000" cy="2078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799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3.3.1 </a:t>
            </a:r>
            <a:r>
              <a:rPr lang="ko-KR" altLang="en-US" dirty="0">
                <a:latin typeface="Arial" panose="020B0604020202020204" pitchFamily="34" charset="0"/>
              </a:rPr>
              <a:t>위험요소 관리 개요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A6A091-A634-482D-A7C0-FC3E7DE10716}"/>
              </a:ext>
            </a:extLst>
          </p:cNvPr>
          <p:cNvGrpSpPr/>
          <p:nvPr/>
        </p:nvGrpSpPr>
        <p:grpSpPr>
          <a:xfrm>
            <a:off x="400761" y="3098372"/>
            <a:ext cx="9116301" cy="2818333"/>
            <a:chOff x="400762" y="3098373"/>
            <a:chExt cx="8361362" cy="2392362"/>
          </a:xfrm>
        </p:grpSpPr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392CEE99-3585-4914-B56B-1D8D5F5BC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107" y="3942867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marR="0" lvl="0" indent="-101600" defTabSz="91440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D6DA5326-073D-401C-B60F-AB0945964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5216" y="3942867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marR="0" lvl="0" indent="-101600" defTabSz="91440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50ECCFC1-9389-441B-921A-E24FA58EB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2324" y="3942867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marR="0" lvl="0" indent="-101600" defTabSz="91440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A3C9B8FA-8EF1-4CCA-8742-8CF52DAEC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434" y="3942867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marR="0" lvl="0" indent="-101600" defTabSz="91440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50" b="1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14" name="그룹 121">
              <a:extLst>
                <a:ext uri="{FF2B5EF4-FFF2-40B4-BE49-F238E27FC236}">
                  <a16:creationId xmlns:a16="http://schemas.microsoft.com/office/drawing/2014/main" id="{8C57A36C-BB67-4649-8BD3-B1E647F21F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3712" y="3219027"/>
              <a:ext cx="6940551" cy="598488"/>
              <a:chOff x="1888968" y="2302723"/>
              <a:chExt cx="7323806" cy="697307"/>
            </a:xfrm>
          </p:grpSpPr>
          <p:sp>
            <p:nvSpPr>
              <p:cNvPr id="15" name="직사각형 125">
                <a:extLst>
                  <a:ext uri="{FF2B5EF4-FFF2-40B4-BE49-F238E27FC236}">
                    <a16:creationId xmlns:a16="http://schemas.microsoft.com/office/drawing/2014/main" id="{F291972B-8BFF-4A42-8088-5DA5649CA309}"/>
                  </a:ext>
                </a:extLst>
              </p:cNvPr>
              <p:cNvSpPr/>
              <p:nvPr/>
            </p:nvSpPr>
            <p:spPr>
              <a:xfrm>
                <a:off x="3042806" y="2526859"/>
                <a:ext cx="5328592" cy="4565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0" cap="none" spc="100" normalizeH="0" baseline="0" noProof="0" dirty="0">
                    <a:ln w="18415" cmpd="sng">
                      <a:noFill/>
                      <a:prstDash val="solid"/>
                    </a:ln>
                    <a:solidFill>
                      <a:srgbClr val="00B336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uLnTx/>
                    <a:uFillTx/>
                    <a:latin typeface="+mn-ea"/>
                  </a:rPr>
                  <a:t>성공</a:t>
                </a:r>
                <a:r>
                  <a:rPr kumimoji="0" lang="ko-KR" altLang="en-US" sz="2000" b="1" i="0" u="none" strike="noStrike" kern="0" cap="none" spc="100" normalizeH="0" baseline="0" noProof="0" dirty="0">
                    <a:ln w="18415" cmpd="sng">
                      <a:noFill/>
                      <a:prstDash val="solid"/>
                    </a:ln>
                    <a:solidFill>
                      <a:srgbClr val="00B336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uLnTx/>
                    <a:uFillTx/>
                    <a:latin typeface="+mn-ea"/>
                  </a:rPr>
                  <a:t>적인</a:t>
                </a:r>
                <a:r>
                  <a:rPr kumimoji="0" lang="ko-KR" altLang="en-US" sz="2000" b="1" i="0" u="none" strike="noStrike" kern="0" cap="none" spc="100" normalizeH="0" baseline="0" noProof="0" dirty="0">
                    <a:ln w="18415" cmpd="sng">
                      <a:noFill/>
                      <a:prstDash val="solid"/>
                    </a:ln>
                    <a:solidFill>
                      <a:prstClr val="white">
                        <a:lumMod val="65000"/>
                      </a:prst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uLnTx/>
                    <a:uFillTx/>
                    <a:latin typeface="+mn-ea"/>
                  </a:rPr>
                  <a:t> 사업 수행 완수</a:t>
                </a:r>
              </a:p>
            </p:txBody>
          </p:sp>
          <p:sp>
            <p:nvSpPr>
              <p:cNvPr id="16" name="왼쪽 대괄호 126">
                <a:extLst>
                  <a:ext uri="{FF2B5EF4-FFF2-40B4-BE49-F238E27FC236}">
                    <a16:creationId xmlns:a16="http://schemas.microsoft.com/office/drawing/2014/main" id="{CBC0AD9D-435E-4058-9F5B-D59398473075}"/>
                  </a:ext>
                </a:extLst>
              </p:cNvPr>
              <p:cNvSpPr/>
              <p:nvPr/>
            </p:nvSpPr>
            <p:spPr bwMode="auto">
              <a:xfrm rot="16200000" flipH="1">
                <a:off x="5202217" y="-1010526"/>
                <a:ext cx="697307" cy="7323806"/>
              </a:xfrm>
              <a:prstGeom prst="leftBracket">
                <a:avLst>
                  <a:gd name="adj" fmla="val 0"/>
                </a:avLst>
              </a:prstGeom>
              <a:noFill/>
              <a:ln w="57150" cap="rnd" cmpd="sng" algn="ctr">
                <a:solidFill>
                  <a:srgbClr val="00B33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grpSp>
          <p:nvGrpSpPr>
            <p:cNvPr id="17" name="그룹 122">
              <a:extLst>
                <a:ext uri="{FF2B5EF4-FFF2-40B4-BE49-F238E27FC236}">
                  <a16:creationId xmlns:a16="http://schemas.microsoft.com/office/drawing/2014/main" id="{D512E2FA-3711-4F21-AFA9-15331A6A2D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2324" y="3098373"/>
              <a:ext cx="3123442" cy="268287"/>
              <a:chOff x="2567092" y="2612848"/>
              <a:chExt cx="3514102" cy="333279"/>
            </a:xfrm>
          </p:grpSpPr>
          <p:sp>
            <p:nvSpPr>
              <p:cNvPr id="18" name="모서리가 둥근 직사각형 123">
                <a:extLst>
                  <a:ext uri="{FF2B5EF4-FFF2-40B4-BE49-F238E27FC236}">
                    <a16:creationId xmlns:a16="http://schemas.microsoft.com/office/drawing/2014/main" id="{CE7EA61C-4311-4054-8ACD-D04370F69BE5}"/>
                  </a:ext>
                </a:extLst>
              </p:cNvPr>
              <p:cNvSpPr/>
              <p:nvPr/>
            </p:nvSpPr>
            <p:spPr bwMode="auto">
              <a:xfrm>
                <a:off x="2567092" y="2612848"/>
                <a:ext cx="3502455" cy="33327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00B336"/>
                  </a:gs>
                  <a:gs pos="11000">
                    <a:srgbClr val="00B336"/>
                  </a:gs>
                  <a:gs pos="0">
                    <a:srgbClr val="969697">
                      <a:lumMod val="60000"/>
                      <a:lumOff val="40000"/>
                    </a:srgbClr>
                  </a:gs>
                </a:gsLst>
                <a:lin ang="5400000" scaled="1"/>
                <a:tileRect/>
              </a:gradFill>
              <a:ln w="3175" cap="flat" cmpd="sng" algn="ctr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19" name="Text Box 29">
                <a:extLst>
                  <a:ext uri="{FF2B5EF4-FFF2-40B4-BE49-F238E27FC236}">
                    <a16:creationId xmlns:a16="http://schemas.microsoft.com/office/drawing/2014/main" id="{8B0873B3-B0A3-4A15-89AE-9F71A85EF5C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9672" y="2667866"/>
                <a:ext cx="3101522" cy="2271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사전위험 요소에 대한 대처 방안 강구</a:t>
                </a:r>
              </a:p>
            </p:txBody>
          </p:sp>
        </p:grpSp>
        <p:sp>
          <p:nvSpPr>
            <p:cNvPr id="20" name="AutoShape 8">
              <a:extLst>
                <a:ext uri="{FF2B5EF4-FFF2-40B4-BE49-F238E27FC236}">
                  <a16:creationId xmlns:a16="http://schemas.microsoft.com/office/drawing/2014/main" id="{8727C990-98DC-4C30-8903-F644F4547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63" y="3942923"/>
              <a:ext cx="1055687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위험추적</a:t>
              </a:r>
            </a:p>
          </p:txBody>
        </p:sp>
        <p:sp>
          <p:nvSpPr>
            <p:cNvPr id="21" name="AutoShape 8">
              <a:extLst>
                <a:ext uri="{FF2B5EF4-FFF2-40B4-BE49-F238E27FC236}">
                  <a16:creationId xmlns:a16="http://schemas.microsoft.com/office/drawing/2014/main" id="{A64FA613-6666-4F75-92F3-C11C3C9A7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374" y="3942923"/>
              <a:ext cx="1057275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위험통제</a:t>
              </a:r>
            </a:p>
          </p:txBody>
        </p:sp>
        <p:sp>
          <p:nvSpPr>
            <p:cNvPr id="22" name="AutoShape 8">
              <a:extLst>
                <a:ext uri="{FF2B5EF4-FFF2-40B4-BE49-F238E27FC236}">
                  <a16:creationId xmlns:a16="http://schemas.microsoft.com/office/drawing/2014/main" id="{F96346B3-01C1-4BE0-AD8A-098A2D476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5575" y="3942923"/>
              <a:ext cx="1055688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위험대응</a:t>
              </a:r>
              <a:endParaRPr kumimoji="1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계획수립</a:t>
              </a:r>
            </a:p>
          </p:txBody>
        </p:sp>
        <p:sp>
          <p:nvSpPr>
            <p:cNvPr id="23" name="AutoShape 8">
              <a:extLst>
                <a:ext uri="{FF2B5EF4-FFF2-40B4-BE49-F238E27FC236}">
                  <a16:creationId xmlns:a16="http://schemas.microsoft.com/office/drawing/2014/main" id="{D96B562B-7AA6-4B48-B4E8-BF2081BB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2187" y="3942923"/>
              <a:ext cx="1055687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위험요소 식별</a:t>
              </a:r>
            </a:p>
          </p:txBody>
        </p:sp>
        <p:pic>
          <p:nvPicPr>
            <p:cNvPr id="24" name="Picture 90" descr="아이콘-03">
              <a:extLst>
                <a:ext uri="{FF2B5EF4-FFF2-40B4-BE49-F238E27FC236}">
                  <a16:creationId xmlns:a16="http://schemas.microsoft.com/office/drawing/2014/main" id="{2851D28C-6C61-4797-8D8B-661A183399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47811"/>
            <a:stretch/>
          </p:blipFill>
          <p:spPr bwMode="auto">
            <a:xfrm>
              <a:off x="5843784" y="3746000"/>
              <a:ext cx="702878" cy="652641"/>
            </a:xfrm>
            <a:prstGeom prst="rect">
              <a:avLst/>
            </a:prstGeom>
            <a:grpFill/>
            <a:ln w="0">
              <a:noFill/>
              <a:round/>
              <a:headEnd/>
              <a:tailEnd/>
            </a:ln>
            <a:effectLst>
              <a:outerShdw blurRad="254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5" name="Picture 3" descr="F:\02 HNE\05 AI\02 아이콘, 장비\아이콘-소프트-05.png">
              <a:extLst>
                <a:ext uri="{FF2B5EF4-FFF2-40B4-BE49-F238E27FC236}">
                  <a16:creationId xmlns:a16="http://schemas.microsoft.com/office/drawing/2014/main" id="{31E3BF08-4D0A-4E19-A5B6-46D95390B3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58440" t="73628" r="6084" b="6704"/>
            <a:stretch/>
          </p:blipFill>
          <p:spPr bwMode="auto">
            <a:xfrm>
              <a:off x="7970854" y="3758363"/>
              <a:ext cx="634524" cy="640276"/>
            </a:xfrm>
            <a:prstGeom prst="rect">
              <a:avLst/>
            </a:prstGeom>
            <a:grpFill/>
            <a:ln w="0">
              <a:noFill/>
              <a:round/>
              <a:headEnd/>
              <a:tailEnd/>
            </a:ln>
            <a:effectLst>
              <a:outerShdw blurRad="25400" sy="23000" kx="1200000" algn="br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26" name="Picture 8" descr="F:\02 HNE\01 HNE 자료\02 아이콘, 이미지\아이콘\Help2.png">
              <a:extLst>
                <a:ext uri="{FF2B5EF4-FFF2-40B4-BE49-F238E27FC236}">
                  <a16:creationId xmlns:a16="http://schemas.microsoft.com/office/drawing/2014/main" id="{C4D9790E-26F2-4ECD-96D6-7B9F178C3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0762" y="3825450"/>
              <a:ext cx="603250" cy="604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134" descr="MCj04326880000[1]">
              <a:extLst>
                <a:ext uri="{FF2B5EF4-FFF2-40B4-BE49-F238E27FC236}">
                  <a16:creationId xmlns:a16="http://schemas.microsoft.com/office/drawing/2014/main" id="{5851876B-60A5-45F2-8EAC-20AE08631A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65291" y="3813432"/>
              <a:ext cx="616644" cy="616642"/>
            </a:xfrm>
            <a:prstGeom prst="rect">
              <a:avLst/>
            </a:prstGeom>
            <a:grpFill/>
            <a:ln w="0">
              <a:noFill/>
              <a:round/>
              <a:headEnd/>
              <a:tailEnd/>
            </a:ln>
            <a:effectLst>
              <a:outerShdw blurRad="25400" sy="23000" kx="1200000" algn="br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31" name="모서리가 둥근 직사각형 139">
              <a:extLst>
                <a:ext uri="{FF2B5EF4-FFF2-40B4-BE49-F238E27FC236}">
                  <a16:creationId xmlns:a16="http://schemas.microsoft.com/office/drawing/2014/main" id="{78AAAE3A-E0B9-42F5-BC12-207C34CCEC21}"/>
                </a:ext>
              </a:extLst>
            </p:cNvPr>
            <p:cNvSpPr/>
            <p:nvPr/>
          </p:nvSpPr>
          <p:spPr bwMode="auto">
            <a:xfrm>
              <a:off x="400762" y="4696985"/>
              <a:ext cx="2720376" cy="793750"/>
            </a:xfrm>
            <a:prstGeom prst="roundRect">
              <a:avLst>
                <a:gd name="adj" fmla="val 317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2" name="모서리가 둥근 직사각형 140">
              <a:extLst>
                <a:ext uri="{FF2B5EF4-FFF2-40B4-BE49-F238E27FC236}">
                  <a16:creationId xmlns:a16="http://schemas.microsoft.com/office/drawing/2014/main" id="{34D66FF7-7219-48A8-90A1-162365FA982C}"/>
                </a:ext>
              </a:extLst>
            </p:cNvPr>
            <p:cNvSpPr/>
            <p:nvPr/>
          </p:nvSpPr>
          <p:spPr bwMode="auto">
            <a:xfrm>
              <a:off x="1815224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9BB11"/>
                </a:buClr>
                <a:buSzTx/>
                <a:buFontTx/>
                <a:buNone/>
                <a:tabLst>
                  <a:tab pos="1438275" algn="l"/>
                </a:tabLst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위험요소 식별</a:t>
              </a:r>
            </a:p>
          </p:txBody>
        </p:sp>
        <p:sp>
          <p:nvSpPr>
            <p:cNvPr id="33" name="모서리가 둥근 직사각형 141">
              <a:extLst>
                <a:ext uri="{FF2B5EF4-FFF2-40B4-BE49-F238E27FC236}">
                  <a16:creationId xmlns:a16="http://schemas.microsoft.com/office/drawing/2014/main" id="{D1278EB2-D27A-47C8-A52C-2E1124E3BEDB}"/>
                </a:ext>
              </a:extLst>
            </p:cNvPr>
            <p:cNvSpPr/>
            <p:nvPr/>
          </p:nvSpPr>
          <p:spPr bwMode="auto">
            <a:xfrm>
              <a:off x="481724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9BB11"/>
                </a:buClr>
                <a:buSzTx/>
                <a:buFontTx/>
                <a:buNone/>
                <a:tabLst>
                  <a:tab pos="1438275" algn="l"/>
                </a:tabLst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기술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/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관리</a:t>
              </a:r>
              <a: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/</a:t>
              </a:r>
              <a:br>
                <a:rPr kumimoji="0" lang="en-US" altLang="ko-K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</a:b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환경측면</a:t>
              </a:r>
            </a:p>
          </p:txBody>
        </p:sp>
        <p:sp>
          <p:nvSpPr>
            <p:cNvPr id="34" name="모서리가 둥근 직사각형 144">
              <a:extLst>
                <a:ext uri="{FF2B5EF4-FFF2-40B4-BE49-F238E27FC236}">
                  <a16:creationId xmlns:a16="http://schemas.microsoft.com/office/drawing/2014/main" id="{3841308C-F734-4785-A13D-D77BA628BFE6}"/>
                </a:ext>
              </a:extLst>
            </p:cNvPr>
            <p:cNvSpPr/>
            <p:nvPr/>
          </p:nvSpPr>
          <p:spPr bwMode="auto">
            <a:xfrm>
              <a:off x="3221255" y="4696985"/>
              <a:ext cx="2720376" cy="793750"/>
            </a:xfrm>
            <a:prstGeom prst="roundRect">
              <a:avLst>
                <a:gd name="adj" fmla="val 317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5" name="모서리가 둥근 직사각형 145">
              <a:extLst>
                <a:ext uri="{FF2B5EF4-FFF2-40B4-BE49-F238E27FC236}">
                  <a16:creationId xmlns:a16="http://schemas.microsoft.com/office/drawing/2014/main" id="{8B0EAB75-06C3-4299-9E66-23CC9D1C331B}"/>
                </a:ext>
              </a:extLst>
            </p:cNvPr>
            <p:cNvSpPr/>
            <p:nvPr/>
          </p:nvSpPr>
          <p:spPr bwMode="auto">
            <a:xfrm>
              <a:off x="4636212" y="4766835"/>
              <a:ext cx="1223962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9BB11"/>
                </a:buClr>
                <a:buSzTx/>
                <a:buFontTx/>
                <a:buNone/>
                <a:tabLst>
                  <a:tab pos="1438275" algn="l"/>
                </a:tabLst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중점관리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9BB11"/>
                </a:buClr>
                <a:buSzTx/>
                <a:buFontTx/>
                <a:buNone/>
                <a:tabLst>
                  <a:tab pos="1438275" algn="l"/>
                </a:tabLst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항목도출</a:t>
              </a:r>
            </a:p>
          </p:txBody>
        </p:sp>
        <p:sp>
          <p:nvSpPr>
            <p:cNvPr id="36" name="모서리가 둥근 직사각형 146">
              <a:extLst>
                <a:ext uri="{FF2B5EF4-FFF2-40B4-BE49-F238E27FC236}">
                  <a16:creationId xmlns:a16="http://schemas.microsoft.com/office/drawing/2014/main" id="{C0BC6C67-7EBA-491E-82E5-18D25BC2CBDD}"/>
                </a:ext>
              </a:extLst>
            </p:cNvPr>
            <p:cNvSpPr/>
            <p:nvPr/>
          </p:nvSpPr>
          <p:spPr bwMode="auto">
            <a:xfrm>
              <a:off x="3302712" y="4766835"/>
              <a:ext cx="1223962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9BB11"/>
                </a:buClr>
                <a:buSzTx/>
                <a:buFontTx/>
                <a:buNone/>
                <a:tabLst>
                  <a:tab pos="1438275" algn="l"/>
                </a:tabLst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발생확률 예측</a:t>
              </a:r>
            </a:p>
          </p:txBody>
        </p:sp>
        <p:sp>
          <p:nvSpPr>
            <p:cNvPr id="37" name="모서리가 둥근 직사각형 148">
              <a:extLst>
                <a:ext uri="{FF2B5EF4-FFF2-40B4-BE49-F238E27FC236}">
                  <a16:creationId xmlns:a16="http://schemas.microsoft.com/office/drawing/2014/main" id="{41BF6227-A7F6-449B-8A7A-E92F5407BC48}"/>
                </a:ext>
              </a:extLst>
            </p:cNvPr>
            <p:cNvSpPr/>
            <p:nvPr/>
          </p:nvSpPr>
          <p:spPr bwMode="auto">
            <a:xfrm>
              <a:off x="6041748" y="4696985"/>
              <a:ext cx="2720376" cy="793750"/>
            </a:xfrm>
            <a:prstGeom prst="roundRect">
              <a:avLst>
                <a:gd name="adj" fmla="val 317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8" name="모서리가 둥근 직사각형 149">
              <a:extLst>
                <a:ext uri="{FF2B5EF4-FFF2-40B4-BE49-F238E27FC236}">
                  <a16:creationId xmlns:a16="http://schemas.microsoft.com/office/drawing/2014/main" id="{CA7BA499-897C-499D-9CDD-C1A08B405733}"/>
                </a:ext>
              </a:extLst>
            </p:cNvPr>
            <p:cNvSpPr/>
            <p:nvPr/>
          </p:nvSpPr>
          <p:spPr bwMode="auto">
            <a:xfrm>
              <a:off x="7455612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9BB11"/>
                </a:buClr>
                <a:buSzTx/>
                <a:buFontTx/>
                <a:buNone/>
                <a:tabLst>
                  <a:tab pos="1438275" algn="l"/>
                </a:tabLst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발생시</a:t>
              </a:r>
            </a:p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9BB11"/>
                </a:buClr>
                <a:buSzTx/>
                <a:buFontTx/>
                <a:buNone/>
                <a:tabLst>
                  <a:tab pos="1438275" algn="l"/>
                </a:tabLst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대처방안</a:t>
              </a:r>
            </a:p>
          </p:txBody>
        </p:sp>
        <p:sp>
          <p:nvSpPr>
            <p:cNvPr id="39" name="모서리가 둥근 직사각형 150">
              <a:extLst>
                <a:ext uri="{FF2B5EF4-FFF2-40B4-BE49-F238E27FC236}">
                  <a16:creationId xmlns:a16="http://schemas.microsoft.com/office/drawing/2014/main" id="{14CF1584-5F94-4549-A195-E1C20C7B6F24}"/>
                </a:ext>
              </a:extLst>
            </p:cNvPr>
            <p:cNvSpPr/>
            <p:nvPr/>
          </p:nvSpPr>
          <p:spPr bwMode="auto">
            <a:xfrm>
              <a:off x="6122112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E9BB11"/>
                </a:buClr>
                <a:buSzTx/>
                <a:buFontTx/>
                <a:buNone/>
                <a:tabLst>
                  <a:tab pos="1438275" algn="l"/>
                </a:tabLst>
                <a:defRPr/>
              </a:pP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Arial" charset="0"/>
                </a:rPr>
                <a:t>예방대책</a:t>
              </a:r>
            </a:p>
          </p:txBody>
        </p:sp>
      </p:grp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5A41ED66-059A-4EE3-A9B6-55ACB72FF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</a:pPr>
            <a:r>
              <a:rPr lang="ko-KR" altLang="en-US" dirty="0"/>
              <a:t>사업 수행에 따른 위험요소를 사전에 파악</a:t>
            </a:r>
            <a:r>
              <a:rPr lang="en-US" altLang="ko-KR" dirty="0"/>
              <a:t>, </a:t>
            </a:r>
            <a:r>
              <a:rPr lang="ko-KR" altLang="en-US" dirty="0"/>
              <a:t>사업 수행 관리체계를 통하여 시스템의 성공적인 구현가능성을 높이고</a:t>
            </a:r>
            <a:r>
              <a:rPr lang="en-US" altLang="ko-KR" dirty="0"/>
              <a:t>, </a:t>
            </a:r>
            <a:r>
              <a:rPr lang="ko-KR" altLang="en-US" dirty="0"/>
              <a:t>관련된 부수적인 불확실한 사항과 결과를 제거하거나 사전에 위험을 피하는 방법으로 감소시킵니다</a:t>
            </a:r>
            <a:r>
              <a:rPr lang="en-US" altLang="ko-KR" dirty="0"/>
              <a:t>. </a:t>
            </a:r>
            <a:r>
              <a:rPr lang="ko-KR" altLang="en-US" dirty="0"/>
              <a:t>이에 제안사는 사업의 성공적인 구축을 위해 사업관리도구를 활용한 시스템화된 자료를 토대로 위험관리를 실시하고</a:t>
            </a:r>
            <a:r>
              <a:rPr lang="en-US" altLang="ko-KR" dirty="0"/>
              <a:t>, </a:t>
            </a:r>
            <a:r>
              <a:rPr lang="ko-KR" altLang="en-US" dirty="0"/>
              <a:t>다양한 규모의 사업 수행경험을 적용하여 위험 대처 능력을 높이고자 합니다</a:t>
            </a:r>
            <a:r>
              <a:rPr lang="en-US" altLang="ko-KR" dirty="0"/>
              <a:t>.</a:t>
            </a:r>
          </a:p>
        </p:txBody>
      </p:sp>
      <p:sp>
        <p:nvSpPr>
          <p:cNvPr id="41" name="모서리가 둥근 직사각형 96">
            <a:extLst>
              <a:ext uri="{FF2B5EF4-FFF2-40B4-BE49-F238E27FC236}">
                <a16:creationId xmlns:a16="http://schemas.microsoft.com/office/drawing/2014/main" id="{2D8CDFB9-2B20-4664-AD4E-EA21B22EBED1}"/>
              </a:ext>
            </a:extLst>
          </p:cNvPr>
          <p:cNvSpPr/>
          <p:nvPr/>
        </p:nvSpPr>
        <p:spPr>
          <a:xfrm>
            <a:off x="262746" y="2163869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위험요소 관리 개요</a:t>
            </a:r>
          </a:p>
        </p:txBody>
      </p:sp>
    </p:spTree>
    <p:extLst>
      <p:ext uri="{BB962C8B-B14F-4D97-AF65-F5344CB8AC3E}">
        <p14:creationId xmlns:p14="http://schemas.microsoft.com/office/powerpoint/2010/main" val="25441437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3.3.2 </a:t>
            </a:r>
            <a:r>
              <a:rPr lang="ko-KR" altLang="en-US" dirty="0">
                <a:latin typeface="Arial" panose="020B0604020202020204" pitchFamily="34" charset="0"/>
              </a:rPr>
              <a:t>위험요소 분석 및 대처방안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  <a:endParaRPr lang="en-US" altLang="ko-KR" dirty="0"/>
          </a:p>
        </p:txBody>
      </p: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5A41ED66-059A-4EE3-A9B6-55ACB72FF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pPr indent="-125413" algn="just" defTabSz="841375" fontAlgn="ctr">
              <a:lnSpc>
                <a:spcPts val="1600"/>
              </a:lnSpc>
              <a:spcBef>
                <a:spcPts val="200"/>
              </a:spcBef>
              <a:spcAft>
                <a:spcPts val="100"/>
              </a:spcAft>
              <a:buClr>
                <a:srgbClr val="7BA8D5"/>
              </a:buClr>
              <a:buSzPct val="100000"/>
            </a:pPr>
            <a:r>
              <a:rPr lang="ko-KR" altLang="en-US" dirty="0"/>
              <a:t>본 사업의 성공적 완수를 위해서는 사업 수행 전 단계의 위험요소들을 식별하고 이를 관리해야 합니다</a:t>
            </a:r>
            <a:r>
              <a:rPr lang="en-US" altLang="ko-KR" dirty="0"/>
              <a:t>. </a:t>
            </a:r>
            <a:r>
              <a:rPr lang="ko-KR" altLang="en-US" dirty="0"/>
              <a:t>제안사는 사업 수행에 따른 위험요소를 식별</a:t>
            </a:r>
            <a:r>
              <a:rPr lang="en-US" altLang="ko-KR" dirty="0"/>
              <a:t>, </a:t>
            </a:r>
            <a:r>
              <a:rPr lang="ko-KR" altLang="en-US" dirty="0"/>
              <a:t>중점관리요소를 도출하여 이에 적합한 대책을 마련합니다</a:t>
            </a:r>
            <a:r>
              <a:rPr lang="en-US" altLang="ko-KR" dirty="0"/>
              <a:t>.</a:t>
            </a:r>
          </a:p>
        </p:txBody>
      </p:sp>
      <p:sp>
        <p:nvSpPr>
          <p:cNvPr id="42" name="모서리가 둥근 직사각형 96">
            <a:extLst>
              <a:ext uri="{FF2B5EF4-FFF2-40B4-BE49-F238E27FC236}">
                <a16:creationId xmlns:a16="http://schemas.microsoft.com/office/drawing/2014/main" id="{9D911C5F-FAA6-4C4A-A410-BCF7B7497089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위험요소 분석 및 대처방안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E2B749C-D058-4A61-AB0C-C486DE0515E2}"/>
              </a:ext>
            </a:extLst>
          </p:cNvPr>
          <p:cNvGrpSpPr/>
          <p:nvPr/>
        </p:nvGrpSpPr>
        <p:grpSpPr>
          <a:xfrm>
            <a:off x="358774" y="2312987"/>
            <a:ext cx="9174155" cy="1825814"/>
            <a:chOff x="358775" y="2312987"/>
            <a:chExt cx="8397180" cy="1633820"/>
          </a:xfrm>
        </p:grpSpPr>
        <p:grpSp>
          <p:nvGrpSpPr>
            <p:cNvPr id="43" name="Group 109">
              <a:extLst>
                <a:ext uri="{FF2B5EF4-FFF2-40B4-BE49-F238E27FC236}">
                  <a16:creationId xmlns:a16="http://schemas.microsoft.com/office/drawing/2014/main" id="{ADF7CB02-2E3C-4E8D-B457-C2B4A59F8D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775" y="2312987"/>
              <a:ext cx="2014092" cy="1633820"/>
              <a:chOff x="740" y="1199"/>
              <a:chExt cx="1447" cy="1055"/>
            </a:xfrm>
          </p:grpSpPr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05AEED9D-3410-42EA-B7E7-C21F84BDAD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335"/>
                <a:ext cx="1447" cy="9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108000" tIns="144000" rIns="72000"/>
              <a:lstStyle/>
              <a:p>
                <a:pPr marL="101600" marR="0" lvl="0" indent="-101600" defTabSz="914400" eaLnBrk="1" fontAlgn="auto" latinLnBrk="0" hangingPunct="1">
                  <a:lnSpc>
                    <a:spcPts val="12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Tx/>
                  <a:buFont typeface="Wingdings" pitchFamily="2" charset="2"/>
                  <a:buChar char="§"/>
                  <a:tabLst>
                    <a:tab pos="1438275" algn="l"/>
                  </a:tabLst>
                  <a:defRPr/>
                </a:pPr>
                <a:r>
                  <a:rPr kumimoji="1" lang="ko-KR" altLang="en-US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유사사업를</a:t>
                </a: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 통해 기 도출된 위험 요소 등록</a:t>
                </a:r>
              </a:p>
              <a:p>
                <a:pPr marL="101600" marR="0" lvl="0" indent="-101600" defTabSz="914400" eaLnBrk="1" fontAlgn="auto" latinLnBrk="0" hangingPunct="1">
                  <a:lnSpc>
                    <a:spcPts val="12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Tx/>
                  <a:buFont typeface="Wingdings" pitchFamily="2" charset="2"/>
                  <a:buChar char="§"/>
                  <a:tabLst>
                    <a:tab pos="1438275" algn="l"/>
                  </a:tabLst>
                  <a:defRPr/>
                </a:pP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PM,</a:t>
                </a: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사업관리자 및 컨설팅 전문가의 분석에 의해 본 사업의 위험 요소 도출</a:t>
                </a:r>
              </a:p>
              <a:p>
                <a:pPr marL="101600" marR="0" lvl="0" indent="-101600" defTabSz="914400" eaLnBrk="1" fontAlgn="auto" latinLnBrk="0" hangingPunct="1">
                  <a:lnSpc>
                    <a:spcPts val="12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Tx/>
                  <a:buFont typeface="Wingdings" pitchFamily="2" charset="2"/>
                  <a:buChar char="§"/>
                  <a:tabLst>
                    <a:tab pos="1438275" algn="l"/>
                  </a:tabLst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초기 위험 요소 목록 작성 </a:t>
                </a:r>
              </a:p>
            </p:txBody>
          </p:sp>
          <p:sp>
            <p:nvSpPr>
              <p:cNvPr id="45" name="Rectangle 108">
                <a:extLst>
                  <a:ext uri="{FF2B5EF4-FFF2-40B4-BE49-F238E27FC236}">
                    <a16:creationId xmlns:a16="http://schemas.microsoft.com/office/drawing/2014/main" id="{FDA2E25B-6757-4E01-84D3-12F9895C0C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199"/>
                <a:ext cx="1447" cy="194"/>
              </a:xfrm>
              <a:prstGeom prst="round2SameRect">
                <a:avLst/>
              </a:prstGeom>
              <a:solidFill>
                <a:srgbClr val="00B33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A73A4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위험 식별</a:t>
                </a:r>
              </a:p>
            </p:txBody>
          </p:sp>
        </p:grpSp>
        <p:grpSp>
          <p:nvGrpSpPr>
            <p:cNvPr id="46" name="Group 109">
              <a:extLst>
                <a:ext uri="{FF2B5EF4-FFF2-40B4-BE49-F238E27FC236}">
                  <a16:creationId xmlns:a16="http://schemas.microsoft.com/office/drawing/2014/main" id="{4C6B8923-3606-4EE5-98E1-C11F53D29B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6471" y="2312987"/>
              <a:ext cx="2014092" cy="1633820"/>
              <a:chOff x="740" y="1199"/>
              <a:chExt cx="1447" cy="1055"/>
            </a:xfrm>
          </p:grpSpPr>
          <p:sp>
            <p:nvSpPr>
              <p:cNvPr id="47" name="Rectangle 5">
                <a:extLst>
                  <a:ext uri="{FF2B5EF4-FFF2-40B4-BE49-F238E27FC236}">
                    <a16:creationId xmlns:a16="http://schemas.microsoft.com/office/drawing/2014/main" id="{8FA17328-7B31-49A9-824F-B2B83EFE0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335"/>
                <a:ext cx="1447" cy="9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108000" tIns="144000" rIns="72000"/>
              <a:lstStyle/>
              <a:p>
                <a:pPr marL="101600" marR="0" lvl="0" indent="-101600" defTabSz="914400" eaLnBrk="1" fontAlgn="auto" latinLnBrk="0" hangingPunct="1">
                  <a:lnSpc>
                    <a:spcPts val="12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Tx/>
                  <a:buFont typeface="Wingdings" pitchFamily="2" charset="2"/>
                  <a:buChar char="§"/>
                  <a:tabLst>
                    <a:tab pos="1438275" algn="l"/>
                  </a:tabLst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위험요소의 영향 및 발생확률</a:t>
                </a: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, </a:t>
                </a: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발생예상시점 및 중점관리 여부를 확인</a:t>
                </a:r>
              </a:p>
              <a:p>
                <a:pPr marL="101600" marR="0" lvl="0" indent="-101600" defTabSz="914400" eaLnBrk="1" fontAlgn="auto" latinLnBrk="0" hangingPunct="1">
                  <a:lnSpc>
                    <a:spcPts val="12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Tx/>
                  <a:buFont typeface="Wingdings" pitchFamily="2" charset="2"/>
                  <a:buChar char="§"/>
                  <a:tabLst>
                    <a:tab pos="1438275" algn="l"/>
                  </a:tabLst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발생이 예상되는 위험요소의 대안 마련</a:t>
                </a:r>
              </a:p>
              <a:p>
                <a:pPr marL="101600" marR="0" lvl="0" indent="-101600" defTabSz="914400" eaLnBrk="1" fontAlgn="auto" latinLnBrk="0" hangingPunct="1">
                  <a:lnSpc>
                    <a:spcPts val="12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Tx/>
                  <a:buFont typeface="Wingdings" pitchFamily="2" charset="2"/>
                  <a:buChar char="§"/>
                  <a:tabLst>
                    <a:tab pos="1438275" algn="l"/>
                  </a:tabLst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위험관리 실행의 우선순위 및 위험 통합관리 계획 수립 </a:t>
                </a:r>
              </a:p>
            </p:txBody>
          </p:sp>
          <p:sp>
            <p:nvSpPr>
              <p:cNvPr id="48" name="Rectangle 108">
                <a:extLst>
                  <a:ext uri="{FF2B5EF4-FFF2-40B4-BE49-F238E27FC236}">
                    <a16:creationId xmlns:a16="http://schemas.microsoft.com/office/drawing/2014/main" id="{F0F5CD63-E996-4E60-BC2E-B121C8EE2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199"/>
                <a:ext cx="1447" cy="194"/>
              </a:xfrm>
              <a:prstGeom prst="round2SameRect">
                <a:avLst/>
              </a:prstGeom>
              <a:solidFill>
                <a:srgbClr val="00B33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A73A4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위험 대응 계획 수립 </a:t>
                </a:r>
              </a:p>
            </p:txBody>
          </p:sp>
        </p:grpSp>
        <p:grpSp>
          <p:nvGrpSpPr>
            <p:cNvPr id="49" name="Group 109">
              <a:extLst>
                <a:ext uri="{FF2B5EF4-FFF2-40B4-BE49-F238E27FC236}">
                  <a16:creationId xmlns:a16="http://schemas.microsoft.com/office/drawing/2014/main" id="{0561DFF5-B21F-4868-8CA7-D5F8D878F3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14167" y="2312987"/>
              <a:ext cx="2014092" cy="1633820"/>
              <a:chOff x="740" y="1199"/>
              <a:chExt cx="1447" cy="1055"/>
            </a:xfrm>
          </p:grpSpPr>
          <p:sp>
            <p:nvSpPr>
              <p:cNvPr id="50" name="Rectangle 5">
                <a:extLst>
                  <a:ext uri="{FF2B5EF4-FFF2-40B4-BE49-F238E27FC236}">
                    <a16:creationId xmlns:a16="http://schemas.microsoft.com/office/drawing/2014/main" id="{272EE7D2-67A5-4BE1-9739-007E2E655E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335"/>
                <a:ext cx="1447" cy="9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108000" tIns="144000" rIns="72000"/>
              <a:lstStyle/>
              <a:p>
                <a:pPr marL="101600" marR="0" lvl="0" indent="-101600" defTabSz="914400" eaLnBrk="1" fontAlgn="auto" latinLnBrk="0" hangingPunct="1">
                  <a:lnSpc>
                    <a:spcPts val="12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Tx/>
                  <a:buFont typeface="Wingdings" pitchFamily="2" charset="2"/>
                  <a:buChar char="§"/>
                  <a:tabLst>
                    <a:tab pos="1438275" algn="l"/>
                  </a:tabLst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중점관리 대상으로 지정된 위험요소들을 집중  관리 </a:t>
                </a:r>
              </a:p>
              <a:p>
                <a:pPr marL="101600" marR="0" lvl="0" indent="-101600" defTabSz="914400" eaLnBrk="1" fontAlgn="auto" latinLnBrk="0" hangingPunct="1">
                  <a:lnSpc>
                    <a:spcPts val="12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Tx/>
                  <a:buFont typeface="Wingdings" pitchFamily="2" charset="2"/>
                  <a:buChar char="§"/>
                  <a:tabLst>
                    <a:tab pos="1438275" algn="l"/>
                  </a:tabLst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위험감소 및 제거를 위해 추적 매트릭스 활용</a:t>
                </a:r>
              </a:p>
              <a:p>
                <a:pPr marL="101600" marR="0" lvl="0" indent="-101600" defTabSz="914400" eaLnBrk="1" fontAlgn="auto" latinLnBrk="0" hangingPunct="1">
                  <a:lnSpc>
                    <a:spcPts val="12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Tx/>
                  <a:buFont typeface="Wingdings" pitchFamily="2" charset="2"/>
                  <a:buChar char="§"/>
                  <a:tabLst>
                    <a:tab pos="1438275" algn="l"/>
                  </a:tabLst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위험사항 발생 시 위험조치계획에 따라 상황 관리 </a:t>
                </a:r>
              </a:p>
            </p:txBody>
          </p:sp>
          <p:sp>
            <p:nvSpPr>
              <p:cNvPr id="51" name="Rectangle 108">
                <a:extLst>
                  <a:ext uri="{FF2B5EF4-FFF2-40B4-BE49-F238E27FC236}">
                    <a16:creationId xmlns:a16="http://schemas.microsoft.com/office/drawing/2014/main" id="{723C0EB9-033B-4ACD-B641-EB49F901F9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199"/>
                <a:ext cx="1447" cy="194"/>
              </a:xfrm>
              <a:prstGeom prst="round2SameRect">
                <a:avLst/>
              </a:prstGeom>
              <a:solidFill>
                <a:srgbClr val="00B33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A73A4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위험 추적 </a:t>
                </a:r>
              </a:p>
            </p:txBody>
          </p:sp>
        </p:grpSp>
        <p:grpSp>
          <p:nvGrpSpPr>
            <p:cNvPr id="52" name="Group 109">
              <a:extLst>
                <a:ext uri="{FF2B5EF4-FFF2-40B4-BE49-F238E27FC236}">
                  <a16:creationId xmlns:a16="http://schemas.microsoft.com/office/drawing/2014/main" id="{E342D839-1023-4AF1-A3BE-A6472F1C0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1863" y="2312987"/>
              <a:ext cx="2014092" cy="1633820"/>
              <a:chOff x="740" y="1199"/>
              <a:chExt cx="1447" cy="1055"/>
            </a:xfrm>
          </p:grpSpPr>
          <p:sp>
            <p:nvSpPr>
              <p:cNvPr id="53" name="Rectangle 5">
                <a:extLst>
                  <a:ext uri="{FF2B5EF4-FFF2-40B4-BE49-F238E27FC236}">
                    <a16:creationId xmlns:a16="http://schemas.microsoft.com/office/drawing/2014/main" id="{629FAF7A-E4E0-4658-A416-CDFC2B8C7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335"/>
                <a:ext cx="1447" cy="919"/>
              </a:xfrm>
              <a:prstGeom prst="rect">
                <a:avLst/>
              </a:prstGeom>
              <a:solidFill>
                <a:sysClr val="window" lastClr="FFFFFF"/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108000" tIns="144000" rIns="72000"/>
              <a:lstStyle/>
              <a:p>
                <a:pPr marL="101600" marR="0" lvl="0" indent="-101600" defTabSz="914400" eaLnBrk="1" fontAlgn="auto" latinLnBrk="0" hangingPunct="1">
                  <a:lnSpc>
                    <a:spcPts val="12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Tx/>
                  <a:buFont typeface="Wingdings" pitchFamily="2" charset="2"/>
                  <a:buChar char="§"/>
                  <a:tabLst>
                    <a:tab pos="1438275" algn="l"/>
                  </a:tabLst>
                  <a:defRPr/>
                </a:pP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위험사항에  </a:t>
                </a:r>
                <a:b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</a:b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대한 보고</a:t>
                </a:r>
                <a:r>
                  <a:rPr kumimoji="1" lang="en-US" altLang="ko-KR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/</a:t>
                </a:r>
                <a:r>
                  <a:rPr kumimoji="1" lang="ko-KR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검토 회의를 통해 조직 전체 위험 관리에 관한 피드백 정보 제공</a:t>
                </a:r>
              </a:p>
            </p:txBody>
          </p:sp>
          <p:sp>
            <p:nvSpPr>
              <p:cNvPr id="54" name="Rectangle 108">
                <a:extLst>
                  <a:ext uri="{FF2B5EF4-FFF2-40B4-BE49-F238E27FC236}">
                    <a16:creationId xmlns:a16="http://schemas.microsoft.com/office/drawing/2014/main" id="{C0F7FD90-7695-4668-A04F-788E16800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" y="1199"/>
                <a:ext cx="1447" cy="194"/>
              </a:xfrm>
              <a:prstGeom prst="round2SameRect">
                <a:avLst/>
              </a:prstGeom>
              <a:solidFill>
                <a:srgbClr val="00B33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A73A4"/>
                  </a:buClr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</a:rPr>
                  <a:t>위험 통제</a:t>
                </a:r>
              </a:p>
            </p:txBody>
          </p: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643C05A-B995-4460-ABCC-9D8797D3182D}"/>
              </a:ext>
            </a:extLst>
          </p:cNvPr>
          <p:cNvGrpSpPr/>
          <p:nvPr/>
        </p:nvGrpSpPr>
        <p:grpSpPr>
          <a:xfrm>
            <a:off x="386601" y="4316297"/>
            <a:ext cx="9130461" cy="1980731"/>
            <a:chOff x="386602" y="4487202"/>
            <a:chExt cx="8397180" cy="1738106"/>
          </a:xfrm>
        </p:grpSpPr>
        <p:sp>
          <p:nvSpPr>
            <p:cNvPr id="55" name="자유형 106">
              <a:extLst>
                <a:ext uri="{FF2B5EF4-FFF2-40B4-BE49-F238E27FC236}">
                  <a16:creationId xmlns:a16="http://schemas.microsoft.com/office/drawing/2014/main" id="{D4C28D1F-3396-4F35-91CC-9F105F98C205}"/>
                </a:ext>
              </a:extLst>
            </p:cNvPr>
            <p:cNvSpPr/>
            <p:nvPr/>
          </p:nvSpPr>
          <p:spPr bwMode="auto">
            <a:xfrm>
              <a:off x="386602" y="4980824"/>
              <a:ext cx="191316" cy="109501"/>
            </a:xfrm>
            <a:custGeom>
              <a:avLst/>
              <a:gdLst>
                <a:gd name="connsiteX0" fmla="*/ 0 w 301557"/>
                <a:gd name="connsiteY0" fmla="*/ 0 h 330741"/>
                <a:gd name="connsiteX1" fmla="*/ 301557 w 301557"/>
                <a:gd name="connsiteY1" fmla="*/ 0 h 330741"/>
                <a:gd name="connsiteX2" fmla="*/ 301557 w 301557"/>
                <a:gd name="connsiteY2" fmla="*/ 330741 h 330741"/>
                <a:gd name="connsiteX3" fmla="*/ 214008 w 301557"/>
                <a:gd name="connsiteY3" fmla="*/ 330741 h 330741"/>
                <a:gd name="connsiteX4" fmla="*/ 0 w 301557"/>
                <a:gd name="connsiteY4" fmla="*/ 0 h 33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557" h="330741">
                  <a:moveTo>
                    <a:pt x="0" y="0"/>
                  </a:moveTo>
                  <a:lnTo>
                    <a:pt x="301557" y="0"/>
                  </a:lnTo>
                  <a:lnTo>
                    <a:pt x="301557" y="330741"/>
                  </a:lnTo>
                  <a:lnTo>
                    <a:pt x="214008" y="33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7">
                <a:lumMod val="50000"/>
              </a:srgbClr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6" name="자유형 107">
              <a:extLst>
                <a:ext uri="{FF2B5EF4-FFF2-40B4-BE49-F238E27FC236}">
                  <a16:creationId xmlns:a16="http://schemas.microsoft.com/office/drawing/2014/main" id="{8CAE1573-3096-4E85-94E3-3692163BD9D3}"/>
                </a:ext>
              </a:extLst>
            </p:cNvPr>
            <p:cNvSpPr/>
            <p:nvPr/>
          </p:nvSpPr>
          <p:spPr bwMode="auto">
            <a:xfrm flipH="1">
              <a:off x="1618996" y="4980824"/>
              <a:ext cx="191316" cy="109501"/>
            </a:xfrm>
            <a:custGeom>
              <a:avLst/>
              <a:gdLst>
                <a:gd name="connsiteX0" fmla="*/ 0 w 301557"/>
                <a:gd name="connsiteY0" fmla="*/ 0 h 330741"/>
                <a:gd name="connsiteX1" fmla="*/ 301557 w 301557"/>
                <a:gd name="connsiteY1" fmla="*/ 0 h 330741"/>
                <a:gd name="connsiteX2" fmla="*/ 301557 w 301557"/>
                <a:gd name="connsiteY2" fmla="*/ 330741 h 330741"/>
                <a:gd name="connsiteX3" fmla="*/ 214008 w 301557"/>
                <a:gd name="connsiteY3" fmla="*/ 330741 h 330741"/>
                <a:gd name="connsiteX4" fmla="*/ 0 w 301557"/>
                <a:gd name="connsiteY4" fmla="*/ 0 h 330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557" h="330741">
                  <a:moveTo>
                    <a:pt x="0" y="0"/>
                  </a:moveTo>
                  <a:lnTo>
                    <a:pt x="301557" y="0"/>
                  </a:lnTo>
                  <a:lnTo>
                    <a:pt x="301557" y="330741"/>
                  </a:lnTo>
                  <a:lnTo>
                    <a:pt x="214008" y="3307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7">
                <a:lumMod val="50000"/>
              </a:srgbClr>
            </a:solidFill>
            <a:ln w="381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7" name="AutoShape 7">
              <a:extLst>
                <a:ext uri="{FF2B5EF4-FFF2-40B4-BE49-F238E27FC236}">
                  <a16:creationId xmlns:a16="http://schemas.microsoft.com/office/drawing/2014/main" id="{5E6036E0-A137-4A19-8AC1-E6EEE2EA04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7477" y="4567155"/>
              <a:ext cx="1257902" cy="52838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96000">
                  <a:srgbClr val="F2F2F2"/>
                </a:gs>
                <a:gs pos="95000">
                  <a:sysClr val="window" lastClr="FFFFFF"/>
                </a:gs>
              </a:gsLst>
              <a:path path="shape">
                <a:fillToRect l="50000" t="50000" r="50000" b="50000"/>
              </a:path>
              <a:tileRect/>
            </a:gradFill>
            <a:ln w="9525">
              <a:solidFill>
                <a:sysClr val="windowText" lastClr="000000">
                  <a:lumMod val="40000"/>
                  <a:lumOff val="60000"/>
                </a:sys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8" name="Rectangle 203">
              <a:extLst>
                <a:ext uri="{FF2B5EF4-FFF2-40B4-BE49-F238E27FC236}">
                  <a16:creationId xmlns:a16="http://schemas.microsoft.com/office/drawing/2014/main" id="{D3ABB190-E662-4146-ABD1-EFFBB3953A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0692" y="5081348"/>
              <a:ext cx="1759188" cy="114396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marR="0" lvl="0" indent="-101600" defTabSz="914400" eaLnBrk="1" fontAlgn="auto" latinLnBrk="0" hangingPunct="1">
                <a:lnSpc>
                  <a:spcPts val="12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9" name="Rectangle 204">
              <a:extLst>
                <a:ext uri="{FF2B5EF4-FFF2-40B4-BE49-F238E27FC236}">
                  <a16:creationId xmlns:a16="http://schemas.microsoft.com/office/drawing/2014/main" id="{469A31D8-6341-4403-9739-B49B6E4FC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03" y="5540774"/>
              <a:ext cx="1445163" cy="680641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72000" rIns="72000"/>
            <a:lstStyle/>
            <a:p>
              <a:pPr marL="101600" marR="0" lvl="0" indent="-101600" defTabSz="914400" eaLnBrk="1" fontAlgn="auto" latinLnBrk="0" hangingPunct="1">
                <a:lnSpc>
                  <a:spcPts val="12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발생시점</a:t>
              </a:r>
            </a:p>
            <a:p>
              <a:pPr marL="101600" marR="0" lvl="0" indent="-101600" defTabSz="914400" eaLnBrk="1" fontAlgn="auto" latinLnBrk="0" hangingPunct="1">
                <a:lnSpc>
                  <a:spcPts val="12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영향도</a:t>
              </a:r>
            </a:p>
            <a:p>
              <a:pPr marL="101600" marR="0" lvl="0" indent="-101600" defTabSz="914400" eaLnBrk="1" fontAlgn="auto" latinLnBrk="0" hangingPunct="1">
                <a:lnSpc>
                  <a:spcPts val="12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우선순위</a:t>
              </a:r>
            </a:p>
          </p:txBody>
        </p:sp>
        <p:sp>
          <p:nvSpPr>
            <p:cNvPr id="60" name="AutoShape 205" descr="밝은 상향 대각선">
              <a:extLst>
                <a:ext uri="{FF2B5EF4-FFF2-40B4-BE49-F238E27FC236}">
                  <a16:creationId xmlns:a16="http://schemas.microsoft.com/office/drawing/2014/main" id="{26162772-A32A-436A-98F8-DA2ED9572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993" y="5010373"/>
              <a:ext cx="1798370" cy="787362"/>
            </a:xfrm>
            <a:prstGeom prst="diamond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현재 위험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요소에 대해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충분한 지식이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 있는가</a:t>
              </a:r>
              <a:r>
                <a:rPr kumimoji="1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?</a:t>
              </a:r>
            </a:p>
          </p:txBody>
        </p:sp>
        <p:sp>
          <p:nvSpPr>
            <p:cNvPr id="61" name="Rectangle 206">
              <a:extLst>
                <a:ext uri="{FF2B5EF4-FFF2-40B4-BE49-F238E27FC236}">
                  <a16:creationId xmlns:a16="http://schemas.microsoft.com/office/drawing/2014/main" id="{B38EC1A7-C3A0-47FC-9088-712E5EE65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9264" y="5171622"/>
              <a:ext cx="1011391" cy="844414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+mn-cs"/>
                </a:rPr>
                <a:t>업무계획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+mn-cs"/>
                </a:rPr>
                <a:t>책임소재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+mn-cs"/>
                </a:rPr>
                <a:t>목표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+mn-cs"/>
                </a:rPr>
                <a:t>업무</a:t>
              </a:r>
            </a:p>
          </p:txBody>
        </p:sp>
        <p:sp>
          <p:nvSpPr>
            <p:cNvPr id="62" name="Rectangle 207">
              <a:extLst>
                <a:ext uri="{FF2B5EF4-FFF2-40B4-BE49-F238E27FC236}">
                  <a16:creationId xmlns:a16="http://schemas.microsoft.com/office/drawing/2014/main" id="{8CC669D8-748C-4D84-88A7-5B51E61CB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9535" y="5442547"/>
              <a:ext cx="660691" cy="47585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+mn-cs"/>
                </a:rPr>
                <a:t>WBS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3" name="Rectangle 208">
              <a:extLst>
                <a:ext uri="{FF2B5EF4-FFF2-40B4-BE49-F238E27FC236}">
                  <a16:creationId xmlns:a16="http://schemas.microsoft.com/office/drawing/2014/main" id="{EB5BB5AB-4EBD-4131-8438-F5B54D4C7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5760" y="5825193"/>
              <a:ext cx="660691" cy="317816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+mn-ea"/>
                  <a:cs typeface="+mn-cs"/>
                </a:rPr>
                <a:t>일정</a:t>
              </a:r>
            </a:p>
          </p:txBody>
        </p:sp>
        <p:cxnSp>
          <p:nvCxnSpPr>
            <p:cNvPr id="64" name="AutoShape 209">
              <a:extLst>
                <a:ext uri="{FF2B5EF4-FFF2-40B4-BE49-F238E27FC236}">
                  <a16:creationId xmlns:a16="http://schemas.microsoft.com/office/drawing/2014/main" id="{622F5DF7-2FB7-44AA-8F64-4821997EF458}"/>
                </a:ext>
              </a:extLst>
            </p:cNvPr>
            <p:cNvCxnSpPr>
              <a:cxnSpLocks noChangeShapeType="1"/>
              <a:endCxn id="60" idx="1"/>
            </p:cNvCxnSpPr>
            <p:nvPr/>
          </p:nvCxnSpPr>
          <p:spPr bwMode="auto">
            <a:xfrm flipV="1">
              <a:off x="1831038" y="5404922"/>
              <a:ext cx="683955" cy="476241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65" name="AutoShape 210">
              <a:extLst>
                <a:ext uri="{FF2B5EF4-FFF2-40B4-BE49-F238E27FC236}">
                  <a16:creationId xmlns:a16="http://schemas.microsoft.com/office/drawing/2014/main" id="{182CDC55-AA23-4B96-9888-7523B57A5B4A}"/>
                </a:ext>
              </a:extLst>
            </p:cNvPr>
            <p:cNvCxnSpPr>
              <a:cxnSpLocks noChangeShapeType="1"/>
              <a:stCxn id="60" idx="0"/>
            </p:cNvCxnSpPr>
            <p:nvPr/>
          </p:nvCxnSpPr>
          <p:spPr bwMode="auto">
            <a:xfrm rot="5400000" flipH="1" flipV="1">
              <a:off x="3463517" y="4554318"/>
              <a:ext cx="406717" cy="505393"/>
            </a:xfrm>
            <a:prstGeom prst="bentConnector2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66" name="AutoShape 211">
              <a:extLst>
                <a:ext uri="{FF2B5EF4-FFF2-40B4-BE49-F238E27FC236}">
                  <a16:creationId xmlns:a16="http://schemas.microsoft.com/office/drawing/2014/main" id="{70CBCED1-5899-417A-ABCE-198F0B6C44C7}"/>
                </a:ext>
              </a:extLst>
            </p:cNvPr>
            <p:cNvCxnSpPr>
              <a:cxnSpLocks noChangeShapeType="1"/>
              <a:stCxn id="60" idx="2"/>
            </p:cNvCxnSpPr>
            <p:nvPr/>
          </p:nvCxnSpPr>
          <p:spPr bwMode="auto">
            <a:xfrm rot="16200000" flipH="1">
              <a:off x="4328359" y="4883554"/>
              <a:ext cx="427574" cy="2255934"/>
            </a:xfrm>
            <a:prstGeom prst="bentConnector3">
              <a:avLst>
                <a:gd name="adj1" fmla="val 132588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67" name="Text Box 216">
              <a:extLst>
                <a:ext uri="{FF2B5EF4-FFF2-40B4-BE49-F238E27FC236}">
                  <a16:creationId xmlns:a16="http://schemas.microsoft.com/office/drawing/2014/main" id="{4133DABA-DA58-4538-8F76-9B3F448BD5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9037" y="4752735"/>
              <a:ext cx="1213124" cy="229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1" u="none" strike="noStrike" kern="0" cap="none" spc="0" normalizeH="0" baseline="0" noProof="0" dirty="0">
                  <a:ln>
                    <a:noFill/>
                  </a:ln>
                  <a:solidFill>
                    <a:srgbClr val="7BC144"/>
                  </a:solidFill>
                  <a:effectLst/>
                  <a:uLnTx/>
                  <a:uFillTx/>
                  <a:latin typeface="+mn-ea"/>
                  <a:ea typeface="+mn-ea"/>
                </a:rPr>
                <a:t>NO</a:t>
              </a:r>
            </a:p>
          </p:txBody>
        </p:sp>
        <p:sp>
          <p:nvSpPr>
            <p:cNvPr id="68" name="Text Box 217">
              <a:extLst>
                <a:ext uri="{FF2B5EF4-FFF2-40B4-BE49-F238E27FC236}">
                  <a16:creationId xmlns:a16="http://schemas.microsoft.com/office/drawing/2014/main" id="{67620448-DEA7-4E07-A398-1E67D1DD1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9037" y="5840253"/>
              <a:ext cx="659099" cy="229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1" u="none" strike="noStrike" kern="0" cap="none" spc="0" normalizeH="0" baseline="0" noProof="0" dirty="0">
                  <a:ln>
                    <a:noFill/>
                  </a:ln>
                  <a:solidFill>
                    <a:srgbClr val="7BC144"/>
                  </a:solidFill>
                  <a:effectLst/>
                  <a:uLnTx/>
                  <a:uFillTx/>
                  <a:latin typeface="+mn-ea"/>
                  <a:ea typeface="+mn-ea"/>
                </a:rPr>
                <a:t>YES</a:t>
              </a:r>
            </a:p>
          </p:txBody>
        </p:sp>
        <p:cxnSp>
          <p:nvCxnSpPr>
            <p:cNvPr id="69" name="AutoShape 218">
              <a:extLst>
                <a:ext uri="{FF2B5EF4-FFF2-40B4-BE49-F238E27FC236}">
                  <a16:creationId xmlns:a16="http://schemas.microsoft.com/office/drawing/2014/main" id="{17C3CB53-A7F9-4EE8-9ECF-36D1788F5E2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780494" y="4603655"/>
              <a:ext cx="889619" cy="243335"/>
            </a:xfrm>
            <a:prstGeom prst="bentConnector2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70" name="Rectangle 219">
              <a:extLst>
                <a:ext uri="{FF2B5EF4-FFF2-40B4-BE49-F238E27FC236}">
                  <a16:creationId xmlns:a16="http://schemas.microsoft.com/office/drawing/2014/main" id="{B47FE4F0-7C5D-45EC-8723-607B41AB0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5587" y="5081348"/>
              <a:ext cx="1638195" cy="114396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고객사 추진조직에 조치사항 보고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100" kern="0" dirty="0">
                  <a:solidFill>
                    <a:srgbClr val="4D4D4D"/>
                  </a:solidFill>
                  <a:latin typeface="+mn-ea"/>
                </a:rPr>
                <a:t>조직 전체에 위험관리 피드백 정보 제공 </a:t>
              </a:r>
            </a:p>
          </p:txBody>
        </p:sp>
        <p:cxnSp>
          <p:nvCxnSpPr>
            <p:cNvPr id="71" name="AutoShape 220">
              <a:extLst>
                <a:ext uri="{FF2B5EF4-FFF2-40B4-BE49-F238E27FC236}">
                  <a16:creationId xmlns:a16="http://schemas.microsoft.com/office/drawing/2014/main" id="{EAB7EB02-6DC3-4D38-AE79-1FDD9F44E0B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550167" y="5653472"/>
              <a:ext cx="594674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72" name="Rectangle 221" descr="19">
              <a:extLst>
                <a:ext uri="{FF2B5EF4-FFF2-40B4-BE49-F238E27FC236}">
                  <a16:creationId xmlns:a16="http://schemas.microsoft.com/office/drawing/2014/main" id="{786E6E8F-DF30-4EA7-BF97-93C2ABBEA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602" y="5356256"/>
              <a:ext cx="1444436" cy="234645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위험요소 검토</a:t>
              </a:r>
            </a:p>
          </p:txBody>
        </p:sp>
        <p:sp>
          <p:nvSpPr>
            <p:cNvPr id="73" name="Rectangle 222" descr="19">
              <a:extLst>
                <a:ext uri="{FF2B5EF4-FFF2-40B4-BE49-F238E27FC236}">
                  <a16:creationId xmlns:a16="http://schemas.microsoft.com/office/drawing/2014/main" id="{943AC796-4916-4EBE-B19F-E3D93081F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0060" y="4846990"/>
              <a:ext cx="1760107" cy="23464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위험 대응방안 수립 </a:t>
              </a:r>
            </a:p>
          </p:txBody>
        </p:sp>
        <p:sp>
          <p:nvSpPr>
            <p:cNvPr id="74" name="Rectangle 223" descr="19">
              <a:extLst>
                <a:ext uri="{FF2B5EF4-FFF2-40B4-BE49-F238E27FC236}">
                  <a16:creationId xmlns:a16="http://schemas.microsoft.com/office/drawing/2014/main" id="{2258CC0E-B43D-4DA7-884F-03AD96881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3247" y="4846990"/>
              <a:ext cx="1640535" cy="23464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위험통제</a:t>
              </a:r>
            </a:p>
          </p:txBody>
        </p:sp>
        <p:sp>
          <p:nvSpPr>
            <p:cNvPr id="75" name="Rectangle 222" descr="19">
              <a:extLst>
                <a:ext uri="{FF2B5EF4-FFF2-40B4-BE49-F238E27FC236}">
                  <a16:creationId xmlns:a16="http://schemas.microsoft.com/office/drawing/2014/main" id="{BF5C68D2-2B61-4205-BEB7-FF85EB85E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9571" y="4487202"/>
              <a:ext cx="860922" cy="2346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cs typeface="+mn-cs"/>
                </a:rPr>
                <a:t>연구</a:t>
              </a:r>
            </a:p>
          </p:txBody>
        </p:sp>
        <p:sp>
          <p:nvSpPr>
            <p:cNvPr id="76" name="AutoShape 121">
              <a:extLst>
                <a:ext uri="{FF2B5EF4-FFF2-40B4-BE49-F238E27FC236}">
                  <a16:creationId xmlns:a16="http://schemas.microsoft.com/office/drawing/2014/main" id="{9AC68696-BD3E-4AE5-95E1-025B819802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86343" y="4932046"/>
              <a:ext cx="444955" cy="344369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77" name="AutoShape 6">
              <a:extLst>
                <a:ext uri="{FF2B5EF4-FFF2-40B4-BE49-F238E27FC236}">
                  <a16:creationId xmlns:a16="http://schemas.microsoft.com/office/drawing/2014/main" id="{B7FD4980-378B-4E43-8C6C-01918B50CE1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86602" y="4525440"/>
              <a:ext cx="1425304" cy="451908"/>
            </a:xfrm>
            <a:prstGeom prst="round2SameRect">
              <a:avLst/>
            </a:prstGeom>
            <a:solidFill>
              <a:srgbClr val="7BC144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       위험사항 발생 </a:t>
              </a:r>
            </a:p>
          </p:txBody>
        </p:sp>
        <p:pic>
          <p:nvPicPr>
            <p:cNvPr id="78" name="Picture 134" descr="MCj04326880000[1]">
              <a:extLst>
                <a:ext uri="{FF2B5EF4-FFF2-40B4-BE49-F238E27FC236}">
                  <a16:creationId xmlns:a16="http://schemas.microsoft.com/office/drawing/2014/main" id="{6ECB83A8-C252-44B5-B525-A934A522E2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702" y="4567115"/>
              <a:ext cx="352321" cy="384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2154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3.3.3 </a:t>
            </a:r>
            <a:r>
              <a:rPr lang="ko-KR" altLang="en-US" dirty="0">
                <a:latin typeface="Arial" panose="020B0604020202020204" pitchFamily="34" charset="0"/>
              </a:rPr>
              <a:t>전 단계에 걸친 위험요소 관리활동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  <a:endParaRPr lang="en-US" altLang="ko-KR" dirty="0"/>
          </a:p>
        </p:txBody>
      </p: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5A41ED66-059A-4EE3-A9B6-55ACB72FF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제안사는 사업 수행을 성공적으로 완료하기 위하여 사업 진행 중 발생할 수 있는 위험요소를 미리 예측</a:t>
            </a:r>
            <a:r>
              <a:rPr lang="en-US" altLang="ko-KR" dirty="0"/>
              <a:t>, </a:t>
            </a:r>
            <a:r>
              <a:rPr lang="ko-KR" altLang="en-US" dirty="0"/>
              <a:t>평가하고 이에 대한 대처방안을 수립하여 위험을 제거하거나 완화하여 위험으로 인한 영향을 최소화합니다</a:t>
            </a:r>
            <a:r>
              <a:rPr lang="en-US" altLang="ko-KR" dirty="0"/>
              <a:t>.</a:t>
            </a:r>
          </a:p>
        </p:txBody>
      </p:sp>
      <p:sp>
        <p:nvSpPr>
          <p:cNvPr id="42" name="모서리가 둥근 직사각형 96">
            <a:extLst>
              <a:ext uri="{FF2B5EF4-FFF2-40B4-BE49-F238E27FC236}">
                <a16:creationId xmlns:a16="http://schemas.microsoft.com/office/drawing/2014/main" id="{9D911C5F-FAA6-4C4A-A410-BCF7B7497089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전 단계에 걸친 위험요소 관리</a:t>
            </a:r>
          </a:p>
        </p:txBody>
      </p:sp>
      <p:graphicFrame>
        <p:nvGraphicFramePr>
          <p:cNvPr id="79" name="Group 223">
            <a:extLst>
              <a:ext uri="{FF2B5EF4-FFF2-40B4-BE49-F238E27FC236}">
                <a16:creationId xmlns:a16="http://schemas.microsoft.com/office/drawing/2014/main" id="{B01DB82E-166C-435A-AD54-8FEDDCC6F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073281"/>
              </p:ext>
            </p:extLst>
          </p:nvPr>
        </p:nvGraphicFramePr>
        <p:xfrm>
          <a:off x="2184657" y="4676326"/>
          <a:ext cx="7291472" cy="778104"/>
        </p:xfrm>
        <a:graphic>
          <a:graphicData uri="http://schemas.openxmlformats.org/drawingml/2006/table">
            <a:tbl>
              <a:tblPr firstRow="1"/>
              <a:tblGrid>
                <a:gridCol w="14754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0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4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7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43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03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435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435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87055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영향도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발생가능성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비용초과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일정지연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품질목표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6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0" name="Group 222">
            <a:extLst>
              <a:ext uri="{FF2B5EF4-FFF2-40B4-BE49-F238E27FC236}">
                <a16:creationId xmlns:a16="http://schemas.microsoft.com/office/drawing/2014/main" id="{E1ABE846-E1B4-429F-A28F-ECCC96C48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364999"/>
              </p:ext>
            </p:extLst>
          </p:nvPr>
        </p:nvGraphicFramePr>
        <p:xfrm>
          <a:off x="2193892" y="3230552"/>
          <a:ext cx="7281822" cy="807444"/>
        </p:xfrm>
        <a:graphic>
          <a:graphicData uri="http://schemas.openxmlformats.org/drawingml/2006/table">
            <a:tbl>
              <a:tblPr firstRow="1"/>
              <a:tblGrid>
                <a:gridCol w="1434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73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0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49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186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등급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비용초과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일정지연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품질목표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86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20% </a:t>
                      </a: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이상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20% </a:t>
                      </a: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이상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달성불가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86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 ~ 20%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 ~ 20%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현저한 영향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86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5%</a:t>
                      </a: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미만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5%</a:t>
                      </a: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미만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경미한 영향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1" name="Rectangle 5">
            <a:extLst>
              <a:ext uri="{FF2B5EF4-FFF2-40B4-BE49-F238E27FC236}">
                <a16:creationId xmlns:a16="http://schemas.microsoft.com/office/drawing/2014/main" id="{3CA5FC9C-992D-4150-9219-BAA3D311A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61" y="2304024"/>
            <a:ext cx="8607161" cy="33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사업 수행 경험 및 사전 조사를 통한 위험 요소 식별</a:t>
            </a:r>
          </a:p>
        </p:txBody>
      </p:sp>
      <p:sp>
        <p:nvSpPr>
          <p:cNvPr id="82" name="Rectangle 108">
            <a:extLst>
              <a:ext uri="{FF2B5EF4-FFF2-40B4-BE49-F238E27FC236}">
                <a16:creationId xmlns:a16="http://schemas.microsoft.com/office/drawing/2014/main" id="{E2DECF31-5706-40E0-9568-9CE4BC5F709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5" y="2304023"/>
            <a:ext cx="1819390" cy="337865"/>
          </a:xfrm>
          <a:prstGeom prst="round1Rect">
            <a:avLst>
              <a:gd name="adj" fmla="val 23040"/>
            </a:avLst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rPr>
              <a:t>위험 식별</a:t>
            </a:r>
          </a:p>
        </p:txBody>
      </p:sp>
      <p:sp>
        <p:nvSpPr>
          <p:cNvPr id="83" name="Rectangle 5">
            <a:extLst>
              <a:ext uri="{FF2B5EF4-FFF2-40B4-BE49-F238E27FC236}">
                <a16:creationId xmlns:a16="http://schemas.microsoft.com/office/drawing/2014/main" id="{E80F578D-9A10-401E-85CD-39BEC8B6D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63" y="2728154"/>
            <a:ext cx="8607160" cy="4079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식별된 위험은 발생가능성에 따라 상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/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중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/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하로 평가됨</a:t>
            </a:r>
          </a:p>
          <a:p>
            <a:pPr marL="219075" marR="0" lvl="1" indent="-11430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나눔고딕" pitchFamily="50" charset="-127"/>
              <a:buChar char="-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상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: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발생확률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50%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이상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중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: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발생확률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15~50%,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하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: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발생확률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15%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미만</a:t>
            </a:r>
          </a:p>
        </p:txBody>
      </p:sp>
      <p:sp>
        <p:nvSpPr>
          <p:cNvPr id="84" name="Rectangle 108">
            <a:extLst>
              <a:ext uri="{FF2B5EF4-FFF2-40B4-BE49-F238E27FC236}">
                <a16:creationId xmlns:a16="http://schemas.microsoft.com/office/drawing/2014/main" id="{43F5692B-9F2E-4FA7-85DB-5245C269320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5" y="2728152"/>
            <a:ext cx="1819390" cy="407954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위험발생 가능성 분석</a:t>
            </a:r>
          </a:p>
        </p:txBody>
      </p:sp>
      <p:sp>
        <p:nvSpPr>
          <p:cNvPr id="85" name="Rectangle 108">
            <a:extLst>
              <a:ext uri="{FF2B5EF4-FFF2-40B4-BE49-F238E27FC236}">
                <a16:creationId xmlns:a16="http://schemas.microsoft.com/office/drawing/2014/main" id="{7CB81577-23C1-4FAB-A1CB-5A97D0CF32E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6" y="3216978"/>
            <a:ext cx="1819390" cy="600250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영향도 분석</a:t>
            </a:r>
          </a:p>
        </p:txBody>
      </p:sp>
      <p:sp>
        <p:nvSpPr>
          <p:cNvPr id="86" name="Rectangle 5">
            <a:extLst>
              <a:ext uri="{FF2B5EF4-FFF2-40B4-BE49-F238E27FC236}">
                <a16:creationId xmlns:a16="http://schemas.microsoft.com/office/drawing/2014/main" id="{203AE8DA-C0AA-4853-ACB7-04624888D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080" y="4124266"/>
            <a:ext cx="8607165" cy="54119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marR="0" lvl="0" indent="-10160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위험요소에 대한 평가는 발생가능성을 판단하고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1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영향도는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 비용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일정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품질 각각의 </a:t>
            </a:r>
            <a:r>
              <a:rPr kumimoji="1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영향도를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 더하여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3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으로 나누고 소수점을 절사하여 위험등급을 결정함</a:t>
            </a:r>
          </a:p>
          <a:p>
            <a:pPr marL="101600" marR="0" lvl="0" indent="-101600" defTabSz="914400" eaLnBrk="1" fontAlgn="auto" latinLnBrk="0" hangingPunct="1">
              <a:lnSpc>
                <a:spcPts val="11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위험의 우선순위는 </a:t>
            </a:r>
            <a:r>
              <a:rPr kumimoji="1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위험등급ㆍ발생가능시기ㆍ비용영향ㆍ일정영향ㆍ품질영향의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 순서에 따라 우선순위를 결정함</a:t>
            </a:r>
          </a:p>
        </p:txBody>
      </p:sp>
      <p:sp>
        <p:nvSpPr>
          <p:cNvPr id="87" name="Rectangle 108">
            <a:extLst>
              <a:ext uri="{FF2B5EF4-FFF2-40B4-BE49-F238E27FC236}">
                <a16:creationId xmlns:a16="http://schemas.microsoft.com/office/drawing/2014/main" id="{A43DCFDE-3196-4867-8FCF-4DAF6CA7181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6" y="4124541"/>
            <a:ext cx="1819390" cy="540944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영향평가</a:t>
            </a:r>
          </a:p>
        </p:txBody>
      </p:sp>
      <p:sp>
        <p:nvSpPr>
          <p:cNvPr id="88" name="Rectangle 5">
            <a:extLst>
              <a:ext uri="{FF2B5EF4-FFF2-40B4-BE49-F238E27FC236}">
                <a16:creationId xmlns:a16="http://schemas.microsoft.com/office/drawing/2014/main" id="{01AA4E60-74B2-4F91-8782-05E98FC48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61" y="5540700"/>
            <a:ext cx="8607161" cy="33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영향평가결과 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1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등급 위험에 대하여 별도의 계획서를 작성하며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, 2~3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등급의 위험은 지속적인 모니터링을 수행함 </a:t>
            </a:r>
          </a:p>
        </p:txBody>
      </p:sp>
      <p:sp>
        <p:nvSpPr>
          <p:cNvPr id="89" name="Rectangle 108">
            <a:extLst>
              <a:ext uri="{FF2B5EF4-FFF2-40B4-BE49-F238E27FC236}">
                <a16:creationId xmlns:a16="http://schemas.microsoft.com/office/drawing/2014/main" id="{F235F615-5A99-4622-A8EC-8A296F2D907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5" y="5540699"/>
            <a:ext cx="1819390" cy="337865"/>
          </a:xfrm>
          <a:prstGeom prst="round1Rect">
            <a:avLst>
              <a:gd name="adj" fmla="val 26226"/>
            </a:avLst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완화계획수립</a:t>
            </a:r>
          </a:p>
        </p:txBody>
      </p:sp>
      <p:sp>
        <p:nvSpPr>
          <p:cNvPr id="90" name="Rectangle 5">
            <a:extLst>
              <a:ext uri="{FF2B5EF4-FFF2-40B4-BE49-F238E27FC236}">
                <a16:creationId xmlns:a16="http://schemas.microsoft.com/office/drawing/2014/main" id="{B00A771D-8019-4929-B3C6-674742739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763" y="5964832"/>
            <a:ext cx="8607160" cy="4079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등급별 보고주기에 따라 지속적인 위험추적을 수행함</a:t>
            </a:r>
          </a:p>
          <a:p>
            <a:pPr marL="101600" marR="0" lvl="0" indent="-101600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rPr>
              <a:t>필요한 경우 위험에 대한 추가분석을 통해 위험완화계획을 수정함</a:t>
            </a:r>
          </a:p>
        </p:txBody>
      </p:sp>
      <p:sp>
        <p:nvSpPr>
          <p:cNvPr id="91" name="Rectangle 108">
            <a:extLst>
              <a:ext uri="{FF2B5EF4-FFF2-40B4-BE49-F238E27FC236}">
                <a16:creationId xmlns:a16="http://schemas.microsoft.com/office/drawing/2014/main" id="{06B6A783-4133-4C3F-AA98-DAC3D69C171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76495" y="5964830"/>
            <a:ext cx="1819390" cy="407955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73A4"/>
              </a:buClr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위험추적 및 통제</a:t>
            </a:r>
          </a:p>
        </p:txBody>
      </p:sp>
    </p:spTree>
    <p:extLst>
      <p:ext uri="{BB962C8B-B14F-4D97-AF65-F5344CB8AC3E}">
        <p14:creationId xmlns:p14="http://schemas.microsoft.com/office/powerpoint/2010/main" val="30616310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3.3.4 </a:t>
            </a:r>
            <a:r>
              <a:rPr lang="ko-KR" altLang="en-US" dirty="0">
                <a:latin typeface="Arial" panose="020B0604020202020204" pitchFamily="34" charset="0"/>
              </a:rPr>
              <a:t>기존업무와 영향도 분석 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  <a:endParaRPr lang="en-US" altLang="ko-KR" dirty="0"/>
          </a:p>
        </p:txBody>
      </p:sp>
      <p:sp>
        <p:nvSpPr>
          <p:cNvPr id="40" name="텍스트 개체 틀 2">
            <a:extLst>
              <a:ext uri="{FF2B5EF4-FFF2-40B4-BE49-F238E27FC236}">
                <a16:creationId xmlns:a16="http://schemas.microsoft.com/office/drawing/2014/main" id="{5A41ED66-059A-4EE3-A9B6-55ACB72FFD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기 운영 중인 업무 환경을 체계적이고 정확하게 분석하여 위험 요소를 분석하여 업무영향을 최소화 합니다</a:t>
            </a:r>
            <a:r>
              <a:rPr lang="en-US" altLang="ko-KR" dirty="0"/>
              <a:t>.</a:t>
            </a:r>
          </a:p>
        </p:txBody>
      </p:sp>
      <p:sp>
        <p:nvSpPr>
          <p:cNvPr id="42" name="모서리가 둥근 직사각형 96">
            <a:extLst>
              <a:ext uri="{FF2B5EF4-FFF2-40B4-BE49-F238E27FC236}">
                <a16:creationId xmlns:a16="http://schemas.microsoft.com/office/drawing/2014/main" id="{9D911C5F-FAA6-4C4A-A410-BCF7B7497089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기존업무와 영향도 분석 </a:t>
            </a:r>
          </a:p>
        </p:txBody>
      </p:sp>
      <p:sp>
        <p:nvSpPr>
          <p:cNvPr id="19" name="모서리가 접힌 도형 121">
            <a:extLst>
              <a:ext uri="{FF2B5EF4-FFF2-40B4-BE49-F238E27FC236}">
                <a16:creationId xmlns:a16="http://schemas.microsoft.com/office/drawing/2014/main" id="{BE4EC82C-A389-4B73-8EE2-2F30ADFFE9F2}"/>
              </a:ext>
            </a:extLst>
          </p:cNvPr>
          <p:cNvSpPr/>
          <p:nvPr/>
        </p:nvSpPr>
        <p:spPr>
          <a:xfrm>
            <a:off x="7415494" y="2245352"/>
            <a:ext cx="2146198" cy="4279273"/>
          </a:xfrm>
          <a:prstGeom prst="foldedCorner">
            <a:avLst>
              <a:gd name="adj" fmla="val 5676"/>
            </a:avLst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tIns="144000" rtlCol="0" anchor="t" anchorCtr="0"/>
          <a:lstStyle/>
          <a:p>
            <a:pPr marL="95250" lvl="1" indent="-95250" defTabSz="1043056" fontAlgn="base" latinLnBrk="0">
              <a:lnSpc>
                <a:spcPct val="11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업무의 연속성 확보를 위한 이관 계획 수립 및 중요이슈 협의 시 각 단계별 체계적인 절차에 따라 관련담당자를 지원</a:t>
            </a:r>
          </a:p>
          <a:p>
            <a:pPr marL="95250" lvl="1" indent="-95250" defTabSz="1043056" fontAlgn="base" latinLnBrk="0">
              <a:lnSpc>
                <a:spcPct val="11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업무영향 최소화를 위한 납품설치 전 고객과 치밀한 사전협의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95250" lvl="1" indent="-95250" defTabSz="1043056" fontAlgn="base" latinLnBrk="0">
              <a:lnSpc>
                <a:spcPct val="11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Wingdings" pitchFamily="2" charset="2"/>
              <a:buChar char="§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체계적인 업무영향 분석을 통해 운영업무의 방해금지 및 보안취약점 제거 실시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0" marR="0" lvl="0" indent="0" algn="ctr" defTabSz="10430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BC1E36-E862-4932-97A3-E1EF323D0622}"/>
              </a:ext>
            </a:extLst>
          </p:cNvPr>
          <p:cNvSpPr/>
          <p:nvPr/>
        </p:nvSpPr>
        <p:spPr>
          <a:xfrm>
            <a:off x="302132" y="2281212"/>
            <a:ext cx="6709991" cy="402413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30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양쪽 모서리가 둥근 사각형 164">
            <a:extLst>
              <a:ext uri="{FF2B5EF4-FFF2-40B4-BE49-F238E27FC236}">
                <a16:creationId xmlns:a16="http://schemas.microsoft.com/office/drawing/2014/main" id="{D9A05EC2-3CB4-4921-9D3D-556B1A57546F}"/>
              </a:ext>
            </a:extLst>
          </p:cNvPr>
          <p:cNvSpPr/>
          <p:nvPr/>
        </p:nvSpPr>
        <p:spPr>
          <a:xfrm>
            <a:off x="381289" y="3520043"/>
            <a:ext cx="6911960" cy="26942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05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업무영향 분석 내용</a:t>
            </a:r>
          </a:p>
        </p:txBody>
      </p:sp>
      <p:graphicFrame>
        <p:nvGraphicFramePr>
          <p:cNvPr id="23" name="Group 457">
            <a:extLst>
              <a:ext uri="{FF2B5EF4-FFF2-40B4-BE49-F238E27FC236}">
                <a16:creationId xmlns:a16="http://schemas.microsoft.com/office/drawing/2014/main" id="{B5689CA0-3CEA-41BA-A1D8-67CC2DCF0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01694"/>
              </p:ext>
            </p:extLst>
          </p:nvPr>
        </p:nvGraphicFramePr>
        <p:xfrm>
          <a:off x="376844" y="5578619"/>
          <a:ext cx="6921354" cy="946007"/>
        </p:xfrm>
        <a:graphic>
          <a:graphicData uri="http://schemas.openxmlformats.org/drawingml/2006/table">
            <a:tbl>
              <a:tblPr/>
              <a:tblGrid>
                <a:gridCol w="101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2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4734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 내용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153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교체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증설 시 장비 및 네트워크 환경 변화에 따른 영향도 분석지원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56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S/W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상용</a:t>
                      </a:r>
                      <a:b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업그레이드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환경설정 등 영향도 분석지원</a:t>
                      </a:r>
                      <a:endParaRPr kumimoji="1" lang="en-US" altLang="ko-KR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상용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업그레이드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환경설정 등 영향도 분석지원</a:t>
                      </a:r>
                      <a:endParaRPr kumimoji="1" lang="en-US" altLang="ko-KR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56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적용 환경 구성</a:t>
                      </a: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성능개선 및 안정화 등 영향도 분석지원</a:t>
                      </a:r>
                      <a:endParaRPr kumimoji="1" lang="en-US" altLang="ko-KR" sz="700" b="0" i="0" u="none" strike="noStrike" kern="1200" cap="none" spc="-3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IP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변경 시 변경에 따른 영향도 분석지원</a:t>
                      </a:r>
                      <a:endParaRPr kumimoji="1" lang="en-US" altLang="ko-KR" sz="700" b="0" i="0" u="none" strike="noStrike" kern="1200" cap="none" spc="-3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" name="양쪽 모서리가 둥근 사각형 165">
            <a:extLst>
              <a:ext uri="{FF2B5EF4-FFF2-40B4-BE49-F238E27FC236}">
                <a16:creationId xmlns:a16="http://schemas.microsoft.com/office/drawing/2014/main" id="{99C5D1E6-A5F3-4B15-AF14-90D2BCA03086}"/>
              </a:ext>
            </a:extLst>
          </p:cNvPr>
          <p:cNvSpPr/>
          <p:nvPr/>
        </p:nvSpPr>
        <p:spPr>
          <a:xfrm>
            <a:off x="376844" y="5242278"/>
            <a:ext cx="6911960" cy="26942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05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업무영향도 분석 범위</a:t>
            </a:r>
          </a:p>
        </p:txBody>
      </p:sp>
      <p:graphicFrame>
        <p:nvGraphicFramePr>
          <p:cNvPr id="25" name="Group 349">
            <a:extLst>
              <a:ext uri="{FF2B5EF4-FFF2-40B4-BE49-F238E27FC236}">
                <a16:creationId xmlns:a16="http://schemas.microsoft.com/office/drawing/2014/main" id="{34E85153-0767-4B45-B937-F97F3F406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618732"/>
              </p:ext>
            </p:extLst>
          </p:nvPr>
        </p:nvGraphicFramePr>
        <p:xfrm>
          <a:off x="385734" y="3806602"/>
          <a:ext cx="6902571" cy="1355944"/>
        </p:xfrm>
        <a:graphic>
          <a:graphicData uri="http://schemas.openxmlformats.org/drawingml/2006/table">
            <a:tbl>
              <a:tblPr/>
              <a:tblGrid>
                <a:gridCol w="110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8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929">
                <a:tc gridSpan="2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34346" marB="3434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 내용</a:t>
                      </a:r>
                    </a:p>
                  </a:txBody>
                  <a:tcPr marT="34346" marB="3434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6476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현행시스템 분석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구성현황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자원할당 정보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사용현황 등을 분석하고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 완료 시까지 유지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6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라이선스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라이센스 정책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476">
                <a:tc rowSpan="3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이관수행 일정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담당자 및 업무서비스를 고려하여 상세 일정 수립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중지 여부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특성을 고려하여 서비스 중지 가능 여부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영향도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중지로 인한 서비스 영향도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647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아키텍처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고려사항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수요요구 및 통합모델 등에 대한 아키텍처적 측면을 고려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647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조직별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R&amp;R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고객사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HW/SW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업체 간의 명확한 역할 정의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6" name="양쪽 모서리가 둥근 사각형 171">
            <a:extLst>
              <a:ext uri="{FF2B5EF4-FFF2-40B4-BE49-F238E27FC236}">
                <a16:creationId xmlns:a16="http://schemas.microsoft.com/office/drawing/2014/main" id="{3C26E8F7-1FAB-4F5C-AC1E-E1F9BC2728FB}"/>
              </a:ext>
            </a:extLst>
          </p:cNvPr>
          <p:cNvSpPr/>
          <p:nvPr/>
        </p:nvSpPr>
        <p:spPr>
          <a:xfrm>
            <a:off x="381289" y="2245352"/>
            <a:ext cx="6911960" cy="26052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105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업무영향 분석 절차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4129825-9773-4359-8118-26C09F54982A}"/>
              </a:ext>
            </a:extLst>
          </p:cNvPr>
          <p:cNvGrpSpPr/>
          <p:nvPr/>
        </p:nvGrpSpPr>
        <p:grpSpPr>
          <a:xfrm>
            <a:off x="381289" y="2569181"/>
            <a:ext cx="6907016" cy="894019"/>
            <a:chOff x="381289" y="2605042"/>
            <a:chExt cx="6536058" cy="716756"/>
          </a:xfrm>
        </p:grpSpPr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A4A71BD5-683F-4460-AE0D-F981377BEE06}"/>
                </a:ext>
              </a:extLst>
            </p:cNvPr>
            <p:cNvSpPr/>
            <p:nvPr/>
          </p:nvSpPr>
          <p:spPr>
            <a:xfrm rot="5400000">
              <a:off x="2352468" y="2867813"/>
              <a:ext cx="241300" cy="208018"/>
            </a:xfrm>
            <a:prstGeom prst="triangle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859F3EBE-14D6-4AE7-BA9B-B65168122109}"/>
                </a:ext>
              </a:extLst>
            </p:cNvPr>
            <p:cNvSpPr/>
            <p:nvPr/>
          </p:nvSpPr>
          <p:spPr>
            <a:xfrm rot="5400000">
              <a:off x="4565443" y="2867813"/>
              <a:ext cx="241300" cy="208018"/>
            </a:xfrm>
            <a:prstGeom prst="triangle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5403835-E959-4312-A1B3-A8FE6E97E39B}"/>
                </a:ext>
              </a:extLst>
            </p:cNvPr>
            <p:cNvSpPr/>
            <p:nvPr/>
          </p:nvSpPr>
          <p:spPr>
            <a:xfrm>
              <a:off x="385734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54EB1D3-F9FC-4AB9-879D-86E0013F7DC0}"/>
                </a:ext>
              </a:extLst>
            </p:cNvPr>
            <p:cNvSpPr/>
            <p:nvPr/>
          </p:nvSpPr>
          <p:spPr>
            <a:xfrm>
              <a:off x="2601498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2E2C279-8A2E-4FDC-B3E3-7F9D3517E15C}"/>
                </a:ext>
              </a:extLst>
            </p:cNvPr>
            <p:cNvSpPr/>
            <p:nvPr/>
          </p:nvSpPr>
          <p:spPr>
            <a:xfrm>
              <a:off x="4817263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2" name="양쪽 모서리가 둥근 사각형 175">
              <a:extLst>
                <a:ext uri="{FF2B5EF4-FFF2-40B4-BE49-F238E27FC236}">
                  <a16:creationId xmlns:a16="http://schemas.microsoft.com/office/drawing/2014/main" id="{27B470A6-3673-4EFE-AE82-2431C9B653EC}"/>
                </a:ext>
              </a:extLst>
            </p:cNvPr>
            <p:cNvSpPr/>
            <p:nvPr/>
          </p:nvSpPr>
          <p:spPr>
            <a:xfrm>
              <a:off x="390492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업무별 업무현황 파악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이관대상 환경 상세 점검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주요이슈 도출</a:t>
              </a:r>
            </a:p>
          </p:txBody>
        </p:sp>
        <p:sp>
          <p:nvSpPr>
            <p:cNvPr id="33" name="양쪽 모서리가 둥근 사각형 176">
              <a:extLst>
                <a:ext uri="{FF2B5EF4-FFF2-40B4-BE49-F238E27FC236}">
                  <a16:creationId xmlns:a16="http://schemas.microsoft.com/office/drawing/2014/main" id="{516AB4D1-2F0A-4A8B-B569-0ED4496789D2}"/>
                </a:ext>
              </a:extLst>
            </p:cNvPr>
            <p:cNvSpPr/>
            <p:nvPr/>
          </p:nvSpPr>
          <p:spPr>
            <a:xfrm>
              <a:off x="2606257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업무협의 계획 수립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방문 및 주요이슈 협의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상세 지원계획 수립</a:t>
              </a:r>
            </a:p>
          </p:txBody>
        </p:sp>
        <p:sp>
          <p:nvSpPr>
            <p:cNvPr id="34" name="양쪽 모서리가 둥근 사각형 177">
              <a:extLst>
                <a:ext uri="{FF2B5EF4-FFF2-40B4-BE49-F238E27FC236}">
                  <a16:creationId xmlns:a16="http://schemas.microsoft.com/office/drawing/2014/main" id="{AD4AD8E1-6D04-403A-A741-686D435FD8D8}"/>
                </a:ext>
              </a:extLst>
            </p:cNvPr>
            <p:cNvSpPr/>
            <p:nvPr/>
          </p:nvSpPr>
          <p:spPr>
            <a:xfrm>
              <a:off x="4822022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상세 지원계획 피드백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피드백 의견 교환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지원 </a:t>
              </a:r>
              <a:r>
                <a:rPr lang="ko-KR" altLang="en-US" sz="80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최적안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마련</a:t>
              </a:r>
            </a:p>
          </p:txBody>
        </p:sp>
        <p:sp>
          <p:nvSpPr>
            <p:cNvPr id="35" name="양쪽 모서리가 둥근 사각형 178">
              <a:extLst>
                <a:ext uri="{FF2B5EF4-FFF2-40B4-BE49-F238E27FC236}">
                  <a16:creationId xmlns:a16="http://schemas.microsoft.com/office/drawing/2014/main" id="{19168AF2-FF4B-4887-A14D-2954ED355BE2}"/>
                </a:ext>
              </a:extLst>
            </p:cNvPr>
            <p:cNvSpPr/>
            <p:nvPr/>
          </p:nvSpPr>
          <p:spPr>
            <a:xfrm>
              <a:off x="381289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업무영향 분석 절차</a:t>
              </a:r>
            </a:p>
          </p:txBody>
        </p:sp>
        <p:sp>
          <p:nvSpPr>
            <p:cNvPr id="36" name="양쪽 모서리가 둥근 사각형 179">
              <a:extLst>
                <a:ext uri="{FF2B5EF4-FFF2-40B4-BE49-F238E27FC236}">
                  <a16:creationId xmlns:a16="http://schemas.microsoft.com/office/drawing/2014/main" id="{B2714F81-2FEE-4D79-919C-4EA5804713B9}"/>
                </a:ext>
              </a:extLst>
            </p:cNvPr>
            <p:cNvSpPr/>
            <p:nvPr/>
          </p:nvSpPr>
          <p:spPr>
            <a:xfrm>
              <a:off x="2597053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고객사와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 사전 협의</a:t>
              </a:r>
            </a:p>
          </p:txBody>
        </p:sp>
        <p:sp>
          <p:nvSpPr>
            <p:cNvPr id="37" name="양쪽 모서리가 둥근 사각형 180">
              <a:extLst>
                <a:ext uri="{FF2B5EF4-FFF2-40B4-BE49-F238E27FC236}">
                  <a16:creationId xmlns:a16="http://schemas.microsoft.com/office/drawing/2014/main" id="{C5CB7F66-5AB0-4B7B-A9F8-A8A617B618E8}"/>
                </a:ext>
              </a:extLst>
            </p:cNvPr>
            <p:cNvSpPr/>
            <p:nvPr/>
          </p:nvSpPr>
          <p:spPr>
            <a:xfrm>
              <a:off x="4812818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-180975" algn="ctr" defTabSz="104305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이관지원 </a:t>
              </a:r>
              <a:r>
                <a: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최적안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 마련</a:t>
              </a:r>
            </a:p>
          </p:txBody>
        </p:sp>
        <p:pic>
          <p:nvPicPr>
            <p:cNvPr id="38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CA69765A-84E1-47FB-8DCF-EBA75158CA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04" y="2632717"/>
              <a:ext cx="169687" cy="15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48936655-DB7A-4228-92E0-302245FAB4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6379" y="2635867"/>
              <a:ext cx="162974" cy="15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5" descr="C:\Users\Administrator\Desktop\PNG아이콘\넘버링_흑_네모\사각_숫자3.png">
              <a:extLst>
                <a:ext uri="{FF2B5EF4-FFF2-40B4-BE49-F238E27FC236}">
                  <a16:creationId xmlns:a16="http://schemas.microsoft.com/office/drawing/2014/main" id="{7B09CC4D-9DF5-4C95-9E59-FDFE5FCC02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5839" y="2635867"/>
              <a:ext cx="161430" cy="15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80202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3.4.1 </a:t>
            </a:r>
            <a:r>
              <a:rPr lang="ko-KR" altLang="en-US" dirty="0"/>
              <a:t>시험 계획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81A891-B308-4222-A823-ECA7EF860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2412000"/>
            <a:ext cx="9096375" cy="3921573"/>
          </a:xfrm>
          <a:prstGeom prst="rect">
            <a:avLst/>
          </a:prstGeom>
        </p:spPr>
      </p:pic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EE50EC4-113C-4A86-AAB0-757AD0142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제안사는 본 사업 관련하여 도입되는 제품의 품질을 보장하고</a:t>
            </a:r>
            <a:r>
              <a:rPr lang="en-US" altLang="ko-KR" dirty="0"/>
              <a:t>, </a:t>
            </a:r>
            <a:r>
              <a:rPr lang="ko-KR" altLang="en-US" dirty="0"/>
              <a:t>안정적인 운영을 위하여 체계적 이고 검증된 시험 계획 및 시험운영 지침에 의한 시험을 실시하여 운영환경에서의 발생 가능한 장애요소를 조기발견</a:t>
            </a:r>
            <a:r>
              <a:rPr lang="en-US" altLang="ko-KR" dirty="0"/>
              <a:t>/</a:t>
            </a:r>
            <a:r>
              <a:rPr lang="ko-KR" altLang="en-US" dirty="0"/>
              <a:t>조치하고 발생 가능한 위험을 사전에 최소화합니다</a:t>
            </a:r>
            <a:r>
              <a:rPr lang="en-US" altLang="ko-KR" dirty="0"/>
              <a:t>. 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A3086421-A946-4157-A617-03D0DE830CA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시험 목표 및 전략</a:t>
            </a:r>
          </a:p>
        </p:txBody>
      </p:sp>
    </p:spTree>
    <p:extLst>
      <p:ext uri="{BB962C8B-B14F-4D97-AF65-F5344CB8AC3E}">
        <p14:creationId xmlns:p14="http://schemas.microsoft.com/office/powerpoint/2010/main" val="27895799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3.4.1 </a:t>
            </a:r>
            <a:r>
              <a:rPr lang="ko-KR" altLang="en-US" dirty="0"/>
              <a:t>시험 계획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EE50EC4-113C-4A86-AAB0-757AD0142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제안사는 납품</a:t>
            </a:r>
            <a:r>
              <a:rPr lang="en-US" altLang="ko-KR" dirty="0"/>
              <a:t>/</a:t>
            </a:r>
            <a:r>
              <a:rPr lang="ko-KR" altLang="en-US" dirty="0"/>
              <a:t>설치된 시스템의 철저한 검증을 위해 담당자 입의 하에 단위 시험부터 최종 승인 시험까지 단계별 체계적인 시험 실시로 안정적인 시스템 운영을 지원합니다</a:t>
            </a:r>
            <a:r>
              <a:rPr lang="en-US" altLang="ko-KR" dirty="0"/>
              <a:t>.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A3086421-A946-4157-A617-03D0DE830CA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시험 운영 절차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A5FEA4-F43F-46FD-A8BC-629BEFCAD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10" y="2305827"/>
            <a:ext cx="8681456" cy="421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950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3.4.1 </a:t>
            </a:r>
            <a:r>
              <a:rPr lang="ko-KR" altLang="en-US" dirty="0"/>
              <a:t>시험 계획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EE50EC4-113C-4A86-AAB0-757AD0142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사전에 필요 사항을 검토하여 담당자와 협의한 후</a:t>
            </a:r>
            <a:r>
              <a:rPr lang="en-US" altLang="ko-KR" dirty="0"/>
              <a:t>, </a:t>
            </a:r>
            <a:r>
              <a:rPr lang="ko-KR" altLang="en-US" dirty="0"/>
              <a:t>단계별 테스트 계획을 수립하고 각 항목에 대한 시험을 체계적으로 진행합니다</a:t>
            </a:r>
            <a:r>
              <a:rPr lang="en-US" altLang="ko-KR" dirty="0"/>
              <a:t>. </a:t>
            </a:r>
            <a:r>
              <a:rPr lang="ko-KR" altLang="en-US" dirty="0"/>
              <a:t>시험 가동 시 발견되는 에러나 문제점</a:t>
            </a:r>
            <a:r>
              <a:rPr lang="en-US" altLang="ko-KR" dirty="0"/>
              <a:t>, </a:t>
            </a:r>
            <a:r>
              <a:rPr lang="ko-KR" altLang="en-US" dirty="0"/>
              <a:t>시스템 보완요구 등에 대해서는 제안사가 즉시 조치합니다</a:t>
            </a:r>
            <a:r>
              <a:rPr lang="en-US" altLang="ko-KR" dirty="0"/>
              <a:t>.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A3086421-A946-4157-A617-03D0DE830CA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단계별 테스트 계획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F0F13A-0FF5-4332-BE85-26DD7CC98C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47582"/>
              </p:ext>
            </p:extLst>
          </p:nvPr>
        </p:nvGraphicFramePr>
        <p:xfrm>
          <a:off x="388935" y="4626003"/>
          <a:ext cx="9128126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339">
                  <a:extLst>
                    <a:ext uri="{9D8B030D-6E8A-4147-A177-3AD203B41FA5}">
                      <a16:colId xmlns:a16="http://schemas.microsoft.com/office/drawing/2014/main" val="3945595304"/>
                    </a:ext>
                  </a:extLst>
                </a:gridCol>
                <a:gridCol w="3610586">
                  <a:extLst>
                    <a:ext uri="{9D8B030D-6E8A-4147-A177-3AD203B41FA5}">
                      <a16:colId xmlns:a16="http://schemas.microsoft.com/office/drawing/2014/main" val="3375150094"/>
                    </a:ext>
                  </a:extLst>
                </a:gridCol>
                <a:gridCol w="971326">
                  <a:extLst>
                    <a:ext uri="{9D8B030D-6E8A-4147-A177-3AD203B41FA5}">
                      <a16:colId xmlns:a16="http://schemas.microsoft.com/office/drawing/2014/main" val="5181563"/>
                    </a:ext>
                  </a:extLst>
                </a:gridCol>
                <a:gridCol w="3572875">
                  <a:extLst>
                    <a:ext uri="{9D8B030D-6E8A-4147-A177-3AD203B41FA5}">
                      <a16:colId xmlns:a16="http://schemas.microsoft.com/office/drawing/2014/main" val="541285133"/>
                    </a:ext>
                  </a:extLst>
                </a:gridCol>
              </a:tblGrid>
              <a:tr h="125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 검사 항목 및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수행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80782"/>
                  </a:ext>
                </a:extLst>
              </a:tr>
              <a:tr h="185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전 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외형 및 수량 확인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납품 설치된 제품의 일치 여부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분야 별 납품 검수를 통한 확인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lvl="1" indent="-84138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제안 요청서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제안서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계약 문서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4807"/>
                  </a:ext>
                </a:extLst>
              </a:tr>
              <a:tr h="162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주 동안 보관할 수 있는 스토리지 용량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일일 </a:t>
                      </a:r>
                      <a:r>
                        <a:rPr lang="en-US" altLang="ko-KR" sz="1000" dirty="0"/>
                        <a:t>22:00~06:00</a:t>
                      </a:r>
                      <a:r>
                        <a:rPr lang="ko-KR" altLang="en-US" sz="1000" dirty="0"/>
                        <a:t>까지 백업 완료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시간 단위 </a:t>
                      </a:r>
                      <a:r>
                        <a:rPr lang="en-US" altLang="ko-KR" sz="1000" dirty="0"/>
                        <a:t>DB </a:t>
                      </a:r>
                      <a:r>
                        <a:rPr lang="ko-KR" altLang="en-US" sz="1000" dirty="0"/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회 전체 백업 및 </a:t>
                      </a:r>
                      <a:r>
                        <a:rPr lang="ko-KR" altLang="en-US" sz="1000" dirty="0" err="1"/>
                        <a:t>증분</a:t>
                      </a:r>
                      <a:r>
                        <a:rPr lang="ko-KR" altLang="en-US" sz="1000" dirty="0"/>
                        <a:t> 백업 용량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회 전체 백업 시간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DB </a:t>
                      </a:r>
                      <a:r>
                        <a:rPr lang="ko-KR" altLang="en-US" sz="1000" dirty="0"/>
                        <a:t>백업을 위한 별도의 작업 생성 및 완료 확인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909087"/>
                  </a:ext>
                </a:extLst>
              </a:tr>
              <a:tr h="125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100G VM </a:t>
                      </a:r>
                      <a:r>
                        <a:rPr lang="ko-KR" altLang="en-US" sz="1000" dirty="0"/>
                        <a:t>기준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시간 이내 복원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100G VM </a:t>
                      </a:r>
                      <a:r>
                        <a:rPr lang="ko-KR" altLang="en-US" sz="1000" dirty="0"/>
                        <a:t>기준 </a:t>
                      </a:r>
                      <a:r>
                        <a:rPr lang="en-US" altLang="ko-KR" sz="1000" dirty="0"/>
                        <a:t>15</a:t>
                      </a:r>
                      <a:r>
                        <a:rPr lang="ko-KR" altLang="en-US" sz="1000" dirty="0"/>
                        <a:t>분 이내 즉시 마운트</a:t>
                      </a:r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가상화 </a:t>
                      </a:r>
                      <a:r>
                        <a:rPr lang="en-US" altLang="ko-KR" sz="1000" dirty="0"/>
                        <a:t>VM VM/</a:t>
                      </a:r>
                      <a:r>
                        <a:rPr lang="ko-KR" altLang="en-US" sz="1000" dirty="0"/>
                        <a:t>개별 파일 복원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물리 서버 </a:t>
                      </a:r>
                      <a:r>
                        <a:rPr lang="en-US" altLang="ko-KR" sz="1000" dirty="0"/>
                        <a:t>OS </a:t>
                      </a:r>
                      <a:r>
                        <a:rPr lang="ko-KR" altLang="en-US" sz="1000" dirty="0"/>
                        <a:t>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GUI</a:t>
                      </a:r>
                      <a:r>
                        <a:rPr lang="ko-KR" altLang="en-US" sz="1000" dirty="0"/>
                        <a:t>를 통한 </a:t>
                      </a:r>
                      <a:r>
                        <a:rPr lang="en-US" altLang="ko-KR" sz="1000" dirty="0"/>
                        <a:t>VMware/AHV VM </a:t>
                      </a:r>
                      <a:r>
                        <a:rPr lang="ko-KR" altLang="en-US" sz="1000" dirty="0"/>
                        <a:t>복구 수행 및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GUI</a:t>
                      </a:r>
                      <a:r>
                        <a:rPr lang="ko-KR" altLang="en-US" sz="1000" dirty="0"/>
                        <a:t>를 통한 </a:t>
                      </a:r>
                      <a:r>
                        <a:rPr lang="en-US" altLang="ko-KR" sz="1000" dirty="0"/>
                        <a:t>VMware VM </a:t>
                      </a:r>
                      <a:r>
                        <a:rPr lang="ko-KR" altLang="en-US" sz="1000" dirty="0"/>
                        <a:t>즉시 복구 수행 및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VM </a:t>
                      </a:r>
                      <a:r>
                        <a:rPr lang="ko-KR" altLang="en-US" sz="1000" dirty="0"/>
                        <a:t>개별 파일 복원 수행 및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Win/Linux </a:t>
                      </a:r>
                      <a:r>
                        <a:rPr lang="ko-KR" altLang="en-US" sz="1000" dirty="0"/>
                        <a:t>물리 서버 </a:t>
                      </a:r>
                      <a:r>
                        <a:rPr lang="en-US" altLang="ko-KR" sz="1000" dirty="0"/>
                        <a:t>OS </a:t>
                      </a:r>
                      <a:r>
                        <a:rPr lang="ko-KR" altLang="en-US" sz="1000" dirty="0"/>
                        <a:t>복구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223376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01D3F6C7-5240-401D-9A8C-89FEF08B1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7" y="2293064"/>
            <a:ext cx="9128125" cy="220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537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3.4.1 </a:t>
            </a:r>
            <a:r>
              <a:rPr lang="ko-KR" altLang="en-US" dirty="0"/>
              <a:t>시험 계획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EE50EC4-113C-4A86-AAB0-757AD0142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제안사는 구축 기관으로부터의 장비간 연계 및 안정성을 검증하는 통합 시험을 실시합니다</a:t>
            </a:r>
            <a:r>
              <a:rPr lang="en-US" altLang="ko-KR" dirty="0"/>
              <a:t>. </a:t>
            </a:r>
            <a:r>
              <a:rPr lang="ko-KR" altLang="en-US" dirty="0"/>
              <a:t>시험 조직은 고객사 실무 담당자 입회 하에 제안사 기술인력 및 제조사와 유기적으로 협력하여 구축 시스템에 대한 전반적인 시험을 지원합니다</a:t>
            </a:r>
            <a:r>
              <a:rPr lang="en-US" altLang="ko-KR" dirty="0"/>
              <a:t>.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A3086421-A946-4157-A617-03D0DE830CA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통합 테스트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검수</a:t>
            </a:r>
            <a:r>
              <a:rPr lang="en-US" altLang="ko-KR" sz="1400" b="1" dirty="0">
                <a:latin typeface="+mn-ea"/>
              </a:rPr>
              <a:t>) </a:t>
            </a:r>
            <a:r>
              <a:rPr lang="ko-KR" altLang="en-US" sz="1400" b="1" dirty="0">
                <a:latin typeface="+mn-ea"/>
              </a:rPr>
              <a:t>계획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666D11-51E9-43C5-9BFB-46CCA112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38" y="2249683"/>
            <a:ext cx="6000255" cy="4274942"/>
          </a:xfrm>
          <a:prstGeom prst="rect">
            <a:avLst/>
          </a:prstGeom>
        </p:spPr>
      </p:pic>
      <p:sp>
        <p:nvSpPr>
          <p:cNvPr id="11" name="모서리가 접힌 도형 121">
            <a:extLst>
              <a:ext uri="{FF2B5EF4-FFF2-40B4-BE49-F238E27FC236}">
                <a16:creationId xmlns:a16="http://schemas.microsoft.com/office/drawing/2014/main" id="{ECC8F681-7490-4373-945C-392EEFDBA1A0}"/>
              </a:ext>
            </a:extLst>
          </p:cNvPr>
          <p:cNvSpPr/>
          <p:nvPr/>
        </p:nvSpPr>
        <p:spPr>
          <a:xfrm>
            <a:off x="6502007" y="2249683"/>
            <a:ext cx="3015055" cy="4274942"/>
          </a:xfrm>
          <a:prstGeom prst="foldedCorner">
            <a:avLst>
              <a:gd name="adj" fmla="val 5676"/>
            </a:avLst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10430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sng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상세 수행방법</a:t>
            </a:r>
            <a:endParaRPr kumimoji="0" lang="en-US" altLang="ko-KR" b="1" i="0" u="sng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10430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1" u="sng" kern="0" dirty="0">
              <a:latin typeface="+mn-ea"/>
            </a:endParaRPr>
          </a:p>
          <a:p>
            <a:pPr marL="171450" marR="0" lvl="0" indent="-171450" defTabSz="10430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 kern="0" dirty="0">
                <a:latin typeface="+mn-ea"/>
              </a:rPr>
              <a:t>통합 시험 계획 수립</a:t>
            </a:r>
            <a:endParaRPr lang="en-US" altLang="ko-KR" sz="1400" kern="0" dirty="0">
              <a:latin typeface="+mn-ea"/>
            </a:endParaRPr>
          </a:p>
          <a:p>
            <a:pPr marL="360363" indent="-184150" defTabSz="1043056" latinLnBrk="0">
              <a:buFont typeface="Wingdings" panose="05000000000000000000" pitchFamily="2" charset="2"/>
              <a:buChar char="ü"/>
              <a:defRPr/>
            </a:pPr>
            <a:r>
              <a:rPr lang="ko-KR" altLang="en-US" sz="1200" kern="0" dirty="0">
                <a:latin typeface="+mn-ea"/>
              </a:rPr>
              <a:t>통합 시험계획서 확인 및 통합시험 결과 보고서 준비</a:t>
            </a:r>
            <a:endParaRPr lang="en-US" altLang="ko-KR" sz="1200" kern="0" dirty="0">
              <a:latin typeface="+mn-ea"/>
            </a:endParaRPr>
          </a:p>
          <a:p>
            <a:pPr marL="171450" indent="-171450" defTabSz="1043056" latinLnBrk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endParaRPr lang="en-US" altLang="ko-KR" sz="1400" kern="0" dirty="0">
              <a:latin typeface="+mn-ea"/>
            </a:endParaRPr>
          </a:p>
          <a:p>
            <a:pPr marL="171450" indent="-171450" defTabSz="1043056" latinLnBrk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400" kern="0" dirty="0">
                <a:latin typeface="+mn-ea"/>
              </a:rPr>
              <a:t>통합 시험 실시</a:t>
            </a:r>
            <a:endParaRPr lang="en-US" altLang="ko-KR" sz="1400" kern="0" dirty="0">
              <a:latin typeface="+mn-ea"/>
            </a:endParaRPr>
          </a:p>
          <a:p>
            <a:pPr marL="360363" marR="0" lvl="0" indent="-184150" defTabSz="1043056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200" kern="0" dirty="0">
                <a:latin typeface="+mn-ea"/>
              </a:rPr>
              <a:t>시험 항목별 시험 데이터를 작성하여 통합 시험 실시</a:t>
            </a:r>
            <a:endParaRPr lang="en-US" altLang="ko-KR" sz="1200" kern="0" dirty="0">
              <a:latin typeface="+mn-ea"/>
            </a:endParaRPr>
          </a:p>
          <a:p>
            <a:pPr marL="360363" marR="0" lvl="0" indent="-184150" defTabSz="1043056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200" kern="0" dirty="0">
                <a:latin typeface="+mn-ea"/>
              </a:rPr>
              <a:t>상호 연관된 시스템과의 연동서 시험</a:t>
            </a:r>
            <a:endParaRPr lang="en-US" altLang="ko-KR" sz="1200" kern="0" dirty="0">
              <a:latin typeface="+mn-ea"/>
            </a:endParaRPr>
          </a:p>
          <a:p>
            <a:pPr marL="360363" marR="0" lvl="0" indent="-184150" defTabSz="1043056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1200" kern="0" dirty="0">
                <a:latin typeface="+mn-ea"/>
              </a:rPr>
              <a:t>시험 </a:t>
            </a:r>
            <a:r>
              <a:rPr lang="ko-KR" altLang="en-US" sz="1200" kern="0" dirty="0" err="1">
                <a:latin typeface="+mn-ea"/>
              </a:rPr>
              <a:t>점검표</a:t>
            </a:r>
            <a:r>
              <a:rPr lang="ko-KR" altLang="en-US" sz="1200" kern="0" dirty="0">
                <a:latin typeface="+mn-ea"/>
              </a:rPr>
              <a:t> 처리결과를 기록하고 정상적인 실행이 될 때까지 에러 정정 후 반복적으로 시험 수행</a:t>
            </a:r>
            <a:endParaRPr lang="en-US" altLang="ko-KR" sz="1200" kern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12346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</a:rPr>
              <a:t>설치 장비 품질보증 계획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EE50EC4-113C-4A86-AAB0-757AD0142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제안사는 아래와 같이 품질관리계획을 바탕으로 고객만족을 위한 효과적으로 제품 및 서비스의 요구품질을 달성하기 위하여 조직구성</a:t>
            </a:r>
            <a:r>
              <a:rPr lang="en-US" altLang="ko-KR" dirty="0"/>
              <a:t>, </a:t>
            </a:r>
            <a:r>
              <a:rPr lang="ko-KR" altLang="en-US" dirty="0"/>
              <a:t>책임과 권한</a:t>
            </a:r>
            <a:r>
              <a:rPr lang="en-US" altLang="ko-KR" dirty="0"/>
              <a:t>, </a:t>
            </a:r>
            <a:r>
              <a:rPr lang="ko-KR" altLang="en-US" dirty="0"/>
              <a:t>업무처리 절차 및 자원 등에 관한 일련의 활동 및 체계를 제안합니다</a:t>
            </a:r>
            <a:r>
              <a:rPr lang="en-US" altLang="ko-KR" dirty="0"/>
              <a:t>. 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A3086421-A946-4157-A617-03D0DE830CA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품질 보증 목표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C186A69-DC78-4A1D-B4FF-B5BB6DE1265B}"/>
              </a:ext>
            </a:extLst>
          </p:cNvPr>
          <p:cNvGrpSpPr/>
          <p:nvPr/>
        </p:nvGrpSpPr>
        <p:grpSpPr>
          <a:xfrm>
            <a:off x="408833" y="2312987"/>
            <a:ext cx="9108230" cy="1631483"/>
            <a:chOff x="408833" y="2312988"/>
            <a:chExt cx="8326333" cy="1381634"/>
          </a:xfrm>
        </p:grpSpPr>
        <p:sp>
          <p:nvSpPr>
            <p:cNvPr id="9" name="AutoShape 198">
              <a:extLst>
                <a:ext uri="{FF2B5EF4-FFF2-40B4-BE49-F238E27FC236}">
                  <a16:creationId xmlns:a16="http://schemas.microsoft.com/office/drawing/2014/main" id="{D8ACFD0F-C9D1-4430-B662-60A8F79B80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833" y="3012505"/>
              <a:ext cx="8326333" cy="682117"/>
            </a:xfrm>
            <a:prstGeom prst="roundRect">
              <a:avLst>
                <a:gd name="adj" fmla="val 10069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7BC144">
                  <a:alpha val="60000"/>
                </a:srgb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tIns="216000"/>
            <a:lstStyle/>
            <a:p>
              <a:pPr marL="101600" marR="0" lvl="0" indent="-101600" defTabSz="91440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0" name="Rectangle 202">
              <a:extLst>
                <a:ext uri="{FF2B5EF4-FFF2-40B4-BE49-F238E27FC236}">
                  <a16:creationId xmlns:a16="http://schemas.microsoft.com/office/drawing/2014/main" id="{94C7A966-2834-4E17-86F4-5402E0963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970" y="2819599"/>
              <a:ext cx="2021070" cy="340888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</p:spPr>
          <p:txBody>
            <a:bodyPr wrap="none" tIns="82800" bIns="72000">
              <a:spAutoFit/>
            </a:bodyPr>
            <a:lstStyle/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목표시스템</a:t>
              </a:r>
              <a:r>
                <a:rPr kumimoji="0" lang="ko-KR" altLang="ja-JP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 </a:t>
              </a:r>
              <a:r>
                <a:rPr kumimoji="0" lang="en-US" altLang="ko-KR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 </a:t>
              </a:r>
              <a:r>
                <a:rPr kumimoji="0" lang="ko-KR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</a:rPr>
                <a:t>품질 요건 만족</a:t>
              </a:r>
            </a:p>
          </p:txBody>
        </p:sp>
        <p:sp>
          <p:nvSpPr>
            <p:cNvPr id="12" name="오른쪽 화살표 141">
              <a:extLst>
                <a:ext uri="{FF2B5EF4-FFF2-40B4-BE49-F238E27FC236}">
                  <a16:creationId xmlns:a16="http://schemas.microsoft.com/office/drawing/2014/main" id="{24E24AD4-E830-4A00-932E-B1F2A9D781A8}"/>
                </a:ext>
              </a:extLst>
            </p:cNvPr>
            <p:cNvSpPr/>
            <p:nvPr/>
          </p:nvSpPr>
          <p:spPr bwMode="auto">
            <a:xfrm>
              <a:off x="1409620" y="3225998"/>
              <a:ext cx="493712" cy="347662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50000"/>
                  <a:lumOff val="50000"/>
                  <a:alpha val="6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3" name="오른쪽 화살표 142">
              <a:extLst>
                <a:ext uri="{FF2B5EF4-FFF2-40B4-BE49-F238E27FC236}">
                  <a16:creationId xmlns:a16="http://schemas.microsoft.com/office/drawing/2014/main" id="{E481D780-F565-4B5F-BFED-091FB44863F9}"/>
                </a:ext>
              </a:extLst>
            </p:cNvPr>
            <p:cNvSpPr/>
            <p:nvPr/>
          </p:nvSpPr>
          <p:spPr bwMode="auto">
            <a:xfrm>
              <a:off x="2812970" y="3225998"/>
              <a:ext cx="492125" cy="347662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50000"/>
                  <a:lumOff val="50000"/>
                  <a:alpha val="6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4" name="오른쪽 화살표 143">
              <a:extLst>
                <a:ext uri="{FF2B5EF4-FFF2-40B4-BE49-F238E27FC236}">
                  <a16:creationId xmlns:a16="http://schemas.microsoft.com/office/drawing/2014/main" id="{9942D169-D2D4-4AA6-AF6A-8D477E7978D1}"/>
                </a:ext>
              </a:extLst>
            </p:cNvPr>
            <p:cNvSpPr/>
            <p:nvPr/>
          </p:nvSpPr>
          <p:spPr bwMode="auto">
            <a:xfrm>
              <a:off x="4224257" y="3225998"/>
              <a:ext cx="492125" cy="347662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50000"/>
                  <a:lumOff val="50000"/>
                  <a:alpha val="6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" name="오른쪽 화살표 144">
              <a:extLst>
                <a:ext uri="{FF2B5EF4-FFF2-40B4-BE49-F238E27FC236}">
                  <a16:creationId xmlns:a16="http://schemas.microsoft.com/office/drawing/2014/main" id="{D70D58E9-737A-4DC9-8BD0-C7F5BDAC58FD}"/>
                </a:ext>
              </a:extLst>
            </p:cNvPr>
            <p:cNvSpPr/>
            <p:nvPr/>
          </p:nvSpPr>
          <p:spPr bwMode="auto">
            <a:xfrm>
              <a:off x="5626020" y="3225998"/>
              <a:ext cx="492125" cy="347662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50000"/>
                  <a:lumOff val="50000"/>
                  <a:alpha val="6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" name="오른쪽 화살표 145">
              <a:extLst>
                <a:ext uri="{FF2B5EF4-FFF2-40B4-BE49-F238E27FC236}">
                  <a16:creationId xmlns:a16="http://schemas.microsoft.com/office/drawing/2014/main" id="{39648358-487C-40EB-A952-63974B9B3B21}"/>
                </a:ext>
              </a:extLst>
            </p:cNvPr>
            <p:cNvSpPr/>
            <p:nvPr/>
          </p:nvSpPr>
          <p:spPr bwMode="auto">
            <a:xfrm>
              <a:off x="7019845" y="3225998"/>
              <a:ext cx="492125" cy="347662"/>
            </a:xfrm>
            <a:prstGeom prst="rightArrow">
              <a:avLst/>
            </a:prstGeom>
            <a:noFill/>
            <a:ln w="38100" cap="flat" cmpd="sng" algn="ctr">
              <a:solidFill>
                <a:schemeClr val="tx1">
                  <a:lumMod val="50000"/>
                  <a:lumOff val="50000"/>
                  <a:alpha val="6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7" name="Rectangle 162">
              <a:extLst>
                <a:ext uri="{FF2B5EF4-FFF2-40B4-BE49-F238E27FC236}">
                  <a16:creationId xmlns:a16="http://schemas.microsoft.com/office/drawing/2014/main" id="{9E549B2B-DD98-4471-9221-E000D3738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82" y="3227585"/>
              <a:ext cx="1046163" cy="36036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품질보증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계획수립</a:t>
              </a:r>
            </a:p>
          </p:txBody>
        </p:sp>
        <p:sp>
          <p:nvSpPr>
            <p:cNvPr id="18" name="Rectangle 163">
              <a:extLst>
                <a:ext uri="{FF2B5EF4-FFF2-40B4-BE49-F238E27FC236}">
                  <a16:creationId xmlns:a16="http://schemas.microsoft.com/office/drawing/2014/main" id="{11C1D770-2E7E-436D-ACDA-860B5E0DC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6832" y="3227585"/>
              <a:ext cx="1046163" cy="36036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품질목표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설정</a:t>
              </a:r>
            </a:p>
          </p:txBody>
        </p:sp>
        <p:sp>
          <p:nvSpPr>
            <p:cNvPr id="19" name="Rectangle 164">
              <a:extLst>
                <a:ext uri="{FF2B5EF4-FFF2-40B4-BE49-F238E27FC236}">
                  <a16:creationId xmlns:a16="http://schemas.microsoft.com/office/drawing/2014/main" id="{AB9C0072-5276-4DFB-91F8-66FFC6E55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0182" y="3227585"/>
              <a:ext cx="1046163" cy="36036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사업 수행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모니터링</a:t>
              </a:r>
            </a:p>
          </p:txBody>
        </p:sp>
        <p:sp>
          <p:nvSpPr>
            <p:cNvPr id="20" name="Rectangle 165">
              <a:extLst>
                <a:ext uri="{FF2B5EF4-FFF2-40B4-BE49-F238E27FC236}">
                  <a16:creationId xmlns:a16="http://schemas.microsoft.com/office/drawing/2014/main" id="{8050C7CD-0454-4E33-8FB1-DDF8ED3EF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5120" y="3227585"/>
              <a:ext cx="1046162" cy="36036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품질교육</a:t>
              </a:r>
            </a:p>
          </p:txBody>
        </p:sp>
        <p:sp>
          <p:nvSpPr>
            <p:cNvPr id="21" name="Rectangle 166">
              <a:extLst>
                <a:ext uri="{FF2B5EF4-FFF2-40B4-BE49-F238E27FC236}">
                  <a16:creationId xmlns:a16="http://schemas.microsoft.com/office/drawing/2014/main" id="{31835F3C-5C52-44A7-A8FB-B473F5503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8470" y="3227585"/>
              <a:ext cx="1046162" cy="36036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품질평가</a:t>
              </a:r>
            </a:p>
          </p:txBody>
        </p:sp>
        <p:sp>
          <p:nvSpPr>
            <p:cNvPr id="22" name="Rectangle 167">
              <a:extLst>
                <a:ext uri="{FF2B5EF4-FFF2-40B4-BE49-F238E27FC236}">
                  <a16:creationId xmlns:a16="http://schemas.microsoft.com/office/drawing/2014/main" id="{FABEB214-CBF3-4224-B850-FD1717B4C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81820" y="3227585"/>
              <a:ext cx="1046162" cy="36036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</a:rPr>
                <a:t>시정조치</a:t>
              </a:r>
            </a:p>
          </p:txBody>
        </p:sp>
        <p:sp>
          <p:nvSpPr>
            <p:cNvPr id="23" name="AutoShape 198">
              <a:extLst>
                <a:ext uri="{FF2B5EF4-FFF2-40B4-BE49-F238E27FC236}">
                  <a16:creationId xmlns:a16="http://schemas.microsoft.com/office/drawing/2014/main" id="{960857D9-6971-4E5C-B402-23B758D8BF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833" y="2312988"/>
              <a:ext cx="8326333" cy="490197"/>
            </a:xfrm>
            <a:prstGeom prst="roundRect">
              <a:avLst>
                <a:gd name="adj" fmla="val 10069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tIns="216000"/>
            <a:lstStyle/>
            <a:p>
              <a:pPr marL="101600" marR="0" lvl="0" indent="-101600" defTabSz="914400" eaLnBrk="1" fontAlgn="auto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4" name="Rectangle 201">
              <a:extLst>
                <a:ext uri="{FF2B5EF4-FFF2-40B4-BE49-F238E27FC236}">
                  <a16:creationId xmlns:a16="http://schemas.microsoft.com/office/drawing/2014/main" id="{A18DBE72-4404-4B17-826A-09C0D0EF5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472" y="2403675"/>
              <a:ext cx="455613" cy="31277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+mn-ea"/>
                </a:rPr>
                <a:t>품질</a:t>
              </a:r>
              <a:endParaRPr kumimoji="0" lang="ko-KR" altLang="ja-JP" sz="1200" b="1" i="0" u="none" strike="noStrike" kern="0" cap="none" spc="0" normalizeH="0" baseline="0" noProof="0" dirty="0">
                <a:ln>
                  <a:noFill/>
                </a:ln>
                <a:solidFill>
                  <a:srgbClr val="00B336"/>
                </a:solidFill>
                <a:effectLst/>
                <a:uLnTx/>
                <a:uFillTx/>
                <a:latin typeface="+mn-e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+mn-ea"/>
                </a:rPr>
                <a:t>요소</a:t>
              </a:r>
            </a:p>
          </p:txBody>
        </p:sp>
        <p:sp>
          <p:nvSpPr>
            <p:cNvPr id="25" name="AutoShape 172">
              <a:extLst>
                <a:ext uri="{FF2B5EF4-FFF2-40B4-BE49-F238E27FC236}">
                  <a16:creationId xmlns:a16="http://schemas.microsoft.com/office/drawing/2014/main" id="{F7BC02CF-7AEE-4A76-8510-4B9837163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2885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952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기능성</a:t>
              </a:r>
            </a:p>
          </p:txBody>
        </p:sp>
        <p:sp>
          <p:nvSpPr>
            <p:cNvPr id="26" name="AutoShape 177">
              <a:extLst>
                <a:ext uri="{FF2B5EF4-FFF2-40B4-BE49-F238E27FC236}">
                  <a16:creationId xmlns:a16="http://schemas.microsoft.com/office/drawing/2014/main" id="{DDDA7C64-5E28-4E81-BAC6-8C159EB0F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113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952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신뢰성</a:t>
              </a:r>
            </a:p>
          </p:txBody>
        </p:sp>
        <p:sp>
          <p:nvSpPr>
            <p:cNvPr id="27" name="AutoShape 182">
              <a:extLst>
                <a:ext uri="{FF2B5EF4-FFF2-40B4-BE49-F238E27FC236}">
                  <a16:creationId xmlns:a16="http://schemas.microsoft.com/office/drawing/2014/main" id="{1784BF1E-CA66-4B19-BE13-1812254F9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341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952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사용 용이성</a:t>
              </a:r>
            </a:p>
          </p:txBody>
        </p:sp>
        <p:sp>
          <p:nvSpPr>
            <p:cNvPr id="28" name="AutoShape 187">
              <a:extLst>
                <a:ext uri="{FF2B5EF4-FFF2-40B4-BE49-F238E27FC236}">
                  <a16:creationId xmlns:a16="http://schemas.microsoft.com/office/drawing/2014/main" id="{246EC560-966B-4514-9FD7-4599D9D7C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0569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952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효율성</a:t>
              </a:r>
            </a:p>
          </p:txBody>
        </p:sp>
        <p:sp>
          <p:nvSpPr>
            <p:cNvPr id="29" name="AutoShape 192">
              <a:extLst>
                <a:ext uri="{FF2B5EF4-FFF2-40B4-BE49-F238E27FC236}">
                  <a16:creationId xmlns:a16="http://schemas.microsoft.com/office/drawing/2014/main" id="{5741A24E-F8E6-4CAD-B35D-6CD5BBA36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9798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952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유지 보수성</a:t>
              </a:r>
            </a:p>
          </p:txBody>
        </p:sp>
        <p:sp>
          <p:nvSpPr>
            <p:cNvPr id="30" name="AutoShape 197">
              <a:extLst>
                <a:ext uri="{FF2B5EF4-FFF2-40B4-BE49-F238E27FC236}">
                  <a16:creationId xmlns:a16="http://schemas.microsoft.com/office/drawing/2014/main" id="{C04A8DCE-FD45-40EF-9A7A-284A3CB450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9025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952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cs typeface="+mn-cs"/>
                </a:rPr>
                <a:t>완벽성</a:t>
              </a:r>
            </a:p>
          </p:txBody>
        </p:sp>
      </p:grpSp>
      <p:sp>
        <p:nvSpPr>
          <p:cNvPr id="31" name="모서리가 둥근 직사각형 96">
            <a:extLst>
              <a:ext uri="{FF2B5EF4-FFF2-40B4-BE49-F238E27FC236}">
                <a16:creationId xmlns:a16="http://schemas.microsoft.com/office/drawing/2014/main" id="{35C6B831-0A85-4D07-BE0C-7DC04868C79F}"/>
              </a:ext>
            </a:extLst>
          </p:cNvPr>
          <p:cNvSpPr/>
          <p:nvPr/>
        </p:nvSpPr>
        <p:spPr>
          <a:xfrm>
            <a:off x="274356" y="4256201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품질 보증 범위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331FE3B-D56D-4515-BD29-3A82509E4E62}"/>
              </a:ext>
            </a:extLst>
          </p:cNvPr>
          <p:cNvGrpSpPr/>
          <p:nvPr/>
        </p:nvGrpSpPr>
        <p:grpSpPr>
          <a:xfrm>
            <a:off x="1660406" y="4778361"/>
            <a:ext cx="6480176" cy="1625600"/>
            <a:chOff x="1730103" y="4569666"/>
            <a:chExt cx="6480176" cy="1625600"/>
          </a:xfrm>
        </p:grpSpPr>
        <p:sp>
          <p:nvSpPr>
            <p:cNvPr id="33" name="모서리가 둥근 직사각형 156">
              <a:extLst>
                <a:ext uri="{FF2B5EF4-FFF2-40B4-BE49-F238E27FC236}">
                  <a16:creationId xmlns:a16="http://schemas.microsoft.com/office/drawing/2014/main" id="{7E10FA79-6906-4096-8A99-66F2976F65F5}"/>
                </a:ext>
              </a:extLst>
            </p:cNvPr>
            <p:cNvSpPr/>
            <p:nvPr/>
          </p:nvSpPr>
          <p:spPr bwMode="auto">
            <a:xfrm>
              <a:off x="5041678" y="5400463"/>
              <a:ext cx="2889755" cy="689048"/>
            </a:xfrm>
            <a:prstGeom prst="roundRect">
              <a:avLst>
                <a:gd name="adj" fmla="val 700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864000" rIns="72000" anchor="ctr"/>
            <a:lstStyle/>
            <a:p>
              <a:pPr marL="101600" indent="-101600" latinLnBrk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r>
                <a:rPr kumimoji="1" lang="ko-KR" altLang="en-US" sz="1000" b="1" kern="0" dirty="0">
                  <a:solidFill>
                    <a:srgbClr val="4D4D4D"/>
                  </a:solidFill>
                  <a:latin typeface="+mn-ea"/>
                </a:rPr>
                <a:t>필요 인원 및 자원</a:t>
              </a:r>
            </a:p>
            <a:p>
              <a:pPr marL="180975" marR="0" lvl="1" indent="-76200" defTabSz="914400" eaLnBrk="1" fontAlgn="auto" latinLnBrk="0" hangingPunct="1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나눔고딕" pitchFamily="50" charset="-127"/>
                <a:buChar char="-"/>
                <a:tabLst>
                  <a:tab pos="1438275" algn="l"/>
                </a:tabLst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전문화된 지식 및 기술을</a:t>
              </a:r>
              <a:br>
                <a:rPr kumimoji="1" lang="en-US" altLang="ko-K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</a:b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갖춘 직원</a:t>
              </a:r>
            </a:p>
          </p:txBody>
        </p:sp>
        <p:sp>
          <p:nvSpPr>
            <p:cNvPr id="34" name="모서리가 둥근 직사각형 157">
              <a:extLst>
                <a:ext uri="{FF2B5EF4-FFF2-40B4-BE49-F238E27FC236}">
                  <a16:creationId xmlns:a16="http://schemas.microsoft.com/office/drawing/2014/main" id="{CCD85609-5B2A-43FE-A043-253746A93CBC}"/>
                </a:ext>
              </a:extLst>
            </p:cNvPr>
            <p:cNvSpPr/>
            <p:nvPr/>
          </p:nvSpPr>
          <p:spPr bwMode="auto">
            <a:xfrm>
              <a:off x="5041678" y="4647988"/>
              <a:ext cx="2889755" cy="689048"/>
            </a:xfrm>
            <a:prstGeom prst="roundRect">
              <a:avLst>
                <a:gd name="adj" fmla="val 700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864000" rIns="72000" anchor="ctr"/>
            <a:lstStyle/>
            <a:p>
              <a:pPr marL="101600" marR="0" lvl="0" indent="-101600" defTabSz="914400" eaLnBrk="1" fontAlgn="auto" latinLnBrk="0" hangingPunct="1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Arial" charset="0"/>
                <a:buChar char="•"/>
                <a:tabLst>
                  <a:tab pos="1438275" algn="l"/>
                </a:tabLst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직원의 책임과 권한 정립 </a:t>
              </a:r>
            </a:p>
          </p:txBody>
        </p:sp>
        <p:sp>
          <p:nvSpPr>
            <p:cNvPr id="35" name="모서리가 둥근 직사각형 154">
              <a:extLst>
                <a:ext uri="{FF2B5EF4-FFF2-40B4-BE49-F238E27FC236}">
                  <a16:creationId xmlns:a16="http://schemas.microsoft.com/office/drawing/2014/main" id="{332B6BE9-923D-4F26-8D93-8947AE53FE69}"/>
                </a:ext>
              </a:extLst>
            </p:cNvPr>
            <p:cNvSpPr/>
            <p:nvPr/>
          </p:nvSpPr>
          <p:spPr bwMode="auto">
            <a:xfrm>
              <a:off x="1997387" y="5400463"/>
              <a:ext cx="2972283" cy="689048"/>
            </a:xfrm>
            <a:prstGeom prst="roundRect">
              <a:avLst>
                <a:gd name="adj" fmla="val 700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396000" rIns="360000" anchor="ctr"/>
            <a:lstStyle/>
            <a:p>
              <a:pPr marL="101600" marR="0" lvl="0" indent="-101600" defTabSz="914400" eaLnBrk="1" fontAlgn="auto" latinLnBrk="0" hangingPunct="1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Arial" charset="0"/>
                <a:buChar char="•"/>
                <a:tabLst>
                  <a:tab pos="1438275" algn="l"/>
                </a:tabLst>
                <a:defRPr/>
              </a:pPr>
              <a:r>
                <a:rPr kumimoji="1" lang="ko-KR" altLang="en-US" sz="1000" b="1" kern="0" dirty="0">
                  <a:solidFill>
                    <a:srgbClr val="4D4D4D"/>
                  </a:solidFill>
                  <a:latin typeface="+mn-ea"/>
                </a:rPr>
                <a:t>업무처리절차</a:t>
              </a:r>
            </a:p>
            <a:p>
              <a:pPr marL="276225" lvl="1" indent="-171450" latinLnBrk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anose="05000000000000000000" pitchFamily="2" charset="2"/>
                <a:buChar char="ü"/>
                <a:tabLst>
                  <a:tab pos="1438275" algn="l"/>
                </a:tabLst>
                <a:defRPr/>
              </a:pPr>
              <a:r>
                <a:rPr kumimoji="1" lang="ko-KR" altLang="en-US" sz="1000" b="1" kern="0" dirty="0">
                  <a:solidFill>
                    <a:srgbClr val="4D4D4D"/>
                  </a:solidFill>
                  <a:latin typeface="+mn-ea"/>
                </a:rPr>
                <a:t>업무표준화</a:t>
              </a:r>
            </a:p>
            <a:p>
              <a:pPr marL="101600" marR="0" lvl="0" indent="-101600" defTabSz="914400" eaLnBrk="1" fontAlgn="auto" latinLnBrk="0" hangingPunct="1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Arial" charset="0"/>
                <a:buChar char="•"/>
                <a:tabLst>
                  <a:tab pos="1438275" algn="l"/>
                </a:tabLst>
                <a:defRPr/>
              </a:pPr>
              <a:r>
                <a:rPr kumimoji="1" lang="ko-KR" altLang="en-US" sz="1000" b="1" kern="0" dirty="0">
                  <a:solidFill>
                    <a:srgbClr val="4D4D4D"/>
                  </a:solidFill>
                  <a:latin typeface="+mn-ea"/>
                </a:rPr>
                <a:t>업무의 모든 과정 관리</a:t>
              </a:r>
            </a:p>
            <a:p>
              <a:pPr marL="276225" marR="0" lvl="1" indent="-171450" fontAlgn="auto" latinLnBrk="0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anose="05000000000000000000" pitchFamily="2" charset="2"/>
                <a:buChar char="ü"/>
                <a:tabLst>
                  <a:tab pos="1438275" algn="l"/>
                </a:tabLst>
                <a:defRPr/>
              </a:pPr>
              <a:r>
                <a:rPr kumimoji="1" lang="ko-KR" altLang="en-US" sz="1000" b="1" kern="0" dirty="0">
                  <a:solidFill>
                    <a:srgbClr val="4D4D4D"/>
                  </a:solidFill>
                  <a:latin typeface="+mn-ea"/>
                </a:rPr>
                <a:t>프로세스 개선</a:t>
              </a:r>
            </a:p>
          </p:txBody>
        </p:sp>
        <p:sp>
          <p:nvSpPr>
            <p:cNvPr id="36" name="타원 155">
              <a:extLst>
                <a:ext uri="{FF2B5EF4-FFF2-40B4-BE49-F238E27FC236}">
                  <a16:creationId xmlns:a16="http://schemas.microsoft.com/office/drawing/2014/main" id="{60A6E2A3-9EFD-40E9-9F95-87C91D21D91E}"/>
                </a:ext>
              </a:extLst>
            </p:cNvPr>
            <p:cNvSpPr/>
            <p:nvPr/>
          </p:nvSpPr>
          <p:spPr>
            <a:xfrm>
              <a:off x="1730103" y="5477716"/>
              <a:ext cx="534987" cy="534988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업무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절차</a:t>
              </a:r>
            </a:p>
          </p:txBody>
        </p:sp>
        <p:sp>
          <p:nvSpPr>
            <p:cNvPr id="37" name="모서리가 둥근 직사각형 150">
              <a:extLst>
                <a:ext uri="{FF2B5EF4-FFF2-40B4-BE49-F238E27FC236}">
                  <a16:creationId xmlns:a16="http://schemas.microsoft.com/office/drawing/2014/main" id="{47B1D128-E1B9-4245-8C5E-7E29E1AACC29}"/>
                </a:ext>
              </a:extLst>
            </p:cNvPr>
            <p:cNvSpPr/>
            <p:nvPr/>
          </p:nvSpPr>
          <p:spPr bwMode="auto">
            <a:xfrm>
              <a:off x="1997387" y="4647988"/>
              <a:ext cx="2972283" cy="689048"/>
            </a:xfrm>
            <a:prstGeom prst="roundRect">
              <a:avLst>
                <a:gd name="adj" fmla="val 700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396000" rIns="360000" anchor="ctr"/>
            <a:lstStyle/>
            <a:p>
              <a:pPr marL="101600" marR="0" lvl="0" indent="-101600" defTabSz="914400" eaLnBrk="1" fontAlgn="auto" latinLnBrk="0" hangingPunct="1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Arial" charset="0"/>
                <a:buChar char="•"/>
                <a:tabLst>
                  <a:tab pos="1438275" algn="l"/>
                </a:tabLst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조직 구성 방법</a:t>
              </a:r>
            </a:p>
            <a:p>
              <a:pPr marL="276225" marR="0" lvl="1" indent="-171450" defTabSz="914400" eaLnBrk="1" fontAlgn="auto" latinLnBrk="0" hangingPunct="1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anose="05000000000000000000" pitchFamily="2" charset="2"/>
                <a:buChar char="ü"/>
                <a:tabLst>
                  <a:tab pos="1438275" algn="l"/>
                </a:tabLst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조직간 유기적 관계</a:t>
              </a:r>
            </a:p>
            <a:p>
              <a:pPr marL="276225" marR="0" lvl="1" indent="-171450" defTabSz="914400" eaLnBrk="1" fontAlgn="auto" latinLnBrk="0" hangingPunct="1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anose="05000000000000000000" pitchFamily="2" charset="2"/>
                <a:buChar char="ü"/>
                <a:tabLst>
                  <a:tab pos="1438275" algn="l"/>
                </a:tabLst>
                <a:defRPr/>
              </a:pPr>
              <a:r>
                <a:rPr kumimoji="1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합리적 조직체계</a:t>
              </a:r>
            </a:p>
          </p:txBody>
        </p:sp>
        <p:sp>
          <p:nvSpPr>
            <p:cNvPr id="38" name="타원 151">
              <a:extLst>
                <a:ext uri="{FF2B5EF4-FFF2-40B4-BE49-F238E27FC236}">
                  <a16:creationId xmlns:a16="http://schemas.microsoft.com/office/drawing/2014/main" id="{6652181D-5FE1-4A94-985F-034EA48A5A9C}"/>
                </a:ext>
              </a:extLst>
            </p:cNvPr>
            <p:cNvSpPr/>
            <p:nvPr/>
          </p:nvSpPr>
          <p:spPr>
            <a:xfrm>
              <a:off x="1730103" y="4725241"/>
              <a:ext cx="534987" cy="534988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협업</a:t>
              </a:r>
            </a:p>
          </p:txBody>
        </p:sp>
        <p:grpSp>
          <p:nvGrpSpPr>
            <p:cNvPr id="39" name="그룹 2">
              <a:extLst>
                <a:ext uri="{FF2B5EF4-FFF2-40B4-BE49-F238E27FC236}">
                  <a16:creationId xmlns:a16="http://schemas.microsoft.com/office/drawing/2014/main" id="{FADEFBF0-474E-4492-BC03-EBDA4BD5A5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065" y="4569666"/>
              <a:ext cx="1625600" cy="1625600"/>
              <a:chOff x="4376762" y="4590845"/>
              <a:chExt cx="1728000" cy="1728000"/>
            </a:xfrm>
          </p:grpSpPr>
          <p:sp>
            <p:nvSpPr>
              <p:cNvPr id="42" name="타원 148">
                <a:extLst>
                  <a:ext uri="{FF2B5EF4-FFF2-40B4-BE49-F238E27FC236}">
                    <a16:creationId xmlns:a16="http://schemas.microsoft.com/office/drawing/2014/main" id="{5268775F-EC40-4B35-8ED0-F0EB48474459}"/>
                  </a:ext>
                </a:extLst>
              </p:cNvPr>
              <p:cNvSpPr/>
              <p:nvPr/>
            </p:nvSpPr>
            <p:spPr>
              <a:xfrm>
                <a:off x="4376762" y="4590845"/>
                <a:ext cx="1728000" cy="1728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outerShdw blurRad="1016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53EEEE-F962-4D42-AF35-BEC7923DCC4B}"/>
                  </a:ext>
                </a:extLst>
              </p:cNvPr>
              <p:cNvSpPr txBox="1"/>
              <p:nvPr/>
            </p:nvSpPr>
            <p:spPr>
              <a:xfrm>
                <a:off x="4557325" y="4852757"/>
                <a:ext cx="1404000" cy="556179"/>
              </a:xfrm>
              <a:prstGeom prst="rect">
                <a:avLst/>
              </a:prstGeom>
            </p:spPr>
            <p:txBody>
              <a:bodyPr anchor="ctr">
                <a:spAutoFit/>
              </a:bodyPr>
              <a:lstStyle>
                <a:defPPr>
                  <a:defRPr lang="ko-KR"/>
                </a:defPPr>
                <a:lvl1pPr algn="l">
                  <a:lnSpc>
                    <a:spcPts val="2000"/>
                  </a:lnSpc>
                  <a:defRPr sz="1100">
                    <a:solidFill>
                      <a:schemeClr val="tx2"/>
                    </a:solidFill>
                    <a:latin typeface="나눔고딕 Bold" pitchFamily="50" charset="-127"/>
                    <a:ea typeface="나눔고딕 Bold" pitchFamily="50" charset="-127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품질관리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시스템</a:t>
                </a:r>
              </a:p>
            </p:txBody>
          </p:sp>
        </p:grpSp>
        <p:sp>
          <p:nvSpPr>
            <p:cNvPr id="40" name="타원 158">
              <a:extLst>
                <a:ext uri="{FF2B5EF4-FFF2-40B4-BE49-F238E27FC236}">
                  <a16:creationId xmlns:a16="http://schemas.microsoft.com/office/drawing/2014/main" id="{02C36C17-3514-40E9-8454-023DA7AAB790}"/>
                </a:ext>
              </a:extLst>
            </p:cNvPr>
            <p:cNvSpPr/>
            <p:nvPr/>
          </p:nvSpPr>
          <p:spPr>
            <a:xfrm>
              <a:off x="7675291" y="5477716"/>
              <a:ext cx="534988" cy="534988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업무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절차</a:t>
              </a:r>
            </a:p>
          </p:txBody>
        </p:sp>
        <p:sp>
          <p:nvSpPr>
            <p:cNvPr id="41" name="타원 159">
              <a:extLst>
                <a:ext uri="{FF2B5EF4-FFF2-40B4-BE49-F238E27FC236}">
                  <a16:creationId xmlns:a16="http://schemas.microsoft.com/office/drawing/2014/main" id="{40817FAC-9E86-4551-8D44-0D52BD66813F}"/>
                </a:ext>
              </a:extLst>
            </p:cNvPr>
            <p:cNvSpPr/>
            <p:nvPr/>
          </p:nvSpPr>
          <p:spPr>
            <a:xfrm>
              <a:off x="7675291" y="4725241"/>
              <a:ext cx="534988" cy="534988"/>
            </a:xfrm>
            <a:prstGeom prst="ellipse">
              <a:avLst/>
            </a:prstGeom>
            <a:solidFill>
              <a:sysClr val="window" lastClr="FFFFFF"/>
            </a:solidFill>
            <a:ln w="635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협업</a:t>
              </a:r>
            </a:p>
          </p:txBody>
        </p:sp>
      </p:grpSp>
      <p:sp>
        <p:nvSpPr>
          <p:cNvPr id="44" name="타원 43">
            <a:extLst>
              <a:ext uri="{FF2B5EF4-FFF2-40B4-BE49-F238E27FC236}">
                <a16:creationId xmlns:a16="http://schemas.microsoft.com/office/drawing/2014/main" id="{D48BD5AC-8D4A-49EC-A37E-66610A2B8EF6}"/>
              </a:ext>
            </a:extLst>
          </p:cNvPr>
          <p:cNvSpPr/>
          <p:nvPr/>
        </p:nvSpPr>
        <p:spPr>
          <a:xfrm>
            <a:off x="4286743" y="4899047"/>
            <a:ext cx="1361397" cy="1379209"/>
          </a:xfrm>
          <a:prstGeom prst="ellipse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품질 관리</a:t>
            </a:r>
            <a:endParaRPr lang="en-US" altLang="ko-KR" sz="1400" b="1" dirty="0">
              <a:solidFill>
                <a:schemeClr val="bg1"/>
              </a:solidFill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</a:rPr>
              <a:t>시스템</a:t>
            </a:r>
          </a:p>
        </p:txBody>
      </p:sp>
    </p:spTree>
    <p:extLst>
      <p:ext uri="{BB962C8B-B14F-4D97-AF65-F5344CB8AC3E}">
        <p14:creationId xmlns:p14="http://schemas.microsoft.com/office/powerpoint/2010/main" val="3799226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</a:rPr>
              <a:t>설치 장비 품질보증 계획 </a:t>
            </a:r>
            <a:r>
              <a:rPr lang="en-US" altLang="ko-KR" dirty="0">
                <a:latin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EE50EC4-113C-4A86-AAB0-757AD0142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제안사는 </a:t>
            </a:r>
            <a:r>
              <a:rPr lang="en-US" altLang="ko-KR" dirty="0"/>
              <a:t>OO</a:t>
            </a:r>
            <a:r>
              <a:rPr lang="ko-KR" altLang="en-US" dirty="0"/>
              <a:t>고객사명</a:t>
            </a:r>
            <a:r>
              <a:rPr lang="en-US" altLang="ko-KR" dirty="0"/>
              <a:t>OO</a:t>
            </a:r>
            <a:r>
              <a:rPr lang="ko-KR" altLang="en-US" dirty="0"/>
              <a:t> 통합 백업 구축 사업을 진행하면서 수행되는 품질 검사</a:t>
            </a:r>
            <a:r>
              <a:rPr lang="en-US" altLang="ko-KR" dirty="0"/>
              <a:t>, </a:t>
            </a:r>
            <a:r>
              <a:rPr lang="ko-KR" altLang="en-US" dirty="0"/>
              <a:t>산출물 검토</a:t>
            </a:r>
            <a:r>
              <a:rPr lang="en-US" altLang="ko-KR" dirty="0"/>
              <a:t>, </a:t>
            </a:r>
            <a:r>
              <a:rPr lang="ko-KR" altLang="en-US" dirty="0"/>
              <a:t>프로세스 검토 등에서  발견되는 각종 부적합 사항을 해결해야 합니다</a:t>
            </a:r>
            <a:r>
              <a:rPr lang="en-US" altLang="ko-KR" dirty="0"/>
              <a:t>. </a:t>
            </a:r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부적합 사항에 대한 근본 원인 파악</a:t>
            </a:r>
            <a:r>
              <a:rPr lang="en-US" altLang="ko-KR" dirty="0"/>
              <a:t>, </a:t>
            </a:r>
            <a:r>
              <a:rPr lang="ko-KR" altLang="en-US" dirty="0"/>
              <a:t>시정조치 실시</a:t>
            </a:r>
            <a:r>
              <a:rPr lang="en-US" altLang="ko-KR" dirty="0"/>
              <a:t>, </a:t>
            </a:r>
            <a:r>
              <a:rPr lang="ko-KR" altLang="en-US" dirty="0"/>
              <a:t>조치 결과 평가</a:t>
            </a:r>
            <a:r>
              <a:rPr lang="en-US" altLang="ko-KR" dirty="0"/>
              <a:t>, </a:t>
            </a:r>
            <a:r>
              <a:rPr lang="ko-KR" altLang="en-US" dirty="0"/>
              <a:t>예방책을 강구하여</a:t>
            </a:r>
            <a:r>
              <a:rPr lang="en-US" altLang="ko-KR" dirty="0"/>
              <a:t>, </a:t>
            </a:r>
            <a:r>
              <a:rPr lang="ko-KR" altLang="en-US" dirty="0"/>
              <a:t>이를 기록 관리함으로써 추후 동일한 사안의 재발을 방지합니다</a:t>
            </a:r>
            <a:r>
              <a:rPr lang="en-US" altLang="ko-KR" dirty="0"/>
              <a:t>.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A3086421-A946-4157-A617-03D0DE830CA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품질 보증 방법 및 내용</a:t>
            </a:r>
          </a:p>
        </p:txBody>
      </p:sp>
      <p:graphicFrame>
        <p:nvGraphicFramePr>
          <p:cNvPr id="52" name="Group 170">
            <a:extLst>
              <a:ext uri="{FF2B5EF4-FFF2-40B4-BE49-F238E27FC236}">
                <a16:creationId xmlns:a16="http://schemas.microsoft.com/office/drawing/2014/main" id="{7CBF64DE-9722-4E9D-AAA9-B309BCFAEB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421832"/>
              </p:ext>
            </p:extLst>
          </p:nvPr>
        </p:nvGraphicFramePr>
        <p:xfrm>
          <a:off x="388938" y="5051231"/>
          <a:ext cx="9128125" cy="1331412"/>
        </p:xfrm>
        <a:graphic>
          <a:graphicData uri="http://schemas.openxmlformats.org/drawingml/2006/table">
            <a:tbl>
              <a:tblPr firstRow="1"/>
              <a:tblGrid>
                <a:gridCol w="2877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9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75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품질요건</a:t>
                      </a:r>
                      <a:r>
                        <a:rPr kumimoji="1" lang="ko-KR" altLang="en-US" sz="105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 정의</a:t>
                      </a:r>
                      <a:endParaRPr kumimoji="1" lang="ko-KR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품질보증활동</a:t>
                      </a:r>
                      <a:endParaRPr kumimoji="1" lang="ko-KR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품질결과</a:t>
                      </a:r>
                      <a:endParaRPr kumimoji="1" lang="ko-KR" altLang="en-US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 err="1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태스크별</a:t>
                      </a: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 수행범위</a:t>
                      </a: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산출물 표준양식</a:t>
                      </a: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품질보증 대상 목록작성</a:t>
                      </a: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산출물 및 프로세스 </a:t>
                      </a: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검사계획</a:t>
                      </a:r>
                    </a:p>
                  </a:txBody>
                  <a:tcPr marL="144000" marR="144000"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태스크 및 산출물 검토</a:t>
                      </a: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문제점 파악</a:t>
                      </a: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해결 방안 검토</a:t>
                      </a:r>
                      <a:r>
                        <a:rPr kumimoji="1" lang="en-US" altLang="ko-KR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제시</a:t>
                      </a: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사용자와 협의</a:t>
                      </a: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변경사항 제시</a:t>
                      </a:r>
                    </a:p>
                  </a:txBody>
                  <a:tcPr marL="144000" marR="144000"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산출물</a:t>
                      </a:r>
                    </a:p>
                    <a:p>
                      <a:pPr marL="101600" marR="0" lvl="0" indent="-101600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Wingdings" pitchFamily="2" charset="2"/>
                        <a:buChar char="§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10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프로세스 이행 결과물</a:t>
                      </a:r>
                    </a:p>
                  </a:txBody>
                  <a:tcPr marL="144000" marR="144000"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52808EDD-5E46-4D6C-8425-76EA44DA929C}"/>
              </a:ext>
            </a:extLst>
          </p:cNvPr>
          <p:cNvGrpSpPr/>
          <p:nvPr/>
        </p:nvGrpSpPr>
        <p:grpSpPr>
          <a:xfrm>
            <a:off x="1313869" y="2262287"/>
            <a:ext cx="5845193" cy="2179170"/>
            <a:chOff x="1313869" y="2262287"/>
            <a:chExt cx="5845193" cy="2179170"/>
          </a:xfrm>
        </p:grpSpPr>
        <p:sp>
          <p:nvSpPr>
            <p:cNvPr id="46" name="모서리가 둥근 직사각형 77">
              <a:extLst>
                <a:ext uri="{FF2B5EF4-FFF2-40B4-BE49-F238E27FC236}">
                  <a16:creationId xmlns:a16="http://schemas.microsoft.com/office/drawing/2014/main" id="{A1EEC36C-D3EF-4212-ACB3-13F1014A8B34}"/>
                </a:ext>
              </a:extLst>
            </p:cNvPr>
            <p:cNvSpPr/>
            <p:nvPr/>
          </p:nvSpPr>
          <p:spPr bwMode="auto">
            <a:xfrm>
              <a:off x="3332441" y="2724834"/>
              <a:ext cx="3286125" cy="1254076"/>
            </a:xfrm>
            <a:prstGeom prst="roundRect">
              <a:avLst>
                <a:gd name="adj" fmla="val 9169"/>
              </a:avLst>
            </a:prstGeom>
            <a:noFill/>
            <a:ln w="101600" algn="ctr">
              <a:solidFill>
                <a:srgbClr val="00B336"/>
              </a:solidFill>
              <a:round/>
              <a:headEnd/>
              <a:tailEnd/>
            </a:ln>
          </p:spPr>
          <p:txBody>
            <a:bodyPr anchor="ctr"/>
            <a:lstStyle/>
            <a:p>
              <a:pPr latinLnBrk="0">
                <a:defRPr/>
              </a:pPr>
              <a:endParaRPr lang="ko-KR" altLang="en-US" sz="1400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7" name="오른쪽 화살표 120">
              <a:extLst>
                <a:ext uri="{FF2B5EF4-FFF2-40B4-BE49-F238E27FC236}">
                  <a16:creationId xmlns:a16="http://schemas.microsoft.com/office/drawing/2014/main" id="{22D7664F-C4A5-47F7-B082-9FC78CE0467A}"/>
                </a:ext>
              </a:extLst>
            </p:cNvPr>
            <p:cNvSpPr/>
            <p:nvPr/>
          </p:nvSpPr>
          <p:spPr>
            <a:xfrm rot="10800000" flipH="1">
              <a:off x="2312795" y="3186052"/>
              <a:ext cx="434975" cy="326554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8" name="왼쪽/오른쪽 화살표 121">
              <a:extLst>
                <a:ext uri="{FF2B5EF4-FFF2-40B4-BE49-F238E27FC236}">
                  <a16:creationId xmlns:a16="http://schemas.microsoft.com/office/drawing/2014/main" id="{CE3DC0C9-9B3A-4583-A0D4-BE6088643635}"/>
                </a:ext>
              </a:extLst>
            </p:cNvPr>
            <p:cNvSpPr/>
            <p:nvPr/>
          </p:nvSpPr>
          <p:spPr>
            <a:xfrm rot="10800000" flipH="1">
              <a:off x="3765388" y="3186052"/>
              <a:ext cx="757238" cy="326554"/>
            </a:xfrm>
            <a:prstGeom prst="left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49" name="오른쪽 화살표 122">
              <a:extLst>
                <a:ext uri="{FF2B5EF4-FFF2-40B4-BE49-F238E27FC236}">
                  <a16:creationId xmlns:a16="http://schemas.microsoft.com/office/drawing/2014/main" id="{CE25561A-AFB1-4C59-815D-A4B3927B0240}"/>
                </a:ext>
              </a:extLst>
            </p:cNvPr>
            <p:cNvSpPr/>
            <p:nvPr/>
          </p:nvSpPr>
          <p:spPr>
            <a:xfrm flipH="1">
              <a:off x="5540244" y="3186052"/>
              <a:ext cx="619893" cy="326554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0" name="오른쪽 화살표 124">
              <a:extLst>
                <a:ext uri="{FF2B5EF4-FFF2-40B4-BE49-F238E27FC236}">
                  <a16:creationId xmlns:a16="http://schemas.microsoft.com/office/drawing/2014/main" id="{3EE687EA-3B07-4A89-8280-EED9E7B7EE65}"/>
                </a:ext>
              </a:extLst>
            </p:cNvPr>
            <p:cNvSpPr/>
            <p:nvPr/>
          </p:nvSpPr>
          <p:spPr>
            <a:xfrm rot="16200000" flipH="1">
              <a:off x="4805786" y="3587371"/>
              <a:ext cx="375948" cy="379413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1" name="오른쪽 화살표 123">
              <a:extLst>
                <a:ext uri="{FF2B5EF4-FFF2-40B4-BE49-F238E27FC236}">
                  <a16:creationId xmlns:a16="http://schemas.microsoft.com/office/drawing/2014/main" id="{6C9DAD73-3728-481E-A251-8B888A7F0C7E}"/>
                </a:ext>
              </a:extLst>
            </p:cNvPr>
            <p:cNvSpPr/>
            <p:nvPr/>
          </p:nvSpPr>
          <p:spPr>
            <a:xfrm rot="16200000" flipH="1">
              <a:off x="4805786" y="2753391"/>
              <a:ext cx="375948" cy="379413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92DC88E8-BBD0-47AA-BD94-6E429DB07E03}"/>
                </a:ext>
              </a:extLst>
            </p:cNvPr>
            <p:cNvSpPr/>
            <p:nvPr/>
          </p:nvSpPr>
          <p:spPr>
            <a:xfrm>
              <a:off x="1313869" y="3141459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수행 조직</a:t>
              </a:r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D8466D4E-D179-40E5-8B17-332FA594C062}"/>
                </a:ext>
              </a:extLst>
            </p:cNvPr>
            <p:cNvSpPr/>
            <p:nvPr/>
          </p:nvSpPr>
          <p:spPr>
            <a:xfrm>
              <a:off x="2766462" y="3141459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>
                  <a:solidFill>
                    <a:schemeClr val="tx1"/>
                  </a:solidFill>
                  <a:latin typeface="+mn-ea"/>
                </a:rPr>
                <a:t>사업 수행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0ED98CDE-5B72-4FC7-8DA6-C1F4658623D5}"/>
                </a:ext>
              </a:extLst>
            </p:cNvPr>
            <p:cNvSpPr/>
            <p:nvPr/>
          </p:nvSpPr>
          <p:spPr>
            <a:xfrm>
              <a:off x="4517944" y="2262287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품질 결과</a:t>
              </a:r>
            </a:p>
          </p:txBody>
        </p: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42D4298D-075A-47E0-A53F-FB413670E049}"/>
                </a:ext>
              </a:extLst>
            </p:cNvPr>
            <p:cNvSpPr/>
            <p:nvPr/>
          </p:nvSpPr>
          <p:spPr>
            <a:xfrm>
              <a:off x="4541318" y="3141459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품질보증 활동</a:t>
              </a:r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39D479F1-7802-467E-A5C0-9ADCDECA23B9}"/>
                </a:ext>
              </a:extLst>
            </p:cNvPr>
            <p:cNvSpPr/>
            <p:nvPr/>
          </p:nvSpPr>
          <p:spPr>
            <a:xfrm>
              <a:off x="4517944" y="4025717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>
                  <a:solidFill>
                    <a:schemeClr val="tx1"/>
                  </a:solidFill>
                  <a:latin typeface="+mn-ea"/>
                </a:rPr>
                <a:t>품질보증 정의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B1723473-0C58-4002-AF98-A3D047CDD99D}"/>
                </a:ext>
              </a:extLst>
            </p:cNvPr>
            <p:cNvSpPr/>
            <p:nvPr/>
          </p:nvSpPr>
          <p:spPr>
            <a:xfrm>
              <a:off x="6178828" y="3141459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>
                  <a:solidFill>
                    <a:schemeClr val="tx1"/>
                  </a:solidFill>
                  <a:latin typeface="+mn-ea"/>
                </a:rPr>
                <a:t>품질보증 조직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9" name="모서리가 둥근 직사각형 96">
            <a:extLst>
              <a:ext uri="{FF2B5EF4-FFF2-40B4-BE49-F238E27FC236}">
                <a16:creationId xmlns:a16="http://schemas.microsoft.com/office/drawing/2014/main" id="{35E08281-C40E-46E6-A2B3-07753844E1B8}"/>
              </a:ext>
            </a:extLst>
          </p:cNvPr>
          <p:cNvSpPr/>
          <p:nvPr/>
        </p:nvSpPr>
        <p:spPr>
          <a:xfrm>
            <a:off x="274356" y="4569971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품질 보증 활동 내용</a:t>
            </a:r>
          </a:p>
        </p:txBody>
      </p:sp>
    </p:spTree>
    <p:extLst>
      <p:ext uri="{BB962C8B-B14F-4D97-AF65-F5344CB8AC3E}">
        <p14:creationId xmlns:p14="http://schemas.microsoft.com/office/powerpoint/2010/main" val="321713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4E2E6-DC87-4A47-8610-9E57223A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537B85-E631-4451-911B-DAD4AF926F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6" name="양쪽 모서리가 둥근 사각형 65">
            <a:extLst>
              <a:ext uri="{FF2B5EF4-FFF2-40B4-BE49-F238E27FC236}">
                <a16:creationId xmlns:a16="http://schemas.microsoft.com/office/drawing/2014/main" id="{A9C1A228-6D89-41BD-96FF-F6D35435411E}"/>
              </a:ext>
            </a:extLst>
          </p:cNvPr>
          <p:cNvSpPr/>
          <p:nvPr/>
        </p:nvSpPr>
        <p:spPr>
          <a:xfrm>
            <a:off x="1914054" y="1624530"/>
            <a:ext cx="7714116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marR="0" lvl="0" indent="-9525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미래의 백업 환경까지 수용할 수 있는 아키텍처 제품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A757AC-123B-4F13-836E-91B75982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0" y="1120679"/>
            <a:ext cx="1440000" cy="857232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3377C42-A6AF-4D38-83C5-DC9893DD9C9B}"/>
              </a:ext>
            </a:extLst>
          </p:cNvPr>
          <p:cNvGrpSpPr/>
          <p:nvPr/>
        </p:nvGrpSpPr>
        <p:grpSpPr>
          <a:xfrm>
            <a:off x="1524583" y="1455031"/>
            <a:ext cx="720000" cy="720000"/>
            <a:chOff x="-1752340" y="684000"/>
            <a:chExt cx="720000" cy="72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8ED6CE1-CE76-449F-B666-3B3C8130A7F9}"/>
                </a:ext>
              </a:extLst>
            </p:cNvPr>
            <p:cNvSpPr/>
            <p:nvPr/>
          </p:nvSpPr>
          <p:spPr>
            <a:xfrm>
              <a:off x="-1752340" y="684000"/>
              <a:ext cx="720000" cy="720000"/>
            </a:xfrm>
            <a:prstGeom prst="ellipse">
              <a:avLst/>
            </a:prstGeom>
            <a:solidFill>
              <a:srgbClr val="00B33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+mn-ea"/>
                </a:rPr>
                <a:t>전략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 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600" dirty="0"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z="1600" dirty="0" err="1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C51656C-FF43-4337-8635-0D556BA4BB6D}"/>
                </a:ext>
              </a:extLst>
            </p:cNvPr>
            <p:cNvCxnSpPr/>
            <p:nvPr/>
          </p:nvCxnSpPr>
          <p:spPr>
            <a:xfrm>
              <a:off x="-1598926" y="1016934"/>
              <a:ext cx="413173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양쪽 모서리가 둥근 사각형 84">
            <a:extLst>
              <a:ext uri="{FF2B5EF4-FFF2-40B4-BE49-F238E27FC236}">
                <a16:creationId xmlns:a16="http://schemas.microsoft.com/office/drawing/2014/main" id="{5A2890FA-202B-47DD-8F1D-60AE52B1D620}"/>
              </a:ext>
            </a:extLst>
          </p:cNvPr>
          <p:cNvSpPr/>
          <p:nvPr/>
        </p:nvSpPr>
        <p:spPr>
          <a:xfrm>
            <a:off x="5081834" y="2228977"/>
            <a:ext cx="4465214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17" name="양쪽 모서리가 둥근 사각형 81">
            <a:extLst>
              <a:ext uri="{FF2B5EF4-FFF2-40B4-BE49-F238E27FC236}">
                <a16:creationId xmlns:a16="http://schemas.microsoft.com/office/drawing/2014/main" id="{5405D353-9A7D-4B55-85D8-8C706B8103BE}"/>
              </a:ext>
            </a:extLst>
          </p:cNvPr>
          <p:cNvSpPr/>
          <p:nvPr/>
        </p:nvSpPr>
        <p:spPr>
          <a:xfrm>
            <a:off x="346746" y="2228977"/>
            <a:ext cx="4496675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37" name="양쪽 모서리가 둥근 사각형 85">
            <a:extLst>
              <a:ext uri="{FF2B5EF4-FFF2-40B4-BE49-F238E27FC236}">
                <a16:creationId xmlns:a16="http://schemas.microsoft.com/office/drawing/2014/main" id="{865AF268-6711-4C4F-83E3-E1DAE0B77271}"/>
              </a:ext>
            </a:extLst>
          </p:cNvPr>
          <p:cNvSpPr/>
          <p:nvPr/>
        </p:nvSpPr>
        <p:spPr>
          <a:xfrm>
            <a:off x="5088490" y="2234854"/>
            <a:ext cx="4458558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marR="0" lvl="0" indent="-89852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단계</a:t>
            </a:r>
            <a:r>
              <a:rPr kumimoji="0" lang="en-US" altLang="ko-KR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 4. </a:t>
            </a:r>
            <a:r>
              <a:rPr kumimoji="0" lang="ko-KR" altLang="en-US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클라우드 전환 가속화</a:t>
            </a:r>
          </a:p>
        </p:txBody>
      </p:sp>
      <p:sp>
        <p:nvSpPr>
          <p:cNvPr id="38" name="Text Box 56">
            <a:extLst>
              <a:ext uri="{FF2B5EF4-FFF2-40B4-BE49-F238E27FC236}">
                <a16:creationId xmlns:a16="http://schemas.microsoft.com/office/drawing/2014/main" id="{8F4B8FBC-4F41-4E96-B02C-F8BA5224E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9596" y="2639693"/>
            <a:ext cx="268019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퍼블릭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및 </a:t>
            </a:r>
            <a:r>
              <a:rPr lang="ko-KR" altLang="en-US" sz="12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프라이빗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클라우드 전환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F69D9C7-AFEE-4668-A80E-8C2C4EF3F311}"/>
              </a:ext>
            </a:extLst>
          </p:cNvPr>
          <p:cNvCxnSpPr>
            <a:cxnSpLocks/>
          </p:cNvCxnSpPr>
          <p:nvPr/>
        </p:nvCxnSpPr>
        <p:spPr>
          <a:xfrm>
            <a:off x="5155337" y="2899015"/>
            <a:ext cx="4317247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40" name="Text Box 56">
            <a:extLst>
              <a:ext uri="{FF2B5EF4-FFF2-40B4-BE49-F238E27FC236}">
                <a16:creationId xmlns:a16="http://schemas.microsoft.com/office/drawing/2014/main" id="{C27AF7D0-37D3-443B-9CC7-7E8AAF4F2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1672" y="2991572"/>
            <a:ext cx="40919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다양한 </a:t>
            </a:r>
            <a:r>
              <a:rPr lang="ko-KR" altLang="en-US" sz="12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퍼블릭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 클라우드 지원 및 손쉬운 </a:t>
            </a:r>
            <a:r>
              <a:rPr lang="ko-KR" altLang="en-US" sz="12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프라이빗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 클라우드 환경 전환 지원</a:t>
            </a:r>
          </a:p>
        </p:txBody>
      </p:sp>
      <p:sp>
        <p:nvSpPr>
          <p:cNvPr id="41" name="양쪽 모서리가 둥근 사각형 82">
            <a:extLst>
              <a:ext uri="{FF2B5EF4-FFF2-40B4-BE49-F238E27FC236}">
                <a16:creationId xmlns:a16="http://schemas.microsoft.com/office/drawing/2014/main" id="{487BD6FA-6AB0-4EAB-A065-9C76E593F5AA}"/>
              </a:ext>
            </a:extLst>
          </p:cNvPr>
          <p:cNvSpPr/>
          <p:nvPr/>
        </p:nvSpPr>
        <p:spPr>
          <a:xfrm>
            <a:off x="358951" y="2234854"/>
            <a:ext cx="4491125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marR="0" lvl="0" indent="-898525" algn="ctr" defTabSz="99569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단계</a:t>
            </a:r>
            <a:r>
              <a:rPr kumimoji="0" lang="en-US" altLang="ko-KR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 3. </a:t>
            </a:r>
            <a:r>
              <a:rPr kumimoji="0" lang="ko-KR" altLang="en-US" sz="12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effectLst/>
                <a:uLnTx/>
                <a:uFillTx/>
                <a:latin typeface="+mn-ea"/>
              </a:rPr>
              <a:t>손쉬운 데이터 마이그레이션 지원</a:t>
            </a:r>
          </a:p>
        </p:txBody>
      </p:sp>
      <p:sp>
        <p:nvSpPr>
          <p:cNvPr id="42" name="Text Box 56">
            <a:extLst>
              <a:ext uri="{FF2B5EF4-FFF2-40B4-BE49-F238E27FC236}">
                <a16:creationId xmlns:a16="http://schemas.microsoft.com/office/drawing/2014/main" id="{DF69A58B-E6AF-4C86-AA62-0F20BD8CD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383" y="2639693"/>
            <a:ext cx="271002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다양한 데이터 마이그레이션</a:t>
            </a:r>
          </a:p>
        </p:txBody>
      </p:sp>
      <p:sp>
        <p:nvSpPr>
          <p:cNvPr id="43" name="Text Box 56">
            <a:extLst>
              <a:ext uri="{FF2B5EF4-FFF2-40B4-BE49-F238E27FC236}">
                <a16:creationId xmlns:a16="http://schemas.microsoft.com/office/drawing/2014/main" id="{7DDF306B-5C86-481E-88C0-C7C899BA5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99" y="2991572"/>
            <a:ext cx="413752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en-US" altLang="ko-KR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P2P, P2V, P2C, V2V, V2C 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등 다양한 데이터 마이그레이션 제공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7ED8795-4ACF-40E2-83BA-BD7C74BD21D0}"/>
              </a:ext>
            </a:extLst>
          </p:cNvPr>
          <p:cNvCxnSpPr>
            <a:cxnSpLocks/>
          </p:cNvCxnSpPr>
          <p:nvPr/>
        </p:nvCxnSpPr>
        <p:spPr>
          <a:xfrm>
            <a:off x="412731" y="2899015"/>
            <a:ext cx="4371221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pic>
        <p:nvPicPr>
          <p:cNvPr id="47" name="Picture 2" descr="Veeam Disaster Recovery in Microsoft Azure combines the functionality of Veeam PN for Microsoft Azure (Veeam Powered Network) and Direct Restore to Microsoft Azure to deliver all-encompassing on-demand DR in the cloud. (Veeam PN = Veeam Powered Network; VPN = virtual private network)">
            <a:extLst>
              <a:ext uri="{FF2B5EF4-FFF2-40B4-BE49-F238E27FC236}">
                <a16:creationId xmlns:a16="http://schemas.microsoft.com/office/drawing/2014/main" id="{39E0D365-EE61-43B7-8458-CF96FA92C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86" y="3398684"/>
            <a:ext cx="3796615" cy="217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2E68E1-EFC7-4A61-B86B-391E9B0B1FFB}"/>
              </a:ext>
            </a:extLst>
          </p:cNvPr>
          <p:cNvSpPr/>
          <p:nvPr/>
        </p:nvSpPr>
        <p:spPr>
          <a:xfrm>
            <a:off x="5323641" y="5477275"/>
            <a:ext cx="4074138" cy="91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9" name="Picture 2" descr="Image result for MS Azure">
            <a:extLst>
              <a:ext uri="{FF2B5EF4-FFF2-40B4-BE49-F238E27FC236}">
                <a16:creationId xmlns:a16="http://schemas.microsoft.com/office/drawing/2014/main" id="{861F4E93-4B57-469F-A7FF-1E309CEF0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86" y="5610033"/>
            <a:ext cx="1034473" cy="64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Image result for AWS">
            <a:extLst>
              <a:ext uri="{FF2B5EF4-FFF2-40B4-BE49-F238E27FC236}">
                <a16:creationId xmlns:a16="http://schemas.microsoft.com/office/drawing/2014/main" id="{1C745515-2A08-4A52-A27E-D65E18F72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571" y="5517179"/>
            <a:ext cx="1111826" cy="8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Image result for GCP">
            <a:extLst>
              <a:ext uri="{FF2B5EF4-FFF2-40B4-BE49-F238E27FC236}">
                <a16:creationId xmlns:a16="http://schemas.microsoft.com/office/drawing/2014/main" id="{7C8E13A6-6BC1-4E25-91F4-6FA2C4B30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157" y="5661475"/>
            <a:ext cx="562971" cy="56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Image result for openstack">
            <a:extLst>
              <a:ext uri="{FF2B5EF4-FFF2-40B4-BE49-F238E27FC236}">
                <a16:creationId xmlns:a16="http://schemas.microsoft.com/office/drawing/2014/main" id="{F9034ADF-AE42-4A39-9AD0-25F22AAD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035" y="5580994"/>
            <a:ext cx="759511" cy="7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4A14D729-5731-4115-873B-1E70D9E7A8AE}"/>
              </a:ext>
            </a:extLst>
          </p:cNvPr>
          <p:cNvSpPr/>
          <p:nvPr/>
        </p:nvSpPr>
        <p:spPr>
          <a:xfrm>
            <a:off x="1520087" y="3595364"/>
            <a:ext cx="2214031" cy="1875492"/>
          </a:xfrm>
          <a:prstGeom prst="ellipse">
            <a:avLst/>
          </a:prstGeom>
          <a:noFill/>
          <a:ln>
            <a:solidFill>
              <a:srgbClr val="7BC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4" name="Picture 269">
            <a:extLst>
              <a:ext uri="{FF2B5EF4-FFF2-40B4-BE49-F238E27FC236}">
                <a16:creationId xmlns:a16="http://schemas.microsoft.com/office/drawing/2014/main" id="{F7A03D9F-680E-4821-82D8-5BD0BD911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4594" y="4779134"/>
            <a:ext cx="439819" cy="66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7">
            <a:extLst>
              <a:ext uri="{FF2B5EF4-FFF2-40B4-BE49-F238E27FC236}">
                <a16:creationId xmlns:a16="http://schemas.microsoft.com/office/drawing/2014/main" id="{603D19AD-E073-4609-9374-E5D8A226EA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03" y="3856286"/>
            <a:ext cx="248978" cy="164958"/>
          </a:xfrm>
          <a:prstGeom prst="rect">
            <a:avLst/>
          </a:prstGeom>
        </p:spPr>
      </p:pic>
      <p:pic>
        <p:nvPicPr>
          <p:cNvPr id="56" name="Picture 28">
            <a:extLst>
              <a:ext uri="{FF2B5EF4-FFF2-40B4-BE49-F238E27FC236}">
                <a16:creationId xmlns:a16="http://schemas.microsoft.com/office/drawing/2014/main" id="{986F8DD4-3F4D-4BE9-911E-28453A9024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098" y="3846400"/>
            <a:ext cx="235052" cy="155731"/>
          </a:xfrm>
          <a:prstGeom prst="rect">
            <a:avLst/>
          </a:prstGeom>
        </p:spPr>
      </p:pic>
      <p:sp>
        <p:nvSpPr>
          <p:cNvPr id="57" name="Freeform 49">
            <a:extLst>
              <a:ext uri="{FF2B5EF4-FFF2-40B4-BE49-F238E27FC236}">
                <a16:creationId xmlns:a16="http://schemas.microsoft.com/office/drawing/2014/main" id="{4B464921-02EF-405E-B931-0D05C9CE2013}"/>
              </a:ext>
            </a:extLst>
          </p:cNvPr>
          <p:cNvSpPr/>
          <p:nvPr/>
        </p:nvSpPr>
        <p:spPr>
          <a:xfrm>
            <a:off x="3189375" y="3552148"/>
            <a:ext cx="779351" cy="493831"/>
          </a:xfrm>
          <a:custGeom>
            <a:avLst/>
            <a:gdLst>
              <a:gd name="connsiteX0" fmla="*/ 983449 w 1863986"/>
              <a:gd name="connsiteY0" fmla="*/ 0 h 1146489"/>
              <a:gd name="connsiteX1" fmla="*/ 1548675 w 1863986"/>
              <a:gd name="connsiteY1" fmla="*/ 460672 h 1146489"/>
              <a:gd name="connsiteX2" fmla="*/ 1549534 w 1863986"/>
              <a:gd name="connsiteY2" fmla="*/ 469195 h 1146489"/>
              <a:gd name="connsiteX3" fmla="*/ 1589913 w 1863986"/>
              <a:gd name="connsiteY3" fmla="*/ 473265 h 1146489"/>
              <a:gd name="connsiteX4" fmla="*/ 1863986 w 1863986"/>
              <a:gd name="connsiteY4" fmla="*/ 809541 h 1146489"/>
              <a:gd name="connsiteX5" fmla="*/ 1589913 w 1863986"/>
              <a:gd name="connsiteY5" fmla="*/ 1145816 h 1146489"/>
              <a:gd name="connsiteX6" fmla="*/ 1583238 w 1863986"/>
              <a:gd name="connsiteY6" fmla="*/ 1146489 h 1146489"/>
              <a:gd name="connsiteX7" fmla="*/ 348531 w 1863986"/>
              <a:gd name="connsiteY7" fmla="*/ 1146489 h 1146489"/>
              <a:gd name="connsiteX8" fmla="*/ 328194 w 1863986"/>
              <a:gd name="connsiteY8" fmla="*/ 1144439 h 1146489"/>
              <a:gd name="connsiteX9" fmla="*/ 0 w 1863986"/>
              <a:gd name="connsiteY9" fmla="*/ 741759 h 1146489"/>
              <a:gd name="connsiteX10" fmla="*/ 411032 w 1863986"/>
              <a:gd name="connsiteY10" fmla="*/ 330727 h 1146489"/>
              <a:gd name="connsiteX11" fmla="*/ 460864 w 1863986"/>
              <a:gd name="connsiteY11" fmla="*/ 335751 h 1146489"/>
              <a:gd name="connsiteX12" fmla="*/ 505036 w 1863986"/>
              <a:gd name="connsiteY12" fmla="*/ 254371 h 1146489"/>
              <a:gd name="connsiteX13" fmla="*/ 983449 w 1863986"/>
              <a:gd name="connsiteY13" fmla="*/ 0 h 114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63986" h="1146489">
                <a:moveTo>
                  <a:pt x="983449" y="0"/>
                </a:moveTo>
                <a:cubicBezTo>
                  <a:pt x="1262259" y="0"/>
                  <a:pt x="1494877" y="197767"/>
                  <a:pt x="1548675" y="460672"/>
                </a:cubicBezTo>
                <a:lnTo>
                  <a:pt x="1549534" y="469195"/>
                </a:lnTo>
                <a:lnTo>
                  <a:pt x="1589913" y="473265"/>
                </a:lnTo>
                <a:cubicBezTo>
                  <a:pt x="1746327" y="505272"/>
                  <a:pt x="1863986" y="643666"/>
                  <a:pt x="1863986" y="809541"/>
                </a:cubicBezTo>
                <a:cubicBezTo>
                  <a:pt x="1863986" y="975415"/>
                  <a:pt x="1746327" y="1113810"/>
                  <a:pt x="1589913" y="1145816"/>
                </a:cubicBezTo>
                <a:lnTo>
                  <a:pt x="1583238" y="1146489"/>
                </a:lnTo>
                <a:lnTo>
                  <a:pt x="348531" y="1146489"/>
                </a:lnTo>
                <a:lnTo>
                  <a:pt x="328194" y="1144439"/>
                </a:lnTo>
                <a:cubicBezTo>
                  <a:pt x="140894" y="1106112"/>
                  <a:pt x="0" y="940389"/>
                  <a:pt x="0" y="741759"/>
                </a:cubicBezTo>
                <a:cubicBezTo>
                  <a:pt x="0" y="514752"/>
                  <a:pt x="184025" y="330727"/>
                  <a:pt x="411032" y="330727"/>
                </a:cubicBezTo>
                <a:lnTo>
                  <a:pt x="460864" y="335751"/>
                </a:lnTo>
                <a:lnTo>
                  <a:pt x="505036" y="254371"/>
                </a:lnTo>
                <a:cubicBezTo>
                  <a:pt x="608718" y="100902"/>
                  <a:pt x="784300" y="0"/>
                  <a:pt x="983449" y="0"/>
                </a:cubicBezTo>
                <a:close/>
              </a:path>
            </a:pathLst>
          </a:custGeom>
          <a:solidFill>
            <a:srgbClr val="00A2E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endParaRPr lang="ru-RU" sz="2430" kern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58" name="Picture 33">
            <a:extLst>
              <a:ext uri="{FF2B5EF4-FFF2-40B4-BE49-F238E27FC236}">
                <a16:creationId xmlns:a16="http://schemas.microsoft.com/office/drawing/2014/main" id="{1FA955D1-B500-4B44-AB55-85468BA071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08" y="3788488"/>
            <a:ext cx="422088" cy="232977"/>
          </a:xfrm>
          <a:prstGeom prst="rect">
            <a:avLst/>
          </a:prstGeom>
        </p:spPr>
      </p:pic>
      <p:pic>
        <p:nvPicPr>
          <p:cNvPr id="59" name="Picture 34">
            <a:extLst>
              <a:ext uri="{FF2B5EF4-FFF2-40B4-BE49-F238E27FC236}">
                <a16:creationId xmlns:a16="http://schemas.microsoft.com/office/drawing/2014/main" id="{62983B08-8333-4311-BCCD-BEA7301136B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287" y="3838745"/>
            <a:ext cx="152460" cy="139786"/>
          </a:xfrm>
          <a:prstGeom prst="rect">
            <a:avLst/>
          </a:prstGeom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10447B5A-88B7-47A9-8A4D-F86640562E4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695" y="3672469"/>
            <a:ext cx="314228" cy="111829"/>
          </a:xfrm>
          <a:prstGeom prst="rect">
            <a:avLst/>
          </a:prstGeom>
        </p:spPr>
      </p:pic>
      <p:sp>
        <p:nvSpPr>
          <p:cNvPr id="61" name="Freeform 110">
            <a:extLst>
              <a:ext uri="{FF2B5EF4-FFF2-40B4-BE49-F238E27FC236}">
                <a16:creationId xmlns:a16="http://schemas.microsoft.com/office/drawing/2014/main" id="{A4F8B338-D39E-4D68-96C1-962D395B92E3}"/>
              </a:ext>
            </a:extLst>
          </p:cNvPr>
          <p:cNvSpPr/>
          <p:nvPr/>
        </p:nvSpPr>
        <p:spPr>
          <a:xfrm>
            <a:off x="1331173" y="3533226"/>
            <a:ext cx="779352" cy="531674"/>
          </a:xfrm>
          <a:custGeom>
            <a:avLst/>
            <a:gdLst>
              <a:gd name="connsiteX0" fmla="*/ 1074026 w 2035661"/>
              <a:gd name="connsiteY0" fmla="*/ 0 h 1260170"/>
              <a:gd name="connsiteX1" fmla="*/ 1691310 w 2035661"/>
              <a:gd name="connsiteY1" fmla="*/ 503101 h 1260170"/>
              <a:gd name="connsiteX2" fmla="*/ 1692248 w 2035661"/>
              <a:gd name="connsiteY2" fmla="*/ 512409 h 1260170"/>
              <a:gd name="connsiteX3" fmla="*/ 1736346 w 2035661"/>
              <a:gd name="connsiteY3" fmla="*/ 516854 h 1260170"/>
              <a:gd name="connsiteX4" fmla="*/ 2035661 w 2035661"/>
              <a:gd name="connsiteY4" fmla="*/ 884101 h 1260170"/>
              <a:gd name="connsiteX5" fmla="*/ 1736346 w 2035661"/>
              <a:gd name="connsiteY5" fmla="*/ 1251348 h 1260170"/>
              <a:gd name="connsiteX6" fmla="*/ 1704110 w 2035661"/>
              <a:gd name="connsiteY6" fmla="*/ 1254598 h 1260170"/>
              <a:gd name="connsiteX7" fmla="*/ 1704110 w 2035661"/>
              <a:gd name="connsiteY7" fmla="*/ 1258963 h 1260170"/>
              <a:gd name="connsiteX8" fmla="*/ 1660808 w 2035661"/>
              <a:gd name="connsiteY8" fmla="*/ 1258963 h 1260170"/>
              <a:gd name="connsiteX9" fmla="*/ 1660798 w 2035661"/>
              <a:gd name="connsiteY9" fmla="*/ 1258964 h 1260170"/>
              <a:gd name="connsiteX10" fmla="*/ 1660788 w 2035661"/>
              <a:gd name="connsiteY10" fmla="*/ 1258963 h 1260170"/>
              <a:gd name="connsiteX11" fmla="*/ 1085999 w 2035661"/>
              <a:gd name="connsiteY11" fmla="*/ 1258963 h 1260170"/>
              <a:gd name="connsiteX12" fmla="*/ 1074026 w 2035661"/>
              <a:gd name="connsiteY12" fmla="*/ 1260170 h 1260170"/>
              <a:gd name="connsiteX13" fmla="*/ 1062053 w 2035661"/>
              <a:gd name="connsiteY13" fmla="*/ 1258963 h 1260170"/>
              <a:gd name="connsiteX14" fmla="*/ 448898 w 2035661"/>
              <a:gd name="connsiteY14" fmla="*/ 1258963 h 1260170"/>
              <a:gd name="connsiteX15" fmla="*/ 448888 w 2035661"/>
              <a:gd name="connsiteY15" fmla="*/ 1258964 h 1260170"/>
              <a:gd name="connsiteX16" fmla="*/ 448878 w 2035661"/>
              <a:gd name="connsiteY16" fmla="*/ 1258963 h 1260170"/>
              <a:gd name="connsiteX17" fmla="*/ 382386 w 2035661"/>
              <a:gd name="connsiteY17" fmla="*/ 1258963 h 1260170"/>
              <a:gd name="connsiteX18" fmla="*/ 382386 w 2035661"/>
              <a:gd name="connsiteY18" fmla="*/ 1252260 h 1260170"/>
              <a:gd name="connsiteX19" fmla="*/ 358421 w 2035661"/>
              <a:gd name="connsiteY19" fmla="*/ 1249844 h 1260170"/>
              <a:gd name="connsiteX20" fmla="*/ 0 w 2035661"/>
              <a:gd name="connsiteY20" fmla="*/ 810076 h 1260170"/>
              <a:gd name="connsiteX21" fmla="*/ 448888 w 2035661"/>
              <a:gd name="connsiteY21" fmla="*/ 361188 h 1260170"/>
              <a:gd name="connsiteX22" fmla="*/ 503310 w 2035661"/>
              <a:gd name="connsiteY22" fmla="*/ 366674 h 1260170"/>
              <a:gd name="connsiteX23" fmla="*/ 551550 w 2035661"/>
              <a:gd name="connsiteY23" fmla="*/ 277799 h 1260170"/>
              <a:gd name="connsiteX24" fmla="*/ 1074026 w 2035661"/>
              <a:gd name="connsiteY24" fmla="*/ 0 h 126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35661" h="1260170">
                <a:moveTo>
                  <a:pt x="1074026" y="0"/>
                </a:moveTo>
                <a:cubicBezTo>
                  <a:pt x="1378514" y="0"/>
                  <a:pt x="1632557" y="215982"/>
                  <a:pt x="1691310" y="503101"/>
                </a:cubicBezTo>
                <a:lnTo>
                  <a:pt x="1692248" y="512409"/>
                </a:lnTo>
                <a:lnTo>
                  <a:pt x="1736346" y="516854"/>
                </a:lnTo>
                <a:cubicBezTo>
                  <a:pt x="1907165" y="551809"/>
                  <a:pt x="2035661" y="702949"/>
                  <a:pt x="2035661" y="884101"/>
                </a:cubicBezTo>
                <a:cubicBezTo>
                  <a:pt x="2035661" y="1065253"/>
                  <a:pt x="1907165" y="1216394"/>
                  <a:pt x="1736346" y="1251348"/>
                </a:cubicBezTo>
                <a:lnTo>
                  <a:pt x="1704110" y="1254598"/>
                </a:lnTo>
                <a:lnTo>
                  <a:pt x="1704110" y="1258963"/>
                </a:lnTo>
                <a:lnTo>
                  <a:pt x="1660808" y="1258963"/>
                </a:lnTo>
                <a:lnTo>
                  <a:pt x="1660798" y="1258964"/>
                </a:lnTo>
                <a:lnTo>
                  <a:pt x="1660788" y="1258963"/>
                </a:lnTo>
                <a:lnTo>
                  <a:pt x="1085999" y="1258963"/>
                </a:lnTo>
                <a:lnTo>
                  <a:pt x="1074026" y="1260170"/>
                </a:lnTo>
                <a:lnTo>
                  <a:pt x="1062053" y="1258963"/>
                </a:lnTo>
                <a:lnTo>
                  <a:pt x="448898" y="1258963"/>
                </a:lnTo>
                <a:lnTo>
                  <a:pt x="448888" y="1258964"/>
                </a:lnTo>
                <a:lnTo>
                  <a:pt x="448878" y="1258963"/>
                </a:lnTo>
                <a:lnTo>
                  <a:pt x="382386" y="1258963"/>
                </a:lnTo>
                <a:lnTo>
                  <a:pt x="382386" y="1252260"/>
                </a:lnTo>
                <a:lnTo>
                  <a:pt x="358421" y="1249844"/>
                </a:lnTo>
                <a:cubicBezTo>
                  <a:pt x="153871" y="1207987"/>
                  <a:pt x="0" y="1027001"/>
                  <a:pt x="0" y="810076"/>
                </a:cubicBezTo>
                <a:cubicBezTo>
                  <a:pt x="0" y="562162"/>
                  <a:pt x="200974" y="361188"/>
                  <a:pt x="448888" y="361188"/>
                </a:cubicBezTo>
                <a:lnTo>
                  <a:pt x="503310" y="366674"/>
                </a:lnTo>
                <a:lnTo>
                  <a:pt x="551550" y="277799"/>
                </a:lnTo>
                <a:cubicBezTo>
                  <a:pt x="664781" y="110195"/>
                  <a:pt x="856535" y="0"/>
                  <a:pt x="1074026" y="0"/>
                </a:cubicBezTo>
                <a:close/>
              </a:path>
            </a:pathLst>
          </a:custGeom>
          <a:solidFill>
            <a:srgbClr val="00A2E8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25784">
              <a:defRPr/>
            </a:pPr>
            <a:endParaRPr lang="ru-RU" sz="1368" kern="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62" name="Picture 152">
            <a:extLst>
              <a:ext uri="{FF2B5EF4-FFF2-40B4-BE49-F238E27FC236}">
                <a16:creationId xmlns:a16="http://schemas.microsoft.com/office/drawing/2014/main" id="{146A237A-E6FB-4FD9-AEE9-BCDE44849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7325" y="3755069"/>
            <a:ext cx="315776" cy="27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63E3547-57EE-46A2-99F4-C4F7396B257C}"/>
              </a:ext>
            </a:extLst>
          </p:cNvPr>
          <p:cNvSpPr txBox="1"/>
          <p:nvPr/>
        </p:nvSpPr>
        <p:spPr>
          <a:xfrm>
            <a:off x="2331723" y="3651082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C2C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284BA8-6A39-4193-B58F-F6E3E30CA0CC}"/>
              </a:ext>
            </a:extLst>
          </p:cNvPr>
          <p:cNvSpPr txBox="1"/>
          <p:nvPr/>
        </p:nvSpPr>
        <p:spPr>
          <a:xfrm>
            <a:off x="2331723" y="5238283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P2V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6955136-E8C6-439F-A284-6CF05D4C0BAB}"/>
              </a:ext>
            </a:extLst>
          </p:cNvPr>
          <p:cNvSpPr txBox="1"/>
          <p:nvPr/>
        </p:nvSpPr>
        <p:spPr>
          <a:xfrm>
            <a:off x="3242071" y="4332576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V2C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379294-7EB1-421C-B749-20D03750EDA2}"/>
              </a:ext>
            </a:extLst>
          </p:cNvPr>
          <p:cNvSpPr txBox="1"/>
          <p:nvPr/>
        </p:nvSpPr>
        <p:spPr>
          <a:xfrm>
            <a:off x="1431024" y="4332576"/>
            <a:ext cx="623044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P2C</a:t>
            </a:r>
            <a:endParaRPr lang="ko-KR" altLang="en-US" sz="1000" b="1" dirty="0" err="1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67" name="Picture 148">
            <a:extLst>
              <a:ext uri="{FF2B5EF4-FFF2-40B4-BE49-F238E27FC236}">
                <a16:creationId xmlns:a16="http://schemas.microsoft.com/office/drawing/2014/main" id="{C1BD47DD-CF1E-4187-902F-06B9CF640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2655" y="4809054"/>
            <a:ext cx="652791" cy="66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0A57B6E-1C15-4808-911A-CB3C2360E45F}"/>
              </a:ext>
            </a:extLst>
          </p:cNvPr>
          <p:cNvSpPr txBox="1"/>
          <p:nvPr/>
        </p:nvSpPr>
        <p:spPr>
          <a:xfrm>
            <a:off x="3983940" y="3594135"/>
            <a:ext cx="723503" cy="43690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050" b="1" dirty="0" err="1">
                <a:latin typeface="+mn-ea"/>
              </a:rPr>
              <a:t>퍼블릭</a:t>
            </a:r>
            <a:r>
              <a:rPr lang="ko-KR" altLang="en-US" sz="1050" b="1" dirty="0">
                <a:latin typeface="+mn-ea"/>
              </a:rPr>
              <a:t> </a:t>
            </a:r>
            <a:endParaRPr lang="en-US" altLang="ko-KR" sz="1050" b="1" dirty="0">
              <a:latin typeface="+mn-ea"/>
            </a:endParaRPr>
          </a:p>
          <a:p>
            <a:pPr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클라우드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DFBA01-B6BC-4328-B086-943FF9757A06}"/>
              </a:ext>
            </a:extLst>
          </p:cNvPr>
          <p:cNvSpPr txBox="1"/>
          <p:nvPr/>
        </p:nvSpPr>
        <p:spPr>
          <a:xfrm>
            <a:off x="609699" y="3594135"/>
            <a:ext cx="723503" cy="43690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r" latinLnBrk="0">
              <a:spcAft>
                <a:spcPts val="200"/>
              </a:spcAft>
            </a:pPr>
            <a:r>
              <a:rPr lang="ko-KR" altLang="en-US" sz="1050" b="1" dirty="0" err="1">
                <a:latin typeface="+mn-ea"/>
              </a:rPr>
              <a:t>프라이빗</a:t>
            </a:r>
            <a:r>
              <a:rPr lang="ko-KR" altLang="en-US" sz="1050" b="1" dirty="0">
                <a:latin typeface="+mn-ea"/>
              </a:rPr>
              <a:t> </a:t>
            </a:r>
            <a:endParaRPr lang="en-US" altLang="ko-KR" sz="1050" b="1" dirty="0">
              <a:latin typeface="+mn-ea"/>
            </a:endParaRPr>
          </a:p>
          <a:p>
            <a:pPr algn="r"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클라우드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F78781-577D-4FD0-83F5-CD5B29581FC6}"/>
              </a:ext>
            </a:extLst>
          </p:cNvPr>
          <p:cNvSpPr txBox="1"/>
          <p:nvPr/>
        </p:nvSpPr>
        <p:spPr>
          <a:xfrm>
            <a:off x="712623" y="4876187"/>
            <a:ext cx="723503" cy="42151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r"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물리</a:t>
            </a:r>
            <a:endParaRPr lang="en-US" altLang="ko-KR" sz="1050" b="1" dirty="0">
              <a:latin typeface="+mn-ea"/>
            </a:endParaRPr>
          </a:p>
          <a:p>
            <a:pPr algn="r"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서버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0478407-3B78-4C56-9894-04C6A2DAADD8}"/>
              </a:ext>
            </a:extLst>
          </p:cNvPr>
          <p:cNvSpPr txBox="1"/>
          <p:nvPr/>
        </p:nvSpPr>
        <p:spPr>
          <a:xfrm>
            <a:off x="3979350" y="4876187"/>
            <a:ext cx="723503" cy="42151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가상화</a:t>
            </a:r>
            <a:endParaRPr lang="en-US" altLang="ko-KR" sz="1050" b="1" dirty="0">
              <a:latin typeface="+mn-ea"/>
            </a:endParaRPr>
          </a:p>
          <a:p>
            <a:pPr latinLnBrk="0">
              <a:spcAft>
                <a:spcPts val="200"/>
              </a:spcAft>
            </a:pPr>
            <a:r>
              <a:rPr lang="ko-KR" altLang="en-US" sz="1050" b="1" dirty="0">
                <a:latin typeface="+mn-ea"/>
              </a:rPr>
              <a:t>서버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C464768-1F94-4EF0-A438-77F517F98431}"/>
              </a:ext>
            </a:extLst>
          </p:cNvPr>
          <p:cNvSpPr/>
          <p:nvPr/>
        </p:nvSpPr>
        <p:spPr>
          <a:xfrm>
            <a:off x="669580" y="5738166"/>
            <a:ext cx="1932944" cy="6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P2P : Physical To Physical</a:t>
            </a:r>
          </a:p>
          <a:p>
            <a:pPr latinLnBrk="0">
              <a:spcAft>
                <a:spcPts val="200"/>
              </a:spcAft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P2V : Physical To Virtual</a:t>
            </a:r>
          </a:p>
          <a:p>
            <a:pPr latinLnBrk="0">
              <a:spcAft>
                <a:spcPts val="200"/>
              </a:spcAft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P2C : Physical To Cloud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96B8446-2DBB-4D3D-B486-0BB4860A37FF}"/>
              </a:ext>
            </a:extLst>
          </p:cNvPr>
          <p:cNvSpPr/>
          <p:nvPr/>
        </p:nvSpPr>
        <p:spPr>
          <a:xfrm>
            <a:off x="2716816" y="5738166"/>
            <a:ext cx="1932944" cy="6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100">
                <a:solidFill>
                  <a:schemeClr val="tx1"/>
                </a:solidFill>
                <a:latin typeface="+mn-ea"/>
              </a:rPr>
              <a:t>V2V : Virtual To Virtual</a:t>
            </a:r>
          </a:p>
          <a:p>
            <a:pPr latinLnBrk="0">
              <a:spcAft>
                <a:spcPts val="200"/>
              </a:spcAft>
            </a:pPr>
            <a:r>
              <a:rPr lang="en-US" altLang="ko-KR" sz="1100">
                <a:solidFill>
                  <a:schemeClr val="tx1"/>
                </a:solidFill>
                <a:latin typeface="+mn-ea"/>
              </a:rPr>
              <a:t>V2C : Virtual To Cloud</a:t>
            </a:r>
          </a:p>
          <a:p>
            <a:pPr latinLnBrk="0">
              <a:spcAft>
                <a:spcPts val="200"/>
              </a:spcAft>
            </a:pPr>
            <a:r>
              <a:rPr lang="en-US" altLang="ko-KR" sz="1100">
                <a:solidFill>
                  <a:schemeClr val="tx1"/>
                </a:solidFill>
                <a:latin typeface="+mn-ea"/>
              </a:rPr>
              <a:t>C2C : Cloud To Cloud</a:t>
            </a:r>
            <a:endParaRPr lang="en-US" altLang="ko-KR" sz="1100" dirty="0" err="1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9539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</a:rPr>
              <a:t>설치 장비 품질보증 계획 </a:t>
            </a:r>
            <a:r>
              <a:rPr lang="en-US" altLang="ko-KR" dirty="0">
                <a:latin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EE50EC4-113C-4A86-AAB0-757AD0142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품질보증 절차는 품질 목표를 달성하기 위한 반복적인 품질 활동으로 제안사는 사업 수행 품질계획서 수립 후 사업 전체 기간 동안 품질활동을 수행하며 품질활동은 각 단계별 산출물이 품질 목표</a:t>
            </a:r>
            <a:r>
              <a:rPr lang="en-US" altLang="ko-KR" dirty="0"/>
              <a:t>, </a:t>
            </a:r>
            <a:r>
              <a:rPr lang="ko-KR" altLang="en-US" dirty="0"/>
              <a:t>표준 및 문서화 절차 등에 부합하는지 평가하여 시정 조치를 취하고 품질 목표를 달성합니다</a:t>
            </a:r>
            <a:r>
              <a:rPr lang="en-US" altLang="ko-KR" dirty="0"/>
              <a:t>.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A3086421-A946-4157-A617-03D0DE830CA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품질 보증 절차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B73F389-18E8-41B3-9642-00302259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6" y="2241175"/>
            <a:ext cx="9291887" cy="43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998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</a:rPr>
              <a:t>설치 장비 품질보증 계획 </a:t>
            </a:r>
            <a:r>
              <a:rPr lang="en-US" altLang="ko-KR" dirty="0">
                <a:latin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atinLnBrk="0">
              <a:spcAft>
                <a:spcPts val="200"/>
              </a:spcAft>
            </a:pPr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  <a:endParaRPr lang="en-US" altLang="ko-KR" dirty="0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EE50EC4-113C-4A86-AAB0-757AD0142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품질보증 절차는 품질 목표를 달성하기 위한 반복적인 품질 활동으로 제안사는 사업 수행 품질계획서 수립 후 사업 전체 기간 동안 품질활동을 수행하며 품질활동은 각 단계별 산출물이 품질 목표</a:t>
            </a:r>
            <a:r>
              <a:rPr lang="en-US" altLang="ko-KR" dirty="0"/>
              <a:t>, </a:t>
            </a:r>
            <a:r>
              <a:rPr lang="ko-KR" altLang="en-US" dirty="0"/>
              <a:t>표준 및 문서화 절차 등에 부합하는지 평가하여 시정 조치를 취하고 품질 목표를 달성합니다</a:t>
            </a:r>
            <a:r>
              <a:rPr lang="en-US" altLang="ko-KR" dirty="0"/>
              <a:t>.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A3086421-A946-4157-A617-03D0DE830CA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>
                <a:latin typeface="+mn-ea"/>
              </a:rPr>
              <a:t>품질 보증 절차 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>
                <a:latin typeface="+mn-ea"/>
              </a:rPr>
              <a:t>계속</a:t>
            </a:r>
            <a:r>
              <a:rPr lang="en-US" altLang="ko-KR" sz="1400" b="1" dirty="0">
                <a:latin typeface="+mn-ea"/>
              </a:rPr>
              <a:t>)</a:t>
            </a:r>
            <a:endParaRPr lang="ko-KR" altLang="en-US" sz="1400" b="1" dirty="0">
              <a:latin typeface="+mn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60C5ED-4FBC-429B-8A54-EF7FBC0BBA5A}"/>
              </a:ext>
            </a:extLst>
          </p:cNvPr>
          <p:cNvGrpSpPr/>
          <p:nvPr/>
        </p:nvGrpSpPr>
        <p:grpSpPr>
          <a:xfrm>
            <a:off x="386600" y="2250142"/>
            <a:ext cx="9282868" cy="4374776"/>
            <a:chOff x="234195" y="2312989"/>
            <a:chExt cx="8658240" cy="4059384"/>
          </a:xfrm>
        </p:grpSpPr>
        <p:sp>
          <p:nvSpPr>
            <p:cNvPr id="8" name="Rectangle 59">
              <a:extLst>
                <a:ext uri="{FF2B5EF4-FFF2-40B4-BE49-F238E27FC236}">
                  <a16:creationId xmlns:a16="http://schemas.microsoft.com/office/drawing/2014/main" id="{24B40001-C831-4D91-8065-3E9E86C3F4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413685" y="3125715"/>
              <a:ext cx="3894833" cy="259848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marR="0" lvl="0" indent="-101600" defTabSz="914400" eaLnBrk="1" fontAlgn="auto" latinLnBrk="0" hangingPunct="1">
                <a:lnSpc>
                  <a:spcPts val="12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5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9" name="Rectangle 59">
              <a:extLst>
                <a:ext uri="{FF2B5EF4-FFF2-40B4-BE49-F238E27FC236}">
                  <a16:creationId xmlns:a16="http://schemas.microsoft.com/office/drawing/2014/main" id="{78D74C43-9765-4B7F-976A-946F34852D7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40437" y="3125715"/>
              <a:ext cx="3894833" cy="259848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marR="0" lvl="0" indent="-101600" defTabSz="914400" eaLnBrk="1" fontAlgn="auto" latinLnBrk="0" hangingPunct="1">
                <a:lnSpc>
                  <a:spcPts val="12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5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0" name="Rectangle 59">
              <a:extLst>
                <a:ext uri="{FF2B5EF4-FFF2-40B4-BE49-F238E27FC236}">
                  <a16:creationId xmlns:a16="http://schemas.microsoft.com/office/drawing/2014/main" id="{97BFA73D-4B4B-4095-BA98-36A40565B0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645528" y="3125715"/>
              <a:ext cx="3894833" cy="259848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marR="0" lvl="0" indent="-101600" defTabSz="914400" eaLnBrk="1" fontAlgn="auto" latinLnBrk="0" hangingPunct="1">
                <a:lnSpc>
                  <a:spcPts val="12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50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1" name="AutoShape 47">
              <a:extLst>
                <a:ext uri="{FF2B5EF4-FFF2-40B4-BE49-F238E27FC236}">
                  <a16:creationId xmlns:a16="http://schemas.microsoft.com/office/drawing/2014/main" id="{64C926A5-88BE-46BF-850D-82F827D536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195" y="2326611"/>
              <a:ext cx="2598190" cy="294712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품질보증 계획 수립</a:t>
              </a:r>
            </a:p>
          </p:txBody>
        </p:sp>
        <p:sp>
          <p:nvSpPr>
            <p:cNvPr id="12" name="AutoShape 47">
              <a:extLst>
                <a:ext uri="{FF2B5EF4-FFF2-40B4-BE49-F238E27FC236}">
                  <a16:creationId xmlns:a16="http://schemas.microsoft.com/office/drawing/2014/main" id="{D58A6DBD-0636-4E9B-99BE-A6B460402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8735" y="2326611"/>
              <a:ext cx="2598190" cy="294712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사업 수행  품질검토</a:t>
              </a:r>
            </a:p>
          </p:txBody>
        </p:sp>
        <p:sp>
          <p:nvSpPr>
            <p:cNvPr id="13" name="AutoShape 47">
              <a:extLst>
                <a:ext uri="{FF2B5EF4-FFF2-40B4-BE49-F238E27FC236}">
                  <a16:creationId xmlns:a16="http://schemas.microsoft.com/office/drawing/2014/main" id="{5FB3B6CD-14A5-4603-9851-73FEEC79E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245" y="2326611"/>
              <a:ext cx="2598190" cy="294712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      품질보증 사후점검 및 활동 보고</a:t>
              </a:r>
            </a:p>
          </p:txBody>
        </p:sp>
        <p:sp>
          <p:nvSpPr>
            <p:cNvPr id="14" name="AutoShape 116">
              <a:extLst>
                <a:ext uri="{FF2B5EF4-FFF2-40B4-BE49-F238E27FC236}">
                  <a16:creationId xmlns:a16="http://schemas.microsoft.com/office/drawing/2014/main" id="{801F0D68-2257-40C6-A0DB-1E541EEC98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18353" y="5100277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4C811D5B-303D-433F-954C-4948F07AAA1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418353" y="3677633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567A036D-2FE5-45D6-BAC7-48686BFFA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91" y="3001484"/>
              <a:ext cx="2259081" cy="64087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marR="0" lvl="0" indent="-101600" defTabSz="914400" eaLnBrk="0" fontAlgn="auto" latinLnBrk="0" hangingPunct="0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계약서</a:t>
              </a:r>
              <a:r>
                <a:rPr kumimoji="1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/IT 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서비스 제공 합의서</a:t>
              </a:r>
            </a:p>
            <a:p>
              <a:pPr marL="101600" marR="0" lvl="0" indent="-101600" defTabSz="914400" eaLnBrk="0" fontAlgn="auto" latinLnBrk="0" hangingPunct="0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+mn-ea"/>
                  <a:cs typeface="+mn-cs"/>
                </a:rPr>
                <a:t>사업 수행 기술서</a:t>
              </a:r>
            </a:p>
          </p:txBody>
        </p:sp>
        <p:sp>
          <p:nvSpPr>
            <p:cNvPr id="17" name="Rectangle 108">
              <a:extLst>
                <a:ext uri="{FF2B5EF4-FFF2-40B4-BE49-F238E27FC236}">
                  <a16:creationId xmlns:a16="http://schemas.microsoft.com/office/drawing/2014/main" id="{B321F74E-0196-4071-AC8E-27F7B865F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67" y="2795682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Input</a:t>
              </a:r>
            </a:p>
          </p:txBody>
        </p:sp>
        <p:sp>
          <p:nvSpPr>
            <p:cNvPr id="18" name="Rectangle 114">
              <a:extLst>
                <a:ext uri="{FF2B5EF4-FFF2-40B4-BE49-F238E27FC236}">
                  <a16:creationId xmlns:a16="http://schemas.microsoft.com/office/drawing/2014/main" id="{AE2B5359-3794-4CF5-BB1D-95571BE89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91" y="5749446"/>
              <a:ext cx="2259081" cy="52492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lvl="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사업 수행 품질보증 계획서</a:t>
              </a:r>
            </a:p>
          </p:txBody>
        </p:sp>
        <p:sp>
          <p:nvSpPr>
            <p:cNvPr id="19" name="Rectangle 115">
              <a:extLst>
                <a:ext uri="{FF2B5EF4-FFF2-40B4-BE49-F238E27FC236}">
                  <a16:creationId xmlns:a16="http://schemas.microsoft.com/office/drawing/2014/main" id="{DAE289AC-3287-4013-8982-600E9D6C8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67" y="5522159"/>
              <a:ext cx="2259021" cy="22682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Output</a:t>
              </a:r>
            </a:p>
          </p:txBody>
        </p:sp>
        <p:sp>
          <p:nvSpPr>
            <p:cNvPr id="20" name="AutoShape 121">
              <a:extLst>
                <a:ext uri="{FF2B5EF4-FFF2-40B4-BE49-F238E27FC236}">
                  <a16:creationId xmlns:a16="http://schemas.microsoft.com/office/drawing/2014/main" id="{0758F962-C2B9-46B8-93D8-ED13720A9B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472105" y="5101065"/>
              <a:ext cx="231450" cy="339169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2" name="AutoShape 123">
              <a:extLst>
                <a:ext uri="{FF2B5EF4-FFF2-40B4-BE49-F238E27FC236}">
                  <a16:creationId xmlns:a16="http://schemas.microsoft.com/office/drawing/2014/main" id="{29309FC9-4E05-49FB-8D7D-108E41F587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472105" y="3678421"/>
              <a:ext cx="231450" cy="339169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B336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3" name="Rectangle 130">
              <a:extLst>
                <a:ext uri="{FF2B5EF4-FFF2-40B4-BE49-F238E27FC236}">
                  <a16:creationId xmlns:a16="http://schemas.microsoft.com/office/drawing/2014/main" id="{48270E0C-44F9-4CE7-975C-35B2F51121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314" y="3001484"/>
              <a:ext cx="2259081" cy="64087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marR="0" indent="-101600" eaLnBrk="0" fontAlgn="auto" latinLnBrk="0" hangingPunct="0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사업 수행 기술서</a:t>
              </a:r>
            </a:p>
            <a:p>
              <a:pPr marL="101600" marR="0" indent="-101600" eaLnBrk="0" fontAlgn="auto" latinLnBrk="0" hangingPunct="0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사업 수행 품질보증 계획서</a:t>
              </a:r>
            </a:p>
          </p:txBody>
        </p:sp>
        <p:sp>
          <p:nvSpPr>
            <p:cNvPr id="24" name="Rectangle 131">
              <a:extLst>
                <a:ext uri="{FF2B5EF4-FFF2-40B4-BE49-F238E27FC236}">
                  <a16:creationId xmlns:a16="http://schemas.microsoft.com/office/drawing/2014/main" id="{49CC2782-AEE1-47E1-8294-44DC16ABB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30" y="2777210"/>
              <a:ext cx="2260598" cy="22836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Input</a:t>
              </a:r>
            </a:p>
          </p:txBody>
        </p:sp>
        <p:sp>
          <p:nvSpPr>
            <p:cNvPr id="25" name="Rectangle 136">
              <a:extLst>
                <a:ext uri="{FF2B5EF4-FFF2-40B4-BE49-F238E27FC236}">
                  <a16:creationId xmlns:a16="http://schemas.microsoft.com/office/drawing/2014/main" id="{64EAFD21-06BD-47E2-867E-D56D86473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314" y="5749446"/>
              <a:ext cx="2259081" cy="52492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marR="0" indent="-101600" eaLnBrk="0" fontAlgn="auto" latinLnBrk="0" hangingPunct="0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사업 수행 품질검토 보고서</a:t>
              </a:r>
            </a:p>
          </p:txBody>
        </p:sp>
        <p:sp>
          <p:nvSpPr>
            <p:cNvPr id="26" name="Rectangle 137">
              <a:extLst>
                <a:ext uri="{FF2B5EF4-FFF2-40B4-BE49-F238E27FC236}">
                  <a16:creationId xmlns:a16="http://schemas.microsoft.com/office/drawing/2014/main" id="{A150C5C4-1304-46F4-B180-D3F6D93C2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30" y="5522159"/>
              <a:ext cx="2260598" cy="226821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Output</a:t>
              </a:r>
            </a:p>
          </p:txBody>
        </p:sp>
        <p:sp>
          <p:nvSpPr>
            <p:cNvPr id="27" name="AutoShape 139">
              <a:extLst>
                <a:ext uri="{FF2B5EF4-FFF2-40B4-BE49-F238E27FC236}">
                  <a16:creationId xmlns:a16="http://schemas.microsoft.com/office/drawing/2014/main" id="{6CE2A5C2-5DBB-4DF2-9942-D6F3615B303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76826" y="5100277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8" name="AutoShape 141">
              <a:extLst>
                <a:ext uri="{FF2B5EF4-FFF2-40B4-BE49-F238E27FC236}">
                  <a16:creationId xmlns:a16="http://schemas.microsoft.com/office/drawing/2014/main" id="{4F1D6F04-63A4-42EA-A1CA-413C421203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76826" y="3677633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>
                <a:ln>
                  <a:noFill/>
                </a:ln>
                <a:solidFill>
                  <a:srgbClr val="006AD6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29" name="Rectangle 148">
              <a:extLst>
                <a:ext uri="{FF2B5EF4-FFF2-40B4-BE49-F238E27FC236}">
                  <a16:creationId xmlns:a16="http://schemas.microsoft.com/office/drawing/2014/main" id="{843276FB-9A6E-4C70-A637-2A06D0477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3405" y="3001484"/>
              <a:ext cx="2259081" cy="64087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lvl="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사업 수행 품질보증계획서</a:t>
              </a:r>
            </a:p>
            <a:p>
              <a:pPr marL="101600" lvl="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사업 수행 품질보증보고서</a:t>
              </a:r>
            </a:p>
          </p:txBody>
        </p:sp>
        <p:sp>
          <p:nvSpPr>
            <p:cNvPr id="30" name="Rectangle 149">
              <a:extLst>
                <a:ext uri="{FF2B5EF4-FFF2-40B4-BE49-F238E27FC236}">
                  <a16:creationId xmlns:a16="http://schemas.microsoft.com/office/drawing/2014/main" id="{ABA4EF3E-869E-4E46-9190-E6CCEA9ED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3041" y="2767974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Input</a:t>
              </a:r>
            </a:p>
          </p:txBody>
        </p:sp>
        <p:sp>
          <p:nvSpPr>
            <p:cNvPr id="31" name="Rectangle 111">
              <a:extLst>
                <a:ext uri="{FF2B5EF4-FFF2-40B4-BE49-F238E27FC236}">
                  <a16:creationId xmlns:a16="http://schemas.microsoft.com/office/drawing/2014/main" id="{4624F4F9-4B5A-4A20-9708-E1EF8B10B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191" y="4328681"/>
              <a:ext cx="2259081" cy="7293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사업 수행 품질보증 활동 대상 식별 및 반영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사업 수행 품질보증 계획수립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사업 수행 품질보증 계획검토 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cs typeface="+mn-cs"/>
                </a:rPr>
                <a:t>및 승인              </a:t>
              </a:r>
            </a:p>
          </p:txBody>
        </p:sp>
        <p:sp>
          <p:nvSpPr>
            <p:cNvPr id="32" name="Rectangle 112">
              <a:extLst>
                <a:ext uri="{FF2B5EF4-FFF2-40B4-BE49-F238E27FC236}">
                  <a16:creationId xmlns:a16="http://schemas.microsoft.com/office/drawing/2014/main" id="{4ADA28F3-8392-4DB4-8485-3E896DD86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67" y="4105686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주요 작업</a:t>
              </a:r>
            </a:p>
          </p:txBody>
        </p:sp>
        <p:sp>
          <p:nvSpPr>
            <p:cNvPr id="33" name="Rectangle 133">
              <a:extLst>
                <a:ext uri="{FF2B5EF4-FFF2-40B4-BE49-F238E27FC236}">
                  <a16:creationId xmlns:a16="http://schemas.microsoft.com/office/drawing/2014/main" id="{EAF69106-0E28-437E-BDD9-37EC9C1B8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8314" y="4328681"/>
              <a:ext cx="2259081" cy="7293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lvl="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사업 수행 품질활동 지원</a:t>
              </a:r>
            </a:p>
            <a:p>
              <a:pPr marL="101600" lvl="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산출물 동료 검토</a:t>
              </a:r>
            </a:p>
            <a:p>
              <a:pPr marL="101600" lvl="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협력업체 품질 검토              </a:t>
              </a:r>
            </a:p>
          </p:txBody>
        </p:sp>
        <p:sp>
          <p:nvSpPr>
            <p:cNvPr id="34" name="Rectangle 134">
              <a:extLst>
                <a:ext uri="{FF2B5EF4-FFF2-40B4-BE49-F238E27FC236}">
                  <a16:creationId xmlns:a16="http://schemas.microsoft.com/office/drawing/2014/main" id="{000FD20F-5296-4140-A963-4614765F7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530" y="4105686"/>
              <a:ext cx="2260598" cy="22836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73A4"/>
                </a:buClr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</a:rPr>
                <a:t>주요 작업</a:t>
              </a:r>
            </a:p>
          </p:txBody>
        </p:sp>
        <p:sp>
          <p:nvSpPr>
            <p:cNvPr id="35" name="Rectangle 151">
              <a:extLst>
                <a:ext uri="{FF2B5EF4-FFF2-40B4-BE49-F238E27FC236}">
                  <a16:creationId xmlns:a16="http://schemas.microsoft.com/office/drawing/2014/main" id="{F8D8C04B-9B69-4F53-9DCD-CDD54AEDC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3405" y="4328681"/>
              <a:ext cx="2259081" cy="7293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marR="0" indent="-101600" eaLnBrk="0" fontAlgn="auto" latinLnBrk="0" hangingPunct="0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품질보증 활동 사항 검토 및 통보 </a:t>
              </a:r>
            </a:p>
            <a:p>
              <a:pPr marL="101600" marR="0" indent="-101600" eaLnBrk="0" fontAlgn="auto" latinLnBrk="0" hangingPunct="0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품질보증 활동 보고</a:t>
              </a:r>
            </a:p>
          </p:txBody>
        </p:sp>
        <p:sp>
          <p:nvSpPr>
            <p:cNvPr id="36" name="Rectangle 152">
              <a:extLst>
                <a:ext uri="{FF2B5EF4-FFF2-40B4-BE49-F238E27FC236}">
                  <a16:creationId xmlns:a16="http://schemas.microsoft.com/office/drawing/2014/main" id="{7C75610B-55A9-41C9-BC20-F3C37E361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3041" y="4105686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주요 작업</a:t>
              </a:r>
            </a:p>
          </p:txBody>
        </p:sp>
        <p:sp>
          <p:nvSpPr>
            <p:cNvPr id="37" name="Rectangle 154">
              <a:extLst>
                <a:ext uri="{FF2B5EF4-FFF2-40B4-BE49-F238E27FC236}">
                  <a16:creationId xmlns:a16="http://schemas.microsoft.com/office/drawing/2014/main" id="{C565F7A8-D703-477F-A37B-896FF6E66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3405" y="5749446"/>
              <a:ext cx="2259081" cy="52492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lvl="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50" kern="0" dirty="0">
                  <a:solidFill>
                    <a:srgbClr val="4D4D4D"/>
                  </a:solidFill>
                  <a:latin typeface="+mn-ea"/>
                </a:rPr>
                <a:t>품질보증 활동  </a:t>
              </a:r>
              <a:r>
                <a:rPr kumimoji="1" lang="en-US" altLang="ko-KR" sz="1050" kern="0" dirty="0">
                  <a:solidFill>
                    <a:srgbClr val="4D4D4D"/>
                  </a:solidFill>
                  <a:latin typeface="+mn-ea"/>
                </a:rPr>
                <a:t>DATA</a:t>
              </a:r>
            </a:p>
            <a:p>
              <a:pPr marL="101600" marR="0" lvl="0" indent="-101600" defTabSz="914400" eaLnBrk="0" fontAlgn="auto" latinLnBrk="0" hangingPunct="0">
                <a:lnSpc>
                  <a:spcPts val="1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3595E9"/>
                </a:buClr>
                <a:buSzTx/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8" name="Rectangle 155">
              <a:extLst>
                <a:ext uri="{FF2B5EF4-FFF2-40B4-BE49-F238E27FC236}">
                  <a16:creationId xmlns:a16="http://schemas.microsoft.com/office/drawing/2014/main" id="{9DB8935C-AD9C-41E2-B38B-36A8F2EAF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3041" y="5522159"/>
              <a:ext cx="2259021" cy="22682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5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Output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9CA395-0CAE-48F9-9268-756D1BD745E8}"/>
                </a:ext>
              </a:extLst>
            </p:cNvPr>
            <p:cNvSpPr txBox="1"/>
            <p:nvPr/>
          </p:nvSpPr>
          <p:spPr>
            <a:xfrm>
              <a:off x="278086" y="2312989"/>
              <a:ext cx="43794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+mn-ea"/>
                </a:rPr>
                <a:t>01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147316-075F-44AB-BFEE-97CE831FF180}"/>
                </a:ext>
              </a:extLst>
            </p:cNvPr>
            <p:cNvSpPr txBox="1"/>
            <p:nvPr/>
          </p:nvSpPr>
          <p:spPr>
            <a:xfrm>
              <a:off x="3354711" y="2312989"/>
              <a:ext cx="43794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+mn-ea"/>
                </a:rPr>
                <a:t>02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91B3A9-171A-429E-90FB-EACD0378B4AA}"/>
                </a:ext>
              </a:extLst>
            </p:cNvPr>
            <p:cNvSpPr txBox="1"/>
            <p:nvPr/>
          </p:nvSpPr>
          <p:spPr>
            <a:xfrm>
              <a:off x="6327827" y="2312989"/>
              <a:ext cx="43794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80000"/>
                    </a:prstClr>
                  </a:solidFill>
                  <a:effectLst/>
                  <a:uLnTx/>
                  <a:uFillTx/>
                  <a:latin typeface="+mn-ea"/>
                </a:rPr>
                <a:t>03</a:t>
              </a: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80000"/>
                  </a:prstClr>
                </a:solidFill>
                <a:effectLst/>
                <a:uLnTx/>
                <a:uFillTx/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129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유지보수 및 지원 방안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AF179C-A618-4F9C-99DD-5D457E4F9FD3}"/>
              </a:ext>
            </a:extLst>
          </p:cNvPr>
          <p:cNvGrpSpPr/>
          <p:nvPr/>
        </p:nvGrpSpPr>
        <p:grpSpPr>
          <a:xfrm>
            <a:off x="952869" y="2917306"/>
            <a:ext cx="7238263" cy="1023388"/>
            <a:chOff x="440270" y="4651632"/>
            <a:chExt cx="7238263" cy="102338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E0AD243-8FFF-4683-A914-E1BC127565EC}"/>
                </a:ext>
              </a:extLst>
            </p:cNvPr>
            <p:cNvGrpSpPr/>
            <p:nvPr/>
          </p:nvGrpSpPr>
          <p:grpSpPr>
            <a:xfrm>
              <a:off x="3255434" y="4667020"/>
              <a:ext cx="4423099" cy="1008000"/>
              <a:chOff x="3255434" y="4824754"/>
              <a:chExt cx="4423099" cy="100800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08E902-CC37-409E-9ECC-F22B18D120BE}"/>
                  </a:ext>
                </a:extLst>
              </p:cNvPr>
              <p:cNvSpPr txBox="1"/>
              <p:nvPr/>
            </p:nvSpPr>
            <p:spPr>
              <a:xfrm>
                <a:off x="3445466" y="4824754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4.1 </a:t>
                </a:r>
                <a:r>
                  <a:rPr lang="ko-KR" altLang="en-US" sz="1200" b="1" dirty="0"/>
                  <a:t>장애처리 접수에서 완료까지 프로세스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4.2 Warranty </a:t>
                </a:r>
                <a:r>
                  <a:rPr lang="ko-KR" altLang="en-US" sz="1200" b="1" dirty="0"/>
                  <a:t>내용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4.3 </a:t>
                </a:r>
                <a:r>
                  <a:rPr lang="ko-KR" altLang="en-US" sz="1200" b="1" dirty="0"/>
                  <a:t>교육 및 기술지원 방안</a:t>
                </a:r>
                <a:endParaRPr lang="en-US" altLang="ko-KR" sz="1200" b="1" dirty="0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AEA011C0-014D-44E1-AE16-CA40A1ECE4BD}"/>
                  </a:ext>
                </a:extLst>
              </p:cNvPr>
              <p:cNvCxnSpPr/>
              <p:nvPr/>
            </p:nvCxnSpPr>
            <p:spPr>
              <a:xfrm>
                <a:off x="3255434" y="4824754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8242AB-1B79-4F12-8437-A4C089277804}"/>
                </a:ext>
              </a:extLst>
            </p:cNvPr>
            <p:cNvSpPr txBox="1"/>
            <p:nvPr/>
          </p:nvSpPr>
          <p:spPr>
            <a:xfrm>
              <a:off x="440270" y="4651632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4. </a:t>
              </a:r>
              <a:r>
                <a:rPr lang="ko-KR" altLang="en-US" sz="1600" b="1" dirty="0"/>
                <a:t>유지보수 및 지원 방안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1675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4.1.1 </a:t>
            </a:r>
            <a:r>
              <a:rPr lang="ko-KR" altLang="en-US" dirty="0"/>
              <a:t>고장 신고 접수 후 </a:t>
            </a:r>
            <a:r>
              <a:rPr lang="en-US" altLang="ko-KR" dirty="0"/>
              <a:t>A/S</a:t>
            </a:r>
            <a:r>
              <a:rPr lang="ko-KR" altLang="en-US" dirty="0"/>
              <a:t>개시 및 완료까지의 소요시간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장애처리 접수에서 완료까지 프로세스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EE50EC4-113C-4A86-AAB0-757AD0142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체계적이고 효율적인 절차를 통해 신속하게 장애 처리하며</a:t>
            </a:r>
            <a:r>
              <a:rPr lang="en-US" altLang="ko-KR" dirty="0"/>
              <a:t>, </a:t>
            </a:r>
            <a:r>
              <a:rPr lang="ko-KR" altLang="en-US" dirty="0"/>
              <a:t>신속한 장애 처리로 데이터손실 방지 및 중단 없는 안정적 운영을 지원합니다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A3086421-A946-4157-A617-03D0DE830CA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장애 처리 절차 및 목표 완료 소요시간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1D5600F-874D-4CF1-9C46-24ACC2F75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823166"/>
              </p:ext>
            </p:extLst>
          </p:nvPr>
        </p:nvGraphicFramePr>
        <p:xfrm>
          <a:off x="388753" y="5189381"/>
          <a:ext cx="9262777" cy="1335245"/>
        </p:xfrm>
        <a:graphic>
          <a:graphicData uri="http://schemas.openxmlformats.org/drawingml/2006/table">
            <a:tbl>
              <a:tblPr firstRow="1" bandRow="1"/>
              <a:tblGrid>
                <a:gridCol w="1157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30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7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3881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Severity</a:t>
                      </a:r>
                      <a:endParaRPr kumimoji="1" lang="en-US" altLang="ko-KR" sz="1100" b="1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장애 정도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내  역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착수 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목표 완료 </a:t>
                      </a:r>
                      <a:endParaRPr kumimoji="1" lang="en-US" altLang="ko-KR" sz="1100" b="1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소요 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37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SEV 1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치명적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핵심 구성 요소의 작동 불능으로 인한 운영 중단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사용 불능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즉시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37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SEV 2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심각한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사용은 가능하나 업무영향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기능이 엄격히 제한됨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상급 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즉시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37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SEV 3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기능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부가 기능의 장애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주 용도에는 영향 없음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중급영향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37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SEV 4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운용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 중요하지 않은 기능의 일부 장애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비 기술적 요청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48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399E920E-44C9-4598-AC37-3253C2E341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657694"/>
              </p:ext>
            </p:extLst>
          </p:nvPr>
        </p:nvGraphicFramePr>
        <p:xfrm>
          <a:off x="388753" y="2240195"/>
          <a:ext cx="9262780" cy="2864295"/>
        </p:xfrm>
        <a:graphic>
          <a:graphicData uri="http://schemas.openxmlformats.org/drawingml/2006/table">
            <a:tbl>
              <a:tblPr firstRow="1" bandRow="1"/>
              <a:tblGrid>
                <a:gridCol w="2315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5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5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56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616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발생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조치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+mn-cs"/>
                        </a:rPr>
                        <a:t>보고 및 종료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812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93460EFB-1D7E-42AF-A953-8A544A1774C7}"/>
              </a:ext>
            </a:extLst>
          </p:cNvPr>
          <p:cNvGrpSpPr/>
          <p:nvPr/>
        </p:nvGrpSpPr>
        <p:grpSpPr>
          <a:xfrm>
            <a:off x="499855" y="2658577"/>
            <a:ext cx="9143621" cy="2354922"/>
            <a:chOff x="499856" y="2703402"/>
            <a:chExt cx="8524331" cy="2354922"/>
          </a:xfrm>
        </p:grpSpPr>
        <p:sp>
          <p:nvSpPr>
            <p:cNvPr id="44" name="순서도: 대체 처리 43">
              <a:extLst>
                <a:ext uri="{FF2B5EF4-FFF2-40B4-BE49-F238E27FC236}">
                  <a16:creationId xmlns:a16="http://schemas.microsoft.com/office/drawing/2014/main" id="{90E00B9D-FD83-46DA-AAA2-49BB55341C5A}"/>
                </a:ext>
              </a:extLst>
            </p:cNvPr>
            <p:cNvSpPr/>
            <p:nvPr/>
          </p:nvSpPr>
          <p:spPr bwMode="auto">
            <a:xfrm>
              <a:off x="499856" y="3374019"/>
              <a:ext cx="691431" cy="206836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장애접수</a:t>
              </a:r>
            </a:p>
          </p:txBody>
        </p:sp>
        <p:sp>
          <p:nvSpPr>
            <p:cNvPr id="45" name="순서도: 판단 44">
              <a:extLst>
                <a:ext uri="{FF2B5EF4-FFF2-40B4-BE49-F238E27FC236}">
                  <a16:creationId xmlns:a16="http://schemas.microsoft.com/office/drawing/2014/main" id="{5477C88F-9787-48B3-9778-A4CBD70E4803}"/>
                </a:ext>
              </a:extLst>
            </p:cNvPr>
            <p:cNvSpPr/>
            <p:nvPr/>
          </p:nvSpPr>
          <p:spPr bwMode="auto">
            <a:xfrm>
              <a:off x="1533661" y="3336407"/>
              <a:ext cx="1048214" cy="285425"/>
            </a:xfrm>
            <a:prstGeom prst="flowChartDecisio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Known</a:t>
              </a:r>
              <a:br>
                <a:rPr kumimoji="0" lang="en-US" altLang="ko-KR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</a:br>
              <a:r>
                <a:rPr kumimoji="0" lang="en-US" altLang="ko-KR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Issue?</a:t>
              </a: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6" name="원통 138">
              <a:extLst>
                <a:ext uri="{FF2B5EF4-FFF2-40B4-BE49-F238E27FC236}">
                  <a16:creationId xmlns:a16="http://schemas.microsoft.com/office/drawing/2014/main" id="{7490F94A-3E10-4381-BE55-0D753D090AAC}"/>
                </a:ext>
              </a:extLst>
            </p:cNvPr>
            <p:cNvSpPr/>
            <p:nvPr/>
          </p:nvSpPr>
          <p:spPr bwMode="auto">
            <a:xfrm>
              <a:off x="1805457" y="3773957"/>
              <a:ext cx="499818" cy="317552"/>
            </a:xfrm>
            <a:prstGeom prst="ca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KM</a:t>
              </a:r>
            </a:p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DB</a:t>
              </a: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7" name="순서도: 대체 처리 46">
              <a:extLst>
                <a:ext uri="{FF2B5EF4-FFF2-40B4-BE49-F238E27FC236}">
                  <a16:creationId xmlns:a16="http://schemas.microsoft.com/office/drawing/2014/main" id="{43EE5C8C-495E-444C-B33A-3C7C344A15B2}"/>
                </a:ext>
              </a:extLst>
            </p:cNvPr>
            <p:cNvSpPr/>
            <p:nvPr/>
          </p:nvSpPr>
          <p:spPr bwMode="auto">
            <a:xfrm>
              <a:off x="3239412" y="3781319"/>
              <a:ext cx="939118" cy="302828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문제분석 및 모니터링</a:t>
              </a:r>
            </a:p>
          </p:txBody>
        </p:sp>
        <p:sp>
          <p:nvSpPr>
            <p:cNvPr id="48" name="순서도: 대체 처리 47">
              <a:extLst>
                <a:ext uri="{FF2B5EF4-FFF2-40B4-BE49-F238E27FC236}">
                  <a16:creationId xmlns:a16="http://schemas.microsoft.com/office/drawing/2014/main" id="{A4A7494C-1243-4334-B6E8-F22C4D459B19}"/>
                </a:ext>
              </a:extLst>
            </p:cNvPr>
            <p:cNvSpPr/>
            <p:nvPr/>
          </p:nvSpPr>
          <p:spPr bwMode="auto">
            <a:xfrm>
              <a:off x="3239412" y="4279316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문제분석</a:t>
              </a:r>
            </a:p>
          </p:txBody>
        </p:sp>
        <p:cxnSp>
          <p:nvCxnSpPr>
            <p:cNvPr id="49" name="Shape 85">
              <a:extLst>
                <a:ext uri="{FF2B5EF4-FFF2-40B4-BE49-F238E27FC236}">
                  <a16:creationId xmlns:a16="http://schemas.microsoft.com/office/drawing/2014/main" id="{011E8550-33B1-4A43-A3B4-F08E0E67D72C}"/>
                </a:ext>
              </a:extLst>
            </p:cNvPr>
            <p:cNvCxnSpPr>
              <a:cxnSpLocks noChangeShapeType="1"/>
              <a:stCxn id="68" idx="2"/>
              <a:endCxn id="47" idx="0"/>
            </p:cNvCxnSpPr>
            <p:nvPr/>
          </p:nvCxnSpPr>
          <p:spPr bwMode="auto">
            <a:xfrm>
              <a:off x="3708971" y="3586150"/>
              <a:ext cx="0" cy="195169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F23AFB5C-32F9-4C6A-9B31-FDF04457AF5B}"/>
                </a:ext>
              </a:extLst>
            </p:cNvPr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3708971" y="4084147"/>
              <a:ext cx="0" cy="195169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triangl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A60423BB-8504-493A-B665-947B9475F23D}"/>
                </a:ext>
              </a:extLst>
            </p:cNvPr>
            <p:cNvCxnSpPr>
              <a:cxnSpLocks noChangeShapeType="1"/>
              <a:stCxn id="45" idx="3"/>
              <a:endCxn id="68" idx="1"/>
            </p:cNvCxnSpPr>
            <p:nvPr/>
          </p:nvCxnSpPr>
          <p:spPr bwMode="auto">
            <a:xfrm>
              <a:off x="2581875" y="3479120"/>
              <a:ext cx="657535" cy="3613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25769FA-B720-45E8-A77B-BD2C3463759F}"/>
                </a:ext>
              </a:extLst>
            </p:cNvPr>
            <p:cNvCxnSpPr>
              <a:cxnSpLocks noChangeShapeType="1"/>
              <a:endCxn id="45" idx="1"/>
            </p:cNvCxnSpPr>
            <p:nvPr/>
          </p:nvCxnSpPr>
          <p:spPr bwMode="auto">
            <a:xfrm>
              <a:off x="1191287" y="3477437"/>
              <a:ext cx="342373" cy="1683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TextBox 96">
              <a:extLst>
                <a:ext uri="{FF2B5EF4-FFF2-40B4-BE49-F238E27FC236}">
                  <a16:creationId xmlns:a16="http://schemas.microsoft.com/office/drawing/2014/main" id="{4A639A78-9CD1-4BCF-9EF7-D65C101AF7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4238" y="3160313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Y</a:t>
              </a:r>
            </a:p>
          </p:txBody>
        </p:sp>
        <p:sp>
          <p:nvSpPr>
            <p:cNvPr id="54" name="TextBox 97">
              <a:extLst>
                <a:ext uri="{FF2B5EF4-FFF2-40B4-BE49-F238E27FC236}">
                  <a16:creationId xmlns:a16="http://schemas.microsoft.com/office/drawing/2014/main" id="{3B32D34E-01B4-43F6-97E8-436A6D20E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1589" y="3261245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55" name="순서도: 판단 54">
              <a:extLst>
                <a:ext uri="{FF2B5EF4-FFF2-40B4-BE49-F238E27FC236}">
                  <a16:creationId xmlns:a16="http://schemas.microsoft.com/office/drawing/2014/main" id="{C1E5A42F-176D-4FE2-8E37-F50F4935C420}"/>
                </a:ext>
              </a:extLst>
            </p:cNvPr>
            <p:cNvSpPr/>
            <p:nvPr/>
          </p:nvSpPr>
          <p:spPr bwMode="auto">
            <a:xfrm>
              <a:off x="5358620" y="2966546"/>
              <a:ext cx="1048214" cy="285425"/>
            </a:xfrm>
            <a:prstGeom prst="flowChartDecisio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해결</a:t>
              </a:r>
              <a:r>
                <a:rPr kumimoji="0" lang="en-US" altLang="ko-KR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?</a:t>
              </a: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6" name="순서도: 대체 처리 55">
              <a:extLst>
                <a:ext uri="{FF2B5EF4-FFF2-40B4-BE49-F238E27FC236}">
                  <a16:creationId xmlns:a16="http://schemas.microsoft.com/office/drawing/2014/main" id="{61AF530F-6481-47B7-8670-672C5C351530}"/>
                </a:ext>
              </a:extLst>
            </p:cNvPr>
            <p:cNvSpPr/>
            <p:nvPr/>
          </p:nvSpPr>
          <p:spPr bwMode="auto">
            <a:xfrm>
              <a:off x="5414134" y="3640424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Case-Open</a:t>
              </a: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7" name="순서도: 판단 56">
              <a:extLst>
                <a:ext uri="{FF2B5EF4-FFF2-40B4-BE49-F238E27FC236}">
                  <a16:creationId xmlns:a16="http://schemas.microsoft.com/office/drawing/2014/main" id="{A1FBDCA5-3E16-48FE-B5AB-703DA18ACC40}"/>
                </a:ext>
              </a:extLst>
            </p:cNvPr>
            <p:cNvSpPr/>
            <p:nvPr/>
          </p:nvSpPr>
          <p:spPr bwMode="auto">
            <a:xfrm>
              <a:off x="5362623" y="4113057"/>
              <a:ext cx="1048214" cy="285426"/>
            </a:xfrm>
            <a:prstGeom prst="flowChartDecisio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해결</a:t>
              </a:r>
              <a:r>
                <a:rPr kumimoji="0" lang="en-US" altLang="ko-KR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?</a:t>
              </a: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cxnSp>
          <p:nvCxnSpPr>
            <p:cNvPr id="58" name="꺾인 연결선 150">
              <a:extLst>
                <a:ext uri="{FF2B5EF4-FFF2-40B4-BE49-F238E27FC236}">
                  <a16:creationId xmlns:a16="http://schemas.microsoft.com/office/drawing/2014/main" id="{B7F89CE0-47BC-4905-929E-550056049AC4}"/>
                </a:ext>
              </a:extLst>
            </p:cNvPr>
            <p:cNvCxnSpPr>
              <a:cxnSpLocks noChangeShapeType="1"/>
              <a:stCxn id="45" idx="0"/>
            </p:cNvCxnSpPr>
            <p:nvPr/>
          </p:nvCxnSpPr>
          <p:spPr bwMode="auto">
            <a:xfrm rot="5400000" flipH="1" flipV="1">
              <a:off x="3285225" y="1880309"/>
              <a:ext cx="228642" cy="2683555"/>
            </a:xfrm>
            <a:prstGeom prst="bentConnector2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91AAC83B-2467-46DA-BC2F-F36DA32ABAF2}"/>
                </a:ext>
              </a:extLst>
            </p:cNvPr>
            <p:cNvCxnSpPr>
              <a:cxnSpLocks noChangeShapeType="1"/>
              <a:stCxn id="55" idx="2"/>
              <a:endCxn id="56" idx="0"/>
            </p:cNvCxnSpPr>
            <p:nvPr/>
          </p:nvCxnSpPr>
          <p:spPr bwMode="auto">
            <a:xfrm>
              <a:off x="5882728" y="3251971"/>
              <a:ext cx="967" cy="388453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0" name="순서도: 대체 처리 59">
              <a:extLst>
                <a:ext uri="{FF2B5EF4-FFF2-40B4-BE49-F238E27FC236}">
                  <a16:creationId xmlns:a16="http://schemas.microsoft.com/office/drawing/2014/main" id="{CEDDDAD3-4CDD-402C-BC4E-B90488951858}"/>
                </a:ext>
              </a:extLst>
            </p:cNvPr>
            <p:cNvSpPr/>
            <p:nvPr/>
          </p:nvSpPr>
          <p:spPr bwMode="auto">
            <a:xfrm>
              <a:off x="7687552" y="3620746"/>
              <a:ext cx="939118" cy="262080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Case Follow-Up</a:t>
              </a:r>
              <a:endParaRPr kumimoji="0" lang="ko-KR" altLang="en-US" sz="10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61" name="순서도: 대체 처리 60">
              <a:extLst>
                <a:ext uri="{FF2B5EF4-FFF2-40B4-BE49-F238E27FC236}">
                  <a16:creationId xmlns:a16="http://schemas.microsoft.com/office/drawing/2014/main" id="{333C568C-4FCD-4616-8221-736B1D3F4ABE}"/>
                </a:ext>
              </a:extLst>
            </p:cNvPr>
            <p:cNvSpPr/>
            <p:nvPr/>
          </p:nvSpPr>
          <p:spPr bwMode="auto">
            <a:xfrm>
              <a:off x="7693355" y="3232805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보고 및 종료</a:t>
              </a:r>
            </a:p>
          </p:txBody>
        </p:sp>
        <p:cxnSp>
          <p:nvCxnSpPr>
            <p:cNvPr id="62" name="Shape 139">
              <a:extLst>
                <a:ext uri="{FF2B5EF4-FFF2-40B4-BE49-F238E27FC236}">
                  <a16:creationId xmlns:a16="http://schemas.microsoft.com/office/drawing/2014/main" id="{EFDB1B3B-3B21-4B51-AF62-43593A4D132A}"/>
                </a:ext>
              </a:extLst>
            </p:cNvPr>
            <p:cNvCxnSpPr>
              <a:cxnSpLocks noChangeShapeType="1"/>
              <a:stCxn id="57" idx="2"/>
              <a:endCxn id="60" idx="2"/>
            </p:cNvCxnSpPr>
            <p:nvPr/>
          </p:nvCxnSpPr>
          <p:spPr bwMode="auto">
            <a:xfrm rot="5400000" flipH="1" flipV="1">
              <a:off x="6764092" y="3005465"/>
              <a:ext cx="515657" cy="2270380"/>
            </a:xfrm>
            <a:prstGeom prst="bentConnector3">
              <a:avLst>
                <a:gd name="adj1" fmla="val -44332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꺾인 연결선 155">
              <a:extLst>
                <a:ext uri="{FF2B5EF4-FFF2-40B4-BE49-F238E27FC236}">
                  <a16:creationId xmlns:a16="http://schemas.microsoft.com/office/drawing/2014/main" id="{66BE729D-3233-4FA0-8513-B454093006DB}"/>
                </a:ext>
              </a:extLst>
            </p:cNvPr>
            <p:cNvCxnSpPr>
              <a:cxnSpLocks noChangeShapeType="1"/>
              <a:stCxn id="57" idx="3"/>
              <a:endCxn id="61" idx="1"/>
            </p:cNvCxnSpPr>
            <p:nvPr/>
          </p:nvCxnSpPr>
          <p:spPr bwMode="auto">
            <a:xfrm flipV="1">
              <a:off x="6410839" y="3336223"/>
              <a:ext cx="1282516" cy="919547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4" name="TextBox 142">
              <a:extLst>
                <a:ext uri="{FF2B5EF4-FFF2-40B4-BE49-F238E27FC236}">
                  <a16:creationId xmlns:a16="http://schemas.microsoft.com/office/drawing/2014/main" id="{07C361A7-66CE-459F-AC03-5567A5815F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9240" y="4354401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65" name="TextBox 143">
              <a:extLst>
                <a:ext uri="{FF2B5EF4-FFF2-40B4-BE49-F238E27FC236}">
                  <a16:creationId xmlns:a16="http://schemas.microsoft.com/office/drawing/2014/main" id="{9DB72FE1-23E9-43C2-B946-090523457D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8958" y="4064304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Y</a:t>
              </a:r>
            </a:p>
          </p:txBody>
        </p:sp>
        <p:cxnSp>
          <p:nvCxnSpPr>
            <p:cNvPr id="66" name="Shape 145">
              <a:extLst>
                <a:ext uri="{FF2B5EF4-FFF2-40B4-BE49-F238E27FC236}">
                  <a16:creationId xmlns:a16="http://schemas.microsoft.com/office/drawing/2014/main" id="{E3572E2C-98DA-40DB-A1A1-388615A5E4C6}"/>
                </a:ext>
              </a:extLst>
            </p:cNvPr>
            <p:cNvCxnSpPr>
              <a:cxnSpLocks noChangeShapeType="1"/>
              <a:stCxn id="55" idx="3"/>
              <a:endCxn id="61" idx="0"/>
            </p:cNvCxnSpPr>
            <p:nvPr/>
          </p:nvCxnSpPr>
          <p:spPr bwMode="auto">
            <a:xfrm>
              <a:off x="6406834" y="3109259"/>
              <a:ext cx="1756080" cy="123546"/>
            </a:xfrm>
            <a:prstGeom prst="bentConnector2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7" name="TextBox 147">
              <a:extLst>
                <a:ext uri="{FF2B5EF4-FFF2-40B4-BE49-F238E27FC236}">
                  <a16:creationId xmlns:a16="http://schemas.microsoft.com/office/drawing/2014/main" id="{6D24E053-E280-4D4C-AB28-44EC26E7C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8958" y="2919333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Y</a:t>
              </a:r>
            </a:p>
          </p:txBody>
        </p:sp>
        <p:sp>
          <p:nvSpPr>
            <p:cNvPr id="68" name="순서도: 대체 처리 67">
              <a:extLst>
                <a:ext uri="{FF2B5EF4-FFF2-40B4-BE49-F238E27FC236}">
                  <a16:creationId xmlns:a16="http://schemas.microsoft.com/office/drawing/2014/main" id="{5468D542-3E73-4BDE-8EA2-DCF84B65C11D}"/>
                </a:ext>
              </a:extLst>
            </p:cNvPr>
            <p:cNvSpPr/>
            <p:nvPr/>
          </p:nvSpPr>
          <p:spPr bwMode="auto">
            <a:xfrm>
              <a:off x="3239412" y="3379315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방문조치</a:t>
              </a:r>
            </a:p>
          </p:txBody>
        </p: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C8C0D6B2-320B-4E72-9856-CF8021AFBD23}"/>
                </a:ext>
              </a:extLst>
            </p:cNvPr>
            <p:cNvCxnSpPr>
              <a:cxnSpLocks noChangeShapeType="1"/>
              <a:stCxn id="56" idx="2"/>
              <a:endCxn id="57" idx="0"/>
            </p:cNvCxnSpPr>
            <p:nvPr/>
          </p:nvCxnSpPr>
          <p:spPr bwMode="auto">
            <a:xfrm>
              <a:off x="5883694" y="3847259"/>
              <a:ext cx="3037" cy="265798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꺾인 연결선 119">
              <a:extLst>
                <a:ext uri="{FF2B5EF4-FFF2-40B4-BE49-F238E27FC236}">
                  <a16:creationId xmlns:a16="http://schemas.microsoft.com/office/drawing/2014/main" id="{580E160D-7D65-4819-AA35-D475766AF04A}"/>
                </a:ext>
              </a:extLst>
            </p:cNvPr>
            <p:cNvCxnSpPr>
              <a:cxnSpLocks noChangeShapeType="1"/>
              <a:stCxn id="60" idx="1"/>
              <a:endCxn id="56" idx="3"/>
            </p:cNvCxnSpPr>
            <p:nvPr/>
          </p:nvCxnSpPr>
          <p:spPr bwMode="auto">
            <a:xfrm flipH="1" flipV="1">
              <a:off x="6353252" y="3743842"/>
              <a:ext cx="1334300" cy="7944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Shape 139">
              <a:extLst>
                <a:ext uri="{FF2B5EF4-FFF2-40B4-BE49-F238E27FC236}">
                  <a16:creationId xmlns:a16="http://schemas.microsoft.com/office/drawing/2014/main" id="{0598208E-B7E6-4A1C-93EC-DBBA8640CE01}"/>
                </a:ext>
              </a:extLst>
            </p:cNvPr>
            <p:cNvCxnSpPr>
              <a:cxnSpLocks noChangeShapeType="1"/>
              <a:endCxn id="68" idx="0"/>
            </p:cNvCxnSpPr>
            <p:nvPr/>
          </p:nvCxnSpPr>
          <p:spPr bwMode="auto">
            <a:xfrm flipV="1">
              <a:off x="2156384" y="3379315"/>
              <a:ext cx="1552587" cy="1163396"/>
            </a:xfrm>
            <a:prstGeom prst="bentConnector4">
              <a:avLst>
                <a:gd name="adj1" fmla="val 34878"/>
                <a:gd name="adj2" fmla="val 115064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TextBox 142">
              <a:extLst>
                <a:ext uri="{FF2B5EF4-FFF2-40B4-BE49-F238E27FC236}">
                  <a16:creationId xmlns:a16="http://schemas.microsoft.com/office/drawing/2014/main" id="{30862946-FE7F-4214-9FFD-F80756F4E3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9240" y="3261245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73" name="TextBox 149">
              <a:extLst>
                <a:ext uri="{FF2B5EF4-FFF2-40B4-BE49-F238E27FC236}">
                  <a16:creationId xmlns:a16="http://schemas.microsoft.com/office/drawing/2014/main" id="{C8E55A53-DB33-4889-B9EF-96093428A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2713" y="3590792"/>
              <a:ext cx="6183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고객 환경</a:t>
              </a:r>
            </a:p>
          </p:txBody>
        </p:sp>
        <p:sp>
          <p:nvSpPr>
            <p:cNvPr id="74" name="TextBox 174">
              <a:extLst>
                <a:ext uri="{FF2B5EF4-FFF2-40B4-BE49-F238E27FC236}">
                  <a16:creationId xmlns:a16="http://schemas.microsoft.com/office/drawing/2014/main" id="{89B0315F-FE32-4588-8A4A-9B3C50D0A3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3749" y="4478678"/>
              <a:ext cx="3145491" cy="579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95250" lvl="1" indent="-95250" defTabSz="995690" eaLnBrk="0" latinLnBrk="0" hangingPunct="0">
                <a:spcBef>
                  <a:spcPts val="0"/>
                </a:spcBef>
                <a:spcAft>
                  <a:spcPts val="2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10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장애조치 사항 점검 </a:t>
              </a:r>
              <a:r>
                <a:rPr lang="en-US" altLang="ko-KR" sz="10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,</a:t>
              </a:r>
              <a:r>
                <a:rPr lang="ko-KR" altLang="en-US" sz="10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lang="en-US" altLang="ko-KR" sz="10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Severity</a:t>
              </a:r>
              <a:br>
                <a:rPr lang="en-US" altLang="ko-KR" sz="10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</a:br>
              <a:r>
                <a:rPr lang="ko-KR" altLang="en-US" sz="10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등급 확인 및 현황</a:t>
              </a:r>
              <a:r>
                <a:rPr lang="en-US" altLang="ko-KR" sz="10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lang="ko-KR" altLang="en-US" sz="10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상태 이력관리 </a:t>
              </a:r>
              <a:endParaRPr lang="en-US" altLang="ko-KR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marL="95250" lvl="1" indent="-95250" defTabSz="995690" eaLnBrk="0" latinLnBrk="0" hangingPunct="0">
                <a:spcBef>
                  <a:spcPts val="0"/>
                </a:spcBef>
                <a:spcAft>
                  <a:spcPts val="2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10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기술 그룹이 전담하여 정밀 분석</a:t>
              </a:r>
              <a:endParaRPr lang="en-US" altLang="ko-KR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75" name="순서도: 대체 처리 74">
              <a:extLst>
                <a:ext uri="{FF2B5EF4-FFF2-40B4-BE49-F238E27FC236}">
                  <a16:creationId xmlns:a16="http://schemas.microsoft.com/office/drawing/2014/main" id="{AF64A9D6-59B5-4597-B4E5-62DF948F84F7}"/>
                </a:ext>
              </a:extLst>
            </p:cNvPr>
            <p:cNvSpPr/>
            <p:nvPr/>
          </p:nvSpPr>
          <p:spPr bwMode="auto">
            <a:xfrm>
              <a:off x="863519" y="4368916"/>
              <a:ext cx="1422215" cy="283409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0" marR="0" lvl="0" indent="-180975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4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-30" normalizeH="0" baseline="0" noProof="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n-ea"/>
                </a:rPr>
                <a:t>일일 리포트 자동 메일전송</a:t>
              </a:r>
            </a:p>
          </p:txBody>
        </p:sp>
        <p:sp>
          <p:nvSpPr>
            <p:cNvPr id="76" name="TextBox 58">
              <a:extLst>
                <a:ext uri="{FF2B5EF4-FFF2-40B4-BE49-F238E27FC236}">
                  <a16:creationId xmlns:a16="http://schemas.microsoft.com/office/drawing/2014/main" id="{2C0E32B1-4378-4425-9ACB-BE082E66A1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3154" y="4637696"/>
              <a:ext cx="92294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사전점검지원</a:t>
              </a:r>
            </a:p>
          </p:txBody>
        </p:sp>
        <p:cxnSp>
          <p:nvCxnSpPr>
            <p:cNvPr id="77" name="꺾인 연결선 169">
              <a:extLst>
                <a:ext uri="{FF2B5EF4-FFF2-40B4-BE49-F238E27FC236}">
                  <a16:creationId xmlns:a16="http://schemas.microsoft.com/office/drawing/2014/main" id="{41ACF390-7926-4D2B-8686-44B7FF59D683}"/>
                </a:ext>
              </a:extLst>
            </p:cNvPr>
            <p:cNvCxnSpPr>
              <a:cxnSpLocks noChangeShapeType="1"/>
              <a:stCxn id="48" idx="3"/>
              <a:endCxn id="55" idx="1"/>
            </p:cNvCxnSpPr>
            <p:nvPr/>
          </p:nvCxnSpPr>
          <p:spPr bwMode="auto">
            <a:xfrm flipV="1">
              <a:off x="4178528" y="3109260"/>
              <a:ext cx="1180091" cy="1273476"/>
            </a:xfrm>
            <a:prstGeom prst="bentConnector3">
              <a:avLst>
                <a:gd name="adj1" fmla="val 53408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TextBox 78">
              <a:extLst>
                <a:ext uri="{FF2B5EF4-FFF2-40B4-BE49-F238E27FC236}">
                  <a16:creationId xmlns:a16="http://schemas.microsoft.com/office/drawing/2014/main" id="{9F22FD03-1CAD-4F76-8BAE-2CB8C44CF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5633" y="2704036"/>
              <a:ext cx="228431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빔 지사 및 본사 엔지니어 지원</a:t>
              </a:r>
              <a:endParaRPr lang="en-US" altLang="ko-KR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79" name="모서리가 둥근 직사각형 172">
              <a:extLst>
                <a:ext uri="{FF2B5EF4-FFF2-40B4-BE49-F238E27FC236}">
                  <a16:creationId xmlns:a16="http://schemas.microsoft.com/office/drawing/2014/main" id="{CE2F4D88-BDA2-47B6-828B-605A713C5664}"/>
                </a:ext>
              </a:extLst>
            </p:cNvPr>
            <p:cNvSpPr/>
            <p:nvPr/>
          </p:nvSpPr>
          <p:spPr>
            <a:xfrm>
              <a:off x="4105158" y="2744980"/>
              <a:ext cx="566012" cy="164332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r>
                <a:rPr lang="en-US" altLang="ko-KR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2 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단계</a:t>
              </a:r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3BBD7E1C-997A-4100-9DD6-36525E5FCD3E}"/>
                </a:ext>
              </a:extLst>
            </p:cNvPr>
            <p:cNvSpPr/>
            <p:nvPr/>
          </p:nvSpPr>
          <p:spPr>
            <a:xfrm rot="5400000">
              <a:off x="4633419" y="2791702"/>
              <a:ext cx="89584" cy="70890"/>
            </a:xfrm>
            <a:prstGeom prst="triangle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endPara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1" name="TextBox 78">
              <a:extLst>
                <a:ext uri="{FF2B5EF4-FFF2-40B4-BE49-F238E27FC236}">
                  <a16:creationId xmlns:a16="http://schemas.microsoft.com/office/drawing/2014/main" id="{46A15C67-C92A-4526-8F59-C13544F63A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502" y="2703402"/>
              <a:ext cx="244466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전담 엔지니어 및 </a:t>
              </a:r>
              <a:r>
                <a:rPr lang="ko-KR" altLang="en-US" sz="1000" spc="-3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협력사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엔지니어 지원</a:t>
              </a:r>
            </a:p>
          </p:txBody>
        </p:sp>
        <p:sp>
          <p:nvSpPr>
            <p:cNvPr id="82" name="모서리가 둥근 직사각형 178">
              <a:extLst>
                <a:ext uri="{FF2B5EF4-FFF2-40B4-BE49-F238E27FC236}">
                  <a16:creationId xmlns:a16="http://schemas.microsoft.com/office/drawing/2014/main" id="{96F8AAF5-789E-45B7-A3DE-4C236EBF3C47}"/>
                </a:ext>
              </a:extLst>
            </p:cNvPr>
            <p:cNvSpPr/>
            <p:nvPr/>
          </p:nvSpPr>
          <p:spPr>
            <a:xfrm>
              <a:off x="656329" y="2738584"/>
              <a:ext cx="605745" cy="212800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r>
                <a:rPr lang="en-US" altLang="ko-KR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1 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단계</a:t>
              </a:r>
            </a:p>
          </p:txBody>
        </p: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998F946A-4B9F-443C-B24D-6F9AD54A5CE1}"/>
                </a:ext>
              </a:extLst>
            </p:cNvPr>
            <p:cNvSpPr/>
            <p:nvPr/>
          </p:nvSpPr>
          <p:spPr>
            <a:xfrm rot="5400000">
              <a:off x="1212088" y="2807055"/>
              <a:ext cx="116006" cy="75866"/>
            </a:xfrm>
            <a:prstGeom prst="triangle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endPara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4" name="TextBox 78">
              <a:extLst>
                <a:ext uri="{FF2B5EF4-FFF2-40B4-BE49-F238E27FC236}">
                  <a16:creationId xmlns:a16="http://schemas.microsoft.com/office/drawing/2014/main" id="{DCF25EBE-8CBB-4D24-AD48-041AE00A13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7779" y="2704038"/>
              <a:ext cx="2156408" cy="246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보고 및 종료</a:t>
              </a:r>
              <a:endParaRPr lang="en-US" altLang="ko-KR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85" name="모서리가 둥근 직사각형 60">
              <a:extLst>
                <a:ext uri="{FF2B5EF4-FFF2-40B4-BE49-F238E27FC236}">
                  <a16:creationId xmlns:a16="http://schemas.microsoft.com/office/drawing/2014/main" id="{D2C654DF-9E71-4C3E-9181-BE7DEE724807}"/>
                </a:ext>
              </a:extLst>
            </p:cNvPr>
            <p:cNvSpPr/>
            <p:nvPr/>
          </p:nvSpPr>
          <p:spPr>
            <a:xfrm>
              <a:off x="6967487" y="2744981"/>
              <a:ext cx="566012" cy="164332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r>
                <a:rPr lang="en-US" altLang="ko-KR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3 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단계</a:t>
              </a:r>
            </a:p>
          </p:txBody>
        </p:sp>
        <p:sp>
          <p:nvSpPr>
            <p:cNvPr id="86" name="이등변 삼각형 85">
              <a:extLst>
                <a:ext uri="{FF2B5EF4-FFF2-40B4-BE49-F238E27FC236}">
                  <a16:creationId xmlns:a16="http://schemas.microsoft.com/office/drawing/2014/main" id="{8C537417-56AB-42CE-BBA6-E0F48E3E5BB7}"/>
                </a:ext>
              </a:extLst>
            </p:cNvPr>
            <p:cNvSpPr/>
            <p:nvPr/>
          </p:nvSpPr>
          <p:spPr>
            <a:xfrm rot="5400000">
              <a:off x="7477277" y="2791703"/>
              <a:ext cx="89584" cy="70890"/>
            </a:xfrm>
            <a:prstGeom prst="triangle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endPara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681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4.1.1 </a:t>
            </a:r>
            <a:r>
              <a:rPr lang="ko-KR" altLang="en-US" dirty="0"/>
              <a:t>유지보수 특장점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장애처리 접수에서 완료까지 프로세스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2EE50EC4-113C-4A86-AAB0-757AD01427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빔 소프트웨어사는 단일 제품만을 제공하는 전문 데이터 관리 업체로</a:t>
            </a:r>
            <a:r>
              <a:rPr lang="en-US" altLang="ko-KR" dirty="0"/>
              <a:t>, </a:t>
            </a:r>
            <a:r>
              <a:rPr lang="ko-KR" altLang="en-US" dirty="0"/>
              <a:t>전세계</a:t>
            </a:r>
            <a:r>
              <a:rPr lang="en-US" altLang="ko-KR" dirty="0"/>
              <a:t> 3,200</a:t>
            </a:r>
            <a:r>
              <a:rPr lang="ko-KR" altLang="en-US" dirty="0"/>
              <a:t>명 이상의 전 직원이 </a:t>
            </a:r>
            <a:r>
              <a:rPr lang="en-US" altLang="ko-KR" dirty="0"/>
              <a:t>300,000 </a:t>
            </a:r>
            <a:r>
              <a:rPr lang="ko-KR" altLang="en-US" dirty="0"/>
              <a:t>이상의 고객에게 최고의 서비스를 제공하고 있습니다</a:t>
            </a:r>
            <a:r>
              <a:rPr lang="en-US" altLang="ko-KR" dirty="0"/>
              <a:t>. </a:t>
            </a:r>
            <a:r>
              <a:rPr lang="ko-KR" altLang="en-US" dirty="0"/>
              <a:t>이 중 </a:t>
            </a:r>
            <a:r>
              <a:rPr lang="en-US" altLang="ko-KR" dirty="0"/>
              <a:t>1,000</a:t>
            </a:r>
            <a:r>
              <a:rPr lang="ko-KR" altLang="en-US" dirty="0"/>
              <a:t>명</a:t>
            </a:r>
            <a:r>
              <a:rPr lang="en-US" altLang="ko-KR" dirty="0"/>
              <a:t> </a:t>
            </a:r>
            <a:r>
              <a:rPr lang="ko-KR" altLang="en-US" dirty="0"/>
              <a:t>이상의 개발</a:t>
            </a:r>
            <a:r>
              <a:rPr lang="en-US" altLang="ko-KR" dirty="0"/>
              <a:t>, </a:t>
            </a:r>
            <a:r>
              <a:rPr lang="ko-KR" altLang="en-US" dirty="0"/>
              <a:t>기술 지원 인력으로 타사 대비 만족도가 매우 높은 기술 지원 서비스를 제공하고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A3086421-A946-4157-A617-03D0DE830CA2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타사대비 장애 처리 특장점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47C7AC-7F97-4041-A743-E70376BAE226}"/>
              </a:ext>
            </a:extLst>
          </p:cNvPr>
          <p:cNvGrpSpPr/>
          <p:nvPr/>
        </p:nvGrpSpPr>
        <p:grpSpPr>
          <a:xfrm>
            <a:off x="358775" y="2268163"/>
            <a:ext cx="9158288" cy="4301441"/>
            <a:chOff x="358775" y="2312988"/>
            <a:chExt cx="8426450" cy="4115636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0A05CF94-7F81-4283-8284-C0566FFCADE7}"/>
                </a:ext>
              </a:extLst>
            </p:cNvPr>
            <p:cNvGrpSpPr/>
            <p:nvPr/>
          </p:nvGrpSpPr>
          <p:grpSpPr>
            <a:xfrm>
              <a:off x="358775" y="2312988"/>
              <a:ext cx="8426450" cy="4068762"/>
              <a:chOff x="403052" y="1732535"/>
              <a:chExt cx="6284590" cy="2991866"/>
            </a:xfrm>
          </p:grpSpPr>
          <p:sp>
            <p:nvSpPr>
              <p:cNvPr id="88" name="Rounded Rectangle 31">
                <a:extLst>
                  <a:ext uri="{FF2B5EF4-FFF2-40B4-BE49-F238E27FC236}">
                    <a16:creationId xmlns:a16="http://schemas.microsoft.com/office/drawing/2014/main" id="{B83AC7AD-8425-49BF-A837-0C52FF8469F8}"/>
                  </a:ext>
                </a:extLst>
              </p:cNvPr>
              <p:cNvSpPr/>
              <p:nvPr/>
            </p:nvSpPr>
            <p:spPr bwMode="auto">
              <a:xfrm>
                <a:off x="403053" y="1732535"/>
                <a:ext cx="3019001" cy="1446768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612000" bIns="0" rtlCol="0" anchor="ctr"/>
              <a:lstStyle/>
              <a:p>
                <a:pPr marL="174625" marR="0" lvl="0" indent="-174625" defTabSz="913997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802921" algn="l"/>
                    <a:tab pos="891779" algn="l"/>
                  </a:tabLst>
                  <a:defRPr/>
                </a:pPr>
                <a:endParaRPr kumimoji="1" lang="en-US" altLang="ko-KR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89" name="Rectangle 48">
                <a:extLst>
                  <a:ext uri="{FF2B5EF4-FFF2-40B4-BE49-F238E27FC236}">
                    <a16:creationId xmlns:a16="http://schemas.microsoft.com/office/drawing/2014/main" id="{20DD8252-E6FA-4336-AA3D-1F4ECA71A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875" y="1842449"/>
                <a:ext cx="2325745" cy="19966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marL="0" marR="0" lvl="0" indent="0" algn="ctr" defTabSz="95705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제조사 전문 인력의 신속한 문제 해결</a:t>
                </a:r>
                <a:endParaRPr kumimoji="1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굴림" pitchFamily="50" charset="-127"/>
                </a:endParaRPr>
              </a:p>
            </p:txBody>
          </p: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02097EDD-2090-41D1-B948-3C24658BE0BB}"/>
                  </a:ext>
                </a:extLst>
              </p:cNvPr>
              <p:cNvCxnSpPr/>
              <p:nvPr/>
            </p:nvCxnSpPr>
            <p:spPr>
              <a:xfrm>
                <a:off x="480234" y="2190152"/>
                <a:ext cx="2834247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91" name="Rounded Rectangle 31">
                <a:extLst>
                  <a:ext uri="{FF2B5EF4-FFF2-40B4-BE49-F238E27FC236}">
                    <a16:creationId xmlns:a16="http://schemas.microsoft.com/office/drawing/2014/main" id="{775F1B72-7F54-48E0-A273-806BF87E18B6}"/>
                  </a:ext>
                </a:extLst>
              </p:cNvPr>
              <p:cNvSpPr/>
              <p:nvPr/>
            </p:nvSpPr>
            <p:spPr bwMode="auto">
              <a:xfrm>
                <a:off x="3668641" y="1732535"/>
                <a:ext cx="3019001" cy="1446768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612000" bIns="0" rtlCol="0" anchor="ctr"/>
              <a:lstStyle/>
              <a:p>
                <a:pPr marR="0" lvl="0" defTabSz="913997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tabLst>
                    <a:tab pos="802921" algn="l"/>
                    <a:tab pos="891779" algn="l"/>
                  </a:tabLst>
                  <a:defRPr/>
                </a:pPr>
                <a:endParaRPr kumimoji="1" lang="ko-KR" altLang="en-US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2" name="Rectangle 48">
                <a:extLst>
                  <a:ext uri="{FF2B5EF4-FFF2-40B4-BE49-F238E27FC236}">
                    <a16:creationId xmlns:a16="http://schemas.microsoft.com/office/drawing/2014/main" id="{BCB9F93B-1009-487F-B2F6-0C1A2B0A42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3401" y="1847279"/>
                <a:ext cx="2325746" cy="19966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lvl="0"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6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2017</a:t>
                </a:r>
                <a:r>
                  <a:rPr kumimoji="1" lang="ko-KR" altLang="en-US" sz="16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년도 제조사 기술 지원 만족도 </a:t>
                </a:r>
                <a:r>
                  <a:rPr kumimoji="1" lang="en-US" altLang="ko-KR" sz="1600" b="1" kern="0" dirty="0">
                    <a:solidFill>
                      <a:srgbClr val="FF0000"/>
                    </a:solidFill>
                    <a:latin typeface="+mn-ea"/>
                    <a:cs typeface="굴림" pitchFamily="50" charset="-127"/>
                  </a:rPr>
                  <a:t>99.1%</a:t>
                </a:r>
                <a:endParaRPr kumimoji="1" lang="en-US" altLang="ko-KR" b="1" kern="0" dirty="0">
                  <a:solidFill>
                    <a:srgbClr val="FF0000"/>
                  </a:solidFill>
                  <a:latin typeface="+mn-ea"/>
                  <a:cs typeface="굴림" pitchFamily="50" charset="-127"/>
                </a:endParaRPr>
              </a:p>
            </p:txBody>
          </p:sp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B41D8FF6-A239-4632-B298-3E759F5BF370}"/>
                  </a:ext>
                </a:extLst>
              </p:cNvPr>
              <p:cNvCxnSpPr/>
              <p:nvPr/>
            </p:nvCxnSpPr>
            <p:spPr>
              <a:xfrm>
                <a:off x="3776910" y="2190152"/>
                <a:ext cx="2849539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94" name="Rounded Rectangle 31">
                <a:extLst>
                  <a:ext uri="{FF2B5EF4-FFF2-40B4-BE49-F238E27FC236}">
                    <a16:creationId xmlns:a16="http://schemas.microsoft.com/office/drawing/2014/main" id="{57BA8FCA-6B72-405C-9E34-1B42412B3DB5}"/>
                  </a:ext>
                </a:extLst>
              </p:cNvPr>
              <p:cNvSpPr/>
              <p:nvPr/>
            </p:nvSpPr>
            <p:spPr bwMode="auto">
              <a:xfrm>
                <a:off x="403052" y="3268392"/>
                <a:ext cx="3019001" cy="1456009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792000" bIns="0" rtlCol="0" anchor="ctr"/>
              <a:lstStyle/>
              <a:p>
                <a:pPr marR="0" lvl="0" defTabSz="913997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tabLst>
                    <a:tab pos="802921" algn="l"/>
                    <a:tab pos="891779" algn="l"/>
                  </a:tabLst>
                  <a:defRPr/>
                </a:pPr>
                <a:endParaRPr kumimoji="1" lang="en-US" altLang="ko-KR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ea"/>
                </a:endParaRPr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F25CEF85-1921-4122-971B-198C9D422402}"/>
                  </a:ext>
                </a:extLst>
              </p:cNvPr>
              <p:cNvCxnSpPr/>
              <p:nvPr/>
            </p:nvCxnSpPr>
            <p:spPr>
              <a:xfrm>
                <a:off x="541703" y="3767242"/>
                <a:ext cx="2857298" cy="0"/>
              </a:xfrm>
              <a:prstGeom prst="line">
                <a:avLst/>
              </a:prstGeom>
              <a:solidFill>
                <a:srgbClr val="54B948">
                  <a:lumMod val="40000"/>
                  <a:lumOff val="60000"/>
                </a:srgbClr>
              </a:solidFill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96" name="Rounded Rectangle 31">
                <a:extLst>
                  <a:ext uri="{FF2B5EF4-FFF2-40B4-BE49-F238E27FC236}">
                    <a16:creationId xmlns:a16="http://schemas.microsoft.com/office/drawing/2014/main" id="{92D30D93-5A96-4122-AC27-207A2757848F}"/>
                  </a:ext>
                </a:extLst>
              </p:cNvPr>
              <p:cNvSpPr/>
              <p:nvPr/>
            </p:nvSpPr>
            <p:spPr bwMode="auto">
              <a:xfrm>
                <a:off x="3668641" y="3278844"/>
                <a:ext cx="3019001" cy="1443976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612000" bIns="0" rtlCol="0" anchor="ctr"/>
              <a:lstStyle/>
              <a:p>
                <a:pPr marR="0" lvl="0" defTabSz="913997" eaLnBrk="1" fontAlgn="base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tabLst>
                    <a:tab pos="802921" algn="l"/>
                    <a:tab pos="891779" algn="l"/>
                  </a:tabLst>
                  <a:defRPr/>
                </a:pPr>
                <a:endParaRPr kumimoji="1" lang="en-US" altLang="ko-KR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97" name="Rectangle 48">
                <a:extLst>
                  <a:ext uri="{FF2B5EF4-FFF2-40B4-BE49-F238E27FC236}">
                    <a16:creationId xmlns:a16="http://schemas.microsoft.com/office/drawing/2014/main" id="{1F109C63-7029-4A6B-BF2F-67D3379F5C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3401" y="3393589"/>
                <a:ext cx="2325746" cy="19966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600" b="1" kern="0" dirty="0">
                    <a:solidFill>
                      <a:srgbClr val="000000"/>
                    </a:solidFill>
                    <a:latin typeface="+mn-ea"/>
                  </a:rPr>
                  <a:t>전세계 가장 많은 기술 지원 센터 및 </a:t>
                </a:r>
                <a:endParaRPr kumimoji="1" lang="en-US" altLang="ko-KR" sz="1600" b="1" kern="0" dirty="0">
                  <a:solidFill>
                    <a:srgbClr val="000000"/>
                  </a:solidFill>
                  <a:latin typeface="+mn-ea"/>
                </a:endParaRPr>
              </a:p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600" b="1" kern="0" dirty="0">
                    <a:solidFill>
                      <a:srgbClr val="000000"/>
                    </a:solidFill>
                    <a:latin typeface="+mn-ea"/>
                  </a:rPr>
                  <a:t>24/7 </a:t>
                </a:r>
                <a:r>
                  <a:rPr kumimoji="1" lang="ko-KR" altLang="en-US" sz="1600" b="1" kern="0" dirty="0">
                    <a:solidFill>
                      <a:srgbClr val="000000"/>
                    </a:solidFill>
                    <a:latin typeface="+mn-ea"/>
                  </a:rPr>
                  <a:t>상시 지원 운영 체제 유지</a:t>
                </a:r>
              </a:p>
            </p:txBody>
          </p: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4ACE7485-2407-4A2A-947B-F2DECBE65809}"/>
                  </a:ext>
                </a:extLst>
              </p:cNvPr>
              <p:cNvCxnSpPr/>
              <p:nvPr/>
            </p:nvCxnSpPr>
            <p:spPr>
              <a:xfrm>
                <a:off x="3776910" y="3736462"/>
                <a:ext cx="2849539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42B4D439-8F99-432A-AEB0-BC4D91996A13}"/>
                  </a:ext>
                </a:extLst>
              </p:cNvPr>
              <p:cNvSpPr/>
              <p:nvPr/>
            </p:nvSpPr>
            <p:spPr bwMode="auto">
              <a:xfrm>
                <a:off x="2937551" y="3203667"/>
                <a:ext cx="1182739" cy="37705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1330325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8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89167">
                        <a:srgbClr val="0E69AA">
                          <a:lumMod val="75000"/>
                        </a:srgbClr>
                      </a:gs>
                      <a:gs pos="74000">
                        <a:srgbClr val="0E69AA">
                          <a:lumMod val="75000"/>
                        </a:srgb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100" name="Rectangle 48">
                <a:extLst>
                  <a:ext uri="{FF2B5EF4-FFF2-40B4-BE49-F238E27FC236}">
                    <a16:creationId xmlns:a16="http://schemas.microsoft.com/office/drawing/2014/main" id="{E9B5DDDB-82B4-4694-AFED-61C3BCE98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875" y="3398215"/>
                <a:ext cx="2325745" cy="19966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marL="0" marR="0" lvl="0" indent="0" algn="ctr" defTabSz="95705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6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단일 제품 제조 및 기술 지원</a:t>
                </a:r>
                <a:endParaRPr kumimoji="1" lang="en-US" altLang="ko-KR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  <a:cs typeface="굴림" pitchFamily="50" charset="-127"/>
                </a:endParaRPr>
              </a:p>
            </p:txBody>
          </p:sp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7E152D79-D84E-4F7D-A58D-52E97491B617}"/>
                </a:ext>
              </a:extLst>
            </p:cNvPr>
            <p:cNvGrpSpPr/>
            <p:nvPr/>
          </p:nvGrpSpPr>
          <p:grpSpPr>
            <a:xfrm>
              <a:off x="489164" y="3014297"/>
              <a:ext cx="3800191" cy="1207069"/>
              <a:chOff x="215900" y="3420888"/>
              <a:chExt cx="4248150" cy="1207069"/>
            </a:xfrm>
          </p:grpSpPr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5A675C72-4072-40AD-BE29-60161ACA56AE}"/>
                  </a:ext>
                </a:extLst>
              </p:cNvPr>
              <p:cNvSpPr/>
              <p:nvPr/>
            </p:nvSpPr>
            <p:spPr>
              <a:xfrm>
                <a:off x="215900" y="3420888"/>
                <a:ext cx="4248150" cy="65606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050" dirty="0" err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3" name="사각형: 둥근 모서리 102">
                <a:extLst>
                  <a:ext uri="{FF2B5EF4-FFF2-40B4-BE49-F238E27FC236}">
                    <a16:creationId xmlns:a16="http://schemas.microsoft.com/office/drawing/2014/main" id="{B4F9B74C-BC1F-4E1D-867F-66AA3CAEDD3A}"/>
                  </a:ext>
                </a:extLst>
              </p:cNvPr>
              <p:cNvSpPr/>
              <p:nvPr/>
            </p:nvSpPr>
            <p:spPr>
              <a:xfrm>
                <a:off x="215900" y="4132366"/>
                <a:ext cx="4248150" cy="49559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050" dirty="0" err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FCCA78E4-FA76-47AF-876F-C22BDCD75D50}"/>
                  </a:ext>
                </a:extLst>
              </p:cNvPr>
              <p:cNvSpPr txBox="1"/>
              <p:nvPr/>
            </p:nvSpPr>
            <p:spPr>
              <a:xfrm>
                <a:off x="358775" y="3459883"/>
                <a:ext cx="1867189" cy="364045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400,000+</a:t>
                </a:r>
                <a:endParaRPr lang="ko-KR" altLang="en-US" sz="2000" b="1" dirty="0" err="1">
                  <a:solidFill>
                    <a:srgbClr val="00B336"/>
                  </a:solidFill>
                  <a:latin typeface="+mn-ea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EA9E68D-151F-4B68-8A80-A7D8E1F19B3C}"/>
                  </a:ext>
                </a:extLst>
              </p:cNvPr>
              <p:cNvSpPr txBox="1"/>
              <p:nvPr/>
            </p:nvSpPr>
            <p:spPr>
              <a:xfrm>
                <a:off x="358775" y="3834444"/>
                <a:ext cx="1867189" cy="231528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2017</a:t>
                </a: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년 전체 케이스 개수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752F3F-30BA-4850-98E2-0CD7E5ED059D}"/>
                  </a:ext>
                </a:extLst>
              </p:cNvPr>
              <p:cNvSpPr txBox="1"/>
              <p:nvPr/>
            </p:nvSpPr>
            <p:spPr>
              <a:xfrm>
                <a:off x="2501612" y="3459883"/>
                <a:ext cx="1867189" cy="364045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191,485+</a:t>
                </a:r>
                <a:endParaRPr lang="ko-KR" altLang="en-US" sz="2000" b="1" dirty="0" err="1">
                  <a:solidFill>
                    <a:srgbClr val="00B336"/>
                  </a:solidFill>
                  <a:latin typeface="+mn-ea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8407EF3-31EF-47F1-8900-9C192CF1DBA2}"/>
                  </a:ext>
                </a:extLst>
              </p:cNvPr>
              <p:cNvSpPr txBox="1"/>
              <p:nvPr/>
            </p:nvSpPr>
            <p:spPr>
              <a:xfrm>
                <a:off x="2501612" y="3834444"/>
                <a:ext cx="1867189" cy="231528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전세계 전화 콜 개수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A44144D-6801-44C0-A43B-AA9A254CA5D9}"/>
                  </a:ext>
                </a:extLst>
              </p:cNvPr>
              <p:cNvSpPr txBox="1"/>
              <p:nvPr/>
            </p:nvSpPr>
            <p:spPr>
              <a:xfrm>
                <a:off x="358775" y="4291176"/>
                <a:ext cx="1867189" cy="231528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평균 전화 응답 대기 시간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E6F88E77-9E16-448E-8924-75408FA86AC6}"/>
                  </a:ext>
                </a:extLst>
              </p:cNvPr>
              <p:cNvSpPr txBox="1"/>
              <p:nvPr/>
            </p:nvSpPr>
            <p:spPr>
              <a:xfrm>
                <a:off x="2333914" y="4224916"/>
                <a:ext cx="1867189" cy="364045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2</a:t>
                </a:r>
                <a:r>
                  <a:rPr lang="ko-KR" altLang="en-US" sz="2000" b="1" dirty="0">
                    <a:solidFill>
                      <a:srgbClr val="00B336"/>
                    </a:solidFill>
                    <a:latin typeface="+mn-ea"/>
                  </a:rPr>
                  <a:t>분 </a:t>
                </a: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30</a:t>
                </a:r>
                <a:r>
                  <a:rPr lang="ko-KR" altLang="en-US" sz="2000" b="1" dirty="0">
                    <a:solidFill>
                      <a:srgbClr val="00B336"/>
                    </a:solidFill>
                    <a:latin typeface="+mn-ea"/>
                  </a:rPr>
                  <a:t>초</a:t>
                </a:r>
              </a:p>
            </p:txBody>
          </p:sp>
        </p:grp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05D3C12B-F878-40FA-AA15-8C8FC29B5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4554" y="2994983"/>
              <a:ext cx="2876550" cy="1213508"/>
            </a:xfrm>
            <a:prstGeom prst="rect">
              <a:avLst/>
            </a:prstGeom>
          </p:spPr>
        </p:pic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42E1F27-7717-4D57-9AAD-37D2B612C3C6}"/>
                </a:ext>
              </a:extLst>
            </p:cNvPr>
            <p:cNvSpPr/>
            <p:nvPr/>
          </p:nvSpPr>
          <p:spPr>
            <a:xfrm>
              <a:off x="5415689" y="3014297"/>
              <a:ext cx="2556309" cy="2650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solidFill>
                    <a:srgbClr val="00B336"/>
                  </a:solidFill>
                  <a:latin typeface="+mn-ea"/>
                </a:rPr>
                <a:t>업계 평균보다 </a:t>
              </a:r>
              <a:r>
                <a:rPr lang="en-US" altLang="ko-KR" sz="1200" b="1" dirty="0">
                  <a:solidFill>
                    <a:srgbClr val="00B336"/>
                  </a:solidFill>
                  <a:latin typeface="+mn-ea"/>
                </a:rPr>
                <a:t>2.4X </a:t>
              </a:r>
              <a:r>
                <a:rPr lang="ko-KR" altLang="en-US" sz="1200" b="1" dirty="0">
                  <a:solidFill>
                    <a:srgbClr val="00B336"/>
                  </a:solidFill>
                  <a:latin typeface="+mn-ea"/>
                </a:rPr>
                <a:t>높은</a:t>
              </a:r>
              <a:r>
                <a:rPr lang="en-US" altLang="ko-KR" sz="1200" b="1" dirty="0">
                  <a:solidFill>
                    <a:srgbClr val="00B336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00B336"/>
                  </a:solidFill>
                  <a:latin typeface="+mn-ea"/>
                </a:rPr>
                <a:t>고객 만족도</a:t>
              </a: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A49A66D9-78B0-4FB8-8475-5ACB2CCFD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2489" y="5153470"/>
              <a:ext cx="958397" cy="892549"/>
            </a:xfrm>
            <a:prstGeom prst="rect">
              <a:avLst/>
            </a:prstGeom>
          </p:spPr>
        </p:pic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C51BCF41-60C1-4586-9E1D-6361B6CBB7E8}"/>
                </a:ext>
              </a:extLst>
            </p:cNvPr>
            <p:cNvGrpSpPr/>
            <p:nvPr/>
          </p:nvGrpSpPr>
          <p:grpSpPr>
            <a:xfrm>
              <a:off x="1430228" y="5153471"/>
              <a:ext cx="2832225" cy="862880"/>
              <a:chOff x="0" y="0"/>
              <a:chExt cx="9180513" cy="5143500"/>
            </a:xfrm>
          </p:grpSpPr>
          <p:sp>
            <p:nvSpPr>
              <p:cNvPr id="114" name="Rectangle 3">
                <a:extLst>
                  <a:ext uri="{FF2B5EF4-FFF2-40B4-BE49-F238E27FC236}">
                    <a16:creationId xmlns:a16="http://schemas.microsoft.com/office/drawing/2014/main" id="{10A1613C-BDE8-42FD-AC8C-64FB7FB7CFD6}"/>
                  </a:ext>
                </a:extLst>
              </p:cNvPr>
              <p:cNvSpPr/>
              <p:nvPr/>
            </p:nvSpPr>
            <p:spPr>
              <a:xfrm>
                <a:off x="251520" y="1707656"/>
                <a:ext cx="8460433" cy="31684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6030">
                  <a:lnSpc>
                    <a:spcPct val="90000"/>
                  </a:lnSpc>
                  <a:spcBef>
                    <a:spcPct val="20000"/>
                  </a:spcBef>
                  <a:buSzPct val="90000"/>
                  <a:defRPr/>
                </a:pPr>
                <a:r>
                  <a:rPr lang="en-US" sz="2000" kern="0" spc="-75" dirty="0">
                    <a:solidFill>
                      <a:srgbClr val="FFFFFF"/>
                    </a:solidFill>
                    <a:latin typeface="+mn-ea"/>
                  </a:rPr>
                  <a:t>Messaging &amp; Positioning</a:t>
                </a:r>
              </a:p>
              <a:p>
                <a:pPr defTabSz="686030">
                  <a:lnSpc>
                    <a:spcPct val="90000"/>
                  </a:lnSpc>
                  <a:spcBef>
                    <a:spcPct val="20000"/>
                  </a:spcBef>
                  <a:buSzPct val="90000"/>
                  <a:defRPr/>
                </a:pPr>
                <a:r>
                  <a:rPr lang="en-US" sz="1100" kern="0" spc="-75" dirty="0">
                    <a:solidFill>
                      <a:srgbClr val="FFFFFF"/>
                    </a:solidFill>
                    <a:latin typeface="+mn-ea"/>
                  </a:rPr>
                  <a:t>Veeam Availably Suite v9</a:t>
                </a:r>
              </a:p>
            </p:txBody>
          </p:sp>
          <p:pic>
            <p:nvPicPr>
              <p:cNvPr id="115" name="Picture 2">
                <a:extLst>
                  <a:ext uri="{FF2B5EF4-FFF2-40B4-BE49-F238E27FC236}">
                    <a16:creationId xmlns:a16="http://schemas.microsoft.com/office/drawing/2014/main" id="{F6E71F2A-D9BD-4ED6-949C-C47CFAD0A5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  <p:pic>
            <p:nvPicPr>
              <p:cNvPr id="116" name="Picture 4">
                <a:extLst>
                  <a:ext uri="{FF2B5EF4-FFF2-40B4-BE49-F238E27FC236}">
                    <a16:creationId xmlns:a16="http://schemas.microsoft.com/office/drawing/2014/main" id="{DCA9C06F-2D5D-4E89-A931-8AC8BB1A3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4650" y="426861"/>
                <a:ext cx="3516982" cy="766076"/>
              </a:xfrm>
              <a:prstGeom prst="rect">
                <a:avLst/>
              </a:prstGeom>
            </p:spPr>
          </p:pic>
          <p:sp>
            <p:nvSpPr>
              <p:cNvPr id="117" name="Rectangle 1">
                <a:extLst>
                  <a:ext uri="{FF2B5EF4-FFF2-40B4-BE49-F238E27FC236}">
                    <a16:creationId xmlns:a16="http://schemas.microsoft.com/office/drawing/2014/main" id="{9C8C3690-1525-4C25-9F5A-FBB8A367CB2D}"/>
                  </a:ext>
                </a:extLst>
              </p:cNvPr>
              <p:cNvSpPr/>
              <p:nvPr/>
            </p:nvSpPr>
            <p:spPr bwMode="auto">
              <a:xfrm>
                <a:off x="1" y="2427734"/>
                <a:ext cx="9180512" cy="18180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936D0D86-ECFA-435B-B96B-A62F2284B83A}"/>
                  </a:ext>
                </a:extLst>
              </p:cNvPr>
              <p:cNvSpPr txBox="1"/>
              <p:nvPr/>
            </p:nvSpPr>
            <p:spPr>
              <a:xfrm>
                <a:off x="66753" y="3667823"/>
                <a:ext cx="1820765" cy="10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고속복구</a:t>
                </a:r>
                <a:endParaRPr lang="en-US" sz="600" dirty="0">
                  <a:latin typeface="+mn-ea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9ACDB8EE-E877-481D-BBF1-9396AFDFB763}"/>
                  </a:ext>
                </a:extLst>
              </p:cNvPr>
              <p:cNvSpPr txBox="1"/>
              <p:nvPr/>
            </p:nvSpPr>
            <p:spPr>
              <a:xfrm>
                <a:off x="2304657" y="3715577"/>
                <a:ext cx="1235738" cy="94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데이터 손실방지</a:t>
                </a:r>
                <a:endParaRPr lang="en-US" altLang="ko-KR" sz="600" b="1" dirty="0">
                  <a:latin typeface="+mn-ea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B24F35F-F973-4CE3-9774-35B421069149}"/>
                  </a:ext>
                </a:extLst>
              </p:cNvPr>
              <p:cNvSpPr txBox="1"/>
              <p:nvPr/>
            </p:nvSpPr>
            <p:spPr>
              <a:xfrm>
                <a:off x="3888537" y="3714750"/>
                <a:ext cx="1704739" cy="473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복구검증성</a:t>
                </a:r>
                <a:endParaRPr lang="en-US" sz="600" dirty="0">
                  <a:latin typeface="+mn-ea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CA18865-EBDE-4A7D-A076-C04A6E9C9D21}"/>
                  </a:ext>
                </a:extLst>
              </p:cNvPr>
              <p:cNvSpPr txBox="1"/>
              <p:nvPr/>
            </p:nvSpPr>
            <p:spPr>
              <a:xfrm>
                <a:off x="5770387" y="3708077"/>
                <a:ext cx="1255458" cy="94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데이터 활용성</a:t>
                </a:r>
                <a:endParaRPr lang="en-US" sz="600" dirty="0">
                  <a:latin typeface="+mn-ea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48977212-0CBD-4E27-AA63-BB1DC400F1AC}"/>
                  </a:ext>
                </a:extLst>
              </p:cNvPr>
              <p:cNvSpPr txBox="1"/>
              <p:nvPr/>
            </p:nvSpPr>
            <p:spPr>
              <a:xfrm>
                <a:off x="7595121" y="3702448"/>
                <a:ext cx="1258199" cy="947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완벽한 가시성</a:t>
                </a:r>
                <a:endParaRPr lang="ru-RU" sz="600" dirty="0">
                  <a:latin typeface="+mn-ea"/>
                </a:endParaRPr>
              </a:p>
            </p:txBody>
          </p:sp>
          <p:pic>
            <p:nvPicPr>
              <p:cNvPr id="123" name="Picture 15">
                <a:extLst>
                  <a:ext uri="{FF2B5EF4-FFF2-40B4-BE49-F238E27FC236}">
                    <a16:creationId xmlns:a16="http://schemas.microsoft.com/office/drawing/2014/main" id="{F6B243A6-D65E-46DF-BFA9-5CC2424C8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68" y="2127397"/>
                <a:ext cx="1733603" cy="173360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4" name="Picture 16">
                <a:extLst>
                  <a:ext uri="{FF2B5EF4-FFF2-40B4-BE49-F238E27FC236}">
                    <a16:creationId xmlns:a16="http://schemas.microsoft.com/office/drawing/2014/main" id="{07CD038F-C378-4499-BB7D-FF58CE2E21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9776" y="2217156"/>
                <a:ext cx="1498423" cy="149842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5" name="Picture 17">
                <a:extLst>
                  <a:ext uri="{FF2B5EF4-FFF2-40B4-BE49-F238E27FC236}">
                    <a16:creationId xmlns:a16="http://schemas.microsoft.com/office/drawing/2014/main" id="{4A20BC20-0493-4FA0-82B7-68CBF2BE3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24" y="2202897"/>
                <a:ext cx="1639540" cy="1639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6" name="Picture 18">
                <a:extLst>
                  <a:ext uri="{FF2B5EF4-FFF2-40B4-BE49-F238E27FC236}">
                    <a16:creationId xmlns:a16="http://schemas.microsoft.com/office/drawing/2014/main" id="{0DCB281E-A3B6-4FCB-BE9B-604F66825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7971" y="2202896"/>
                <a:ext cx="1684981" cy="1624344"/>
              </a:xfrm>
              <a:prstGeom prst="rect">
                <a:avLst/>
              </a:prstGeom>
            </p:spPr>
          </p:pic>
          <p:pic>
            <p:nvPicPr>
              <p:cNvPr id="127" name="Picture 19">
                <a:extLst>
                  <a:ext uri="{FF2B5EF4-FFF2-40B4-BE49-F238E27FC236}">
                    <a16:creationId xmlns:a16="http://schemas.microsoft.com/office/drawing/2014/main" id="{4C077201-82CB-45E5-B889-808679A3B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64" y="2113148"/>
                <a:ext cx="1803840" cy="1803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FBEB8C57-18DF-469C-99A3-372C1AF5541D}"/>
                </a:ext>
              </a:extLst>
            </p:cNvPr>
            <p:cNvSpPr/>
            <p:nvPr/>
          </p:nvSpPr>
          <p:spPr>
            <a:xfrm>
              <a:off x="378264" y="6016350"/>
              <a:ext cx="4028422" cy="4122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  <a:latin typeface="+mn-ea"/>
                </a:rPr>
                <a:t>타사 경우 필요 회사 합병 및 제품 통합으로 복잡성 증가</a:t>
              </a:r>
              <a:endParaRPr lang="en-US" altLang="ko-KR" sz="1100" b="1" dirty="0">
                <a:solidFill>
                  <a:srgbClr val="00B336"/>
                </a:solidFill>
                <a:latin typeface="+mn-ea"/>
              </a:endParaRPr>
            </a:p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  <a:latin typeface="+mn-ea"/>
                </a:rPr>
                <a:t>및 완성도</a:t>
              </a:r>
              <a:r>
                <a:rPr lang="en-US" altLang="ko-KR" sz="1100" b="1" dirty="0">
                  <a:solidFill>
                    <a:srgbClr val="00B336"/>
                  </a:solidFill>
                  <a:latin typeface="+mn-ea"/>
                </a:rPr>
                <a:t>, </a:t>
              </a:r>
              <a:r>
                <a:rPr lang="ko-KR" altLang="en-US" sz="1100" b="1" dirty="0">
                  <a:solidFill>
                    <a:srgbClr val="00B336"/>
                  </a:solidFill>
                  <a:latin typeface="+mn-ea"/>
                </a:rPr>
                <a:t>전문 기술 지원인력 부족 심화</a:t>
              </a:r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6796E04F-DC7E-4D5A-B5DE-6BC507781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21264" y="5080070"/>
              <a:ext cx="2327681" cy="1237928"/>
            </a:xfrm>
            <a:prstGeom prst="rect">
              <a:avLst/>
            </a:prstGeom>
          </p:spPr>
        </p:pic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id="{B30EBFBF-1C98-42C8-A151-C10D62001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70408" y="5049889"/>
              <a:ext cx="1561103" cy="126811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469F52DE-3632-4ACE-91DA-E9E100EBF38B}"/>
                </a:ext>
              </a:extLst>
            </p:cNvPr>
            <p:cNvSpPr txBox="1"/>
            <p:nvPr/>
          </p:nvSpPr>
          <p:spPr>
            <a:xfrm>
              <a:off x="7416800" y="5602200"/>
              <a:ext cx="1145309" cy="246252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200" b="1" dirty="0">
                  <a:solidFill>
                    <a:srgbClr val="FF0000"/>
                  </a:solidFill>
                  <a:latin typeface="+mn-ea"/>
                </a:rPr>
                <a:t>APAC 8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개 국가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40526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</a:rPr>
              <a:t>4.2.1 Warranty </a:t>
            </a:r>
            <a:r>
              <a:rPr lang="ko-KR" altLang="en-US" dirty="0">
                <a:latin typeface="Arial" panose="020B0604020202020204" pitchFamily="34" charset="0"/>
              </a:rPr>
              <a:t>내용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4.2 Warranty </a:t>
            </a:r>
            <a:r>
              <a:rPr lang="ko-KR" altLang="en-US" dirty="0"/>
              <a:t>내용</a:t>
            </a:r>
          </a:p>
        </p:txBody>
      </p:sp>
      <p:sp>
        <p:nvSpPr>
          <p:cNvPr id="7" name="모서리가 둥근 직사각형 96">
            <a:extLst>
              <a:ext uri="{FF2B5EF4-FFF2-40B4-BE49-F238E27FC236}">
                <a16:creationId xmlns:a16="http://schemas.microsoft.com/office/drawing/2014/main" id="{A3086421-A946-4157-A617-03D0DE830CA2}"/>
              </a:ext>
            </a:extLst>
          </p:cNvPr>
          <p:cNvSpPr/>
          <p:nvPr/>
        </p:nvSpPr>
        <p:spPr>
          <a:xfrm>
            <a:off x="262746" y="1141894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400" b="1" dirty="0"/>
              <a:t>Warranty </a:t>
            </a:r>
            <a:r>
              <a:rPr lang="ko-KR" altLang="en-US" sz="1400" b="1" dirty="0"/>
              <a:t>지원 내용</a:t>
            </a:r>
            <a:endParaRPr lang="en-US" altLang="ko-KR" sz="1400" b="1" dirty="0"/>
          </a:p>
        </p:txBody>
      </p:sp>
      <p:graphicFrame>
        <p:nvGraphicFramePr>
          <p:cNvPr id="54" name="Group 4">
            <a:extLst>
              <a:ext uri="{FF2B5EF4-FFF2-40B4-BE49-F238E27FC236}">
                <a16:creationId xmlns:a16="http://schemas.microsoft.com/office/drawing/2014/main" id="{FF33FBD5-27CB-4603-917E-9A543CB9A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201430"/>
              </p:ext>
            </p:extLst>
          </p:nvPr>
        </p:nvGraphicFramePr>
        <p:xfrm>
          <a:off x="388938" y="1645584"/>
          <a:ext cx="9254539" cy="4360766"/>
        </p:xfrm>
        <a:graphic>
          <a:graphicData uri="http://schemas.openxmlformats.org/drawingml/2006/table">
            <a:tbl>
              <a:tblPr/>
              <a:tblGrid>
                <a:gridCol w="868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0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28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83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514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유지보수 항목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유지보수 내용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3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제품관련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기존 백업시스템 소프트웨어의 기능을 보완하기 위하여 추가되는 서비스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 SW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서비스팩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패치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운영체제 패치 적용으로 시스템 품질 향상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Microcode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업그레이드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 안정성 확보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898420"/>
                  </a:ext>
                </a:extLst>
              </a:tr>
              <a:tr h="34855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기술지원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정기점검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정기적으로 지원하는 정기 점검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정기 성능 조율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예방보수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백업시스템의 장애를 사전에 예방하기 위하여 장애 가능성 사전 예측 및 문제점 보수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3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긴급 장애처리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사용자가 긴급한 문제를 해결하기 위해 장애처리 및 정비 서비스를 요청한 경우에 문제를 해결하는 서비스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55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운영자교육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백업시스템 운영을 위한 운영자 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기술이전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백업시스템 운영 기술이전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55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부품지원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유지보수 대상 장비의 부품 보유 및 수리 시 부품 공급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 운영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백업시스템의 점검 및 유지보수 이력관리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85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운영활동 보고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유지보수 작업 보고서 작성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시스템 운영 보고서 작성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4CBBD9BE-E799-4BAA-BF95-46FE59CDF935}"/>
              </a:ext>
            </a:extLst>
          </p:cNvPr>
          <p:cNvSpPr txBox="1"/>
          <p:nvPr/>
        </p:nvSpPr>
        <p:spPr>
          <a:xfrm>
            <a:off x="438636" y="6204704"/>
            <a:ext cx="4817341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dirty="0"/>
              <a:t># </a:t>
            </a:r>
            <a:r>
              <a:rPr lang="ko-KR" altLang="en-US" sz="1000" dirty="0"/>
              <a:t>이외에 전산실 이전 등과 같은 별도의 서비스는 추가 비용이 발생할 수 있습니다</a:t>
            </a:r>
            <a:r>
              <a:rPr lang="en-US" altLang="ko-KR" sz="1000" dirty="0"/>
              <a:t>.</a:t>
            </a:r>
            <a:endParaRPr lang="ko-KR" altLang="en-US" sz="1000" dirty="0" err="1"/>
          </a:p>
        </p:txBody>
      </p:sp>
    </p:spTree>
    <p:extLst>
      <p:ext uri="{BB962C8B-B14F-4D97-AF65-F5344CB8AC3E}">
        <p14:creationId xmlns:p14="http://schemas.microsoft.com/office/powerpoint/2010/main" val="26048158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4.3.1 </a:t>
            </a:r>
            <a:r>
              <a:rPr lang="ko-KR" altLang="en-US" dirty="0"/>
              <a:t>교육 훈련 및 기술이전 계획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733FA80-9BDA-4477-97F7-4E3A4FB0B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사업 수행 진행 과정 중에 시스템 운영 교육</a:t>
            </a:r>
            <a:r>
              <a:rPr lang="en-US" altLang="ko-KR" dirty="0"/>
              <a:t> </a:t>
            </a:r>
            <a:r>
              <a:rPr lang="ko-KR" altLang="en-US" dirty="0"/>
              <a:t>효과를 극대화하기 위해 벤더 및 총판사와 협력하여 전문적인 교육 실시하고</a:t>
            </a:r>
            <a:r>
              <a:rPr lang="en-US" altLang="ko-KR" dirty="0"/>
              <a:t>,</a:t>
            </a:r>
            <a:r>
              <a:rPr lang="ko-KR" altLang="en-US" dirty="0"/>
              <a:t> 기본교육과 전문교육을 통해 백업에 대한 운영자의 올바른 이해와 운영 능력을 전달합니다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en-US" altLang="ko-KR" dirty="0"/>
          </a:p>
        </p:txBody>
      </p:sp>
      <p:sp>
        <p:nvSpPr>
          <p:cNvPr id="9" name="모서리가 둥근 직사각형 96">
            <a:extLst>
              <a:ext uri="{FF2B5EF4-FFF2-40B4-BE49-F238E27FC236}">
                <a16:creationId xmlns:a16="http://schemas.microsoft.com/office/drawing/2014/main" id="{F234AFD3-F8BF-41FC-BAFA-912C072F02B5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교육 훈련 방안</a:t>
            </a:r>
            <a:endParaRPr lang="en-US" altLang="ko-KR" sz="1400" b="1" dirty="0"/>
          </a:p>
        </p:txBody>
      </p:sp>
      <p:sp>
        <p:nvSpPr>
          <p:cNvPr id="72" name="모서리가 둥근 직사각형 96">
            <a:extLst>
              <a:ext uri="{FF2B5EF4-FFF2-40B4-BE49-F238E27FC236}">
                <a16:creationId xmlns:a16="http://schemas.microsoft.com/office/drawing/2014/main" id="{9DDCB198-972E-4700-AA44-E9C434673EF3}"/>
              </a:ext>
            </a:extLst>
          </p:cNvPr>
          <p:cNvSpPr/>
          <p:nvPr/>
        </p:nvSpPr>
        <p:spPr>
          <a:xfrm>
            <a:off x="262746" y="4060420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교육 훈련 방안</a:t>
            </a:r>
            <a:endParaRPr lang="en-US" altLang="ko-KR" sz="1400" b="1" dirty="0"/>
          </a:p>
        </p:txBody>
      </p:sp>
      <p:graphicFrame>
        <p:nvGraphicFramePr>
          <p:cNvPr id="74" name="표 73">
            <a:extLst>
              <a:ext uri="{FF2B5EF4-FFF2-40B4-BE49-F238E27FC236}">
                <a16:creationId xmlns:a16="http://schemas.microsoft.com/office/drawing/2014/main" id="{BB0B77B6-282C-4AE1-ACEC-185E2E05D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722038"/>
              </p:ext>
            </p:extLst>
          </p:nvPr>
        </p:nvGraphicFramePr>
        <p:xfrm>
          <a:off x="388938" y="2286585"/>
          <a:ext cx="9280524" cy="1648917"/>
        </p:xfrm>
        <a:graphic>
          <a:graphicData uri="http://schemas.openxmlformats.org/drawingml/2006/table">
            <a:tbl>
              <a:tblPr firstRow="1" bandRow="1"/>
              <a:tblGrid>
                <a:gridCol w="804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8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3154">
                  <a:extLst>
                    <a:ext uri="{9D8B030D-6E8A-4147-A177-3AD203B41FA5}">
                      <a16:colId xmlns:a16="http://schemas.microsoft.com/office/drawing/2014/main" val="57994383"/>
                    </a:ext>
                  </a:extLst>
                </a:gridCol>
                <a:gridCol w="799124">
                  <a:extLst>
                    <a:ext uri="{9D8B030D-6E8A-4147-A177-3AD203B41FA5}">
                      <a16:colId xmlns:a16="http://schemas.microsoft.com/office/drawing/2014/main" val="3176436121"/>
                    </a:ext>
                  </a:extLst>
                </a:gridCol>
                <a:gridCol w="728304">
                  <a:extLst>
                    <a:ext uri="{9D8B030D-6E8A-4147-A177-3AD203B41FA5}">
                      <a16:colId xmlns:a16="http://schemas.microsoft.com/office/drawing/2014/main" val="3914892358"/>
                    </a:ext>
                  </a:extLst>
                </a:gridCol>
                <a:gridCol w="1959407">
                  <a:extLst>
                    <a:ext uri="{9D8B030D-6E8A-4147-A177-3AD203B41FA5}">
                      <a16:colId xmlns:a16="http://schemas.microsoft.com/office/drawing/2014/main" val="1735794422"/>
                    </a:ext>
                  </a:extLst>
                </a:gridCol>
                <a:gridCol w="737593">
                  <a:extLst>
                    <a:ext uri="{9D8B030D-6E8A-4147-A177-3AD203B41FA5}">
                      <a16:colId xmlns:a16="http://schemas.microsoft.com/office/drawing/2014/main" val="2241542416"/>
                    </a:ext>
                  </a:extLst>
                </a:gridCol>
              </a:tblGrid>
              <a:tr h="31632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교육과정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교육내용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주체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기간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교육장소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인원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454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관리자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통합백업 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기술동향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정보보호관리 동향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백업기술 동향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선진사례 벤치마킹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벤더사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제안사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총판사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협의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온 사이트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협의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454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운영자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기본과정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빔 </a:t>
                      </a:r>
                      <a:r>
                        <a:rPr lang="ko-KR" altLang="en-US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아키텍쳐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개요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운영관리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설치 및 구성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백업정책 구성 및 수행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총판 교육센터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현장교육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310663">
                <a:tc vMerge="1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심화과정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복구 수행방법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Trouble Shooting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기법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총판 교육센터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현장교육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23102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공통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세미나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i="1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빔 주최 국내 세미나 초청 및 해외 글로벌 컨퍼런스 참석 기회 제공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8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6FCDB140-48BB-48E8-A902-D89FC72DDB51}"/>
              </a:ext>
            </a:extLst>
          </p:cNvPr>
          <p:cNvGrpSpPr/>
          <p:nvPr/>
        </p:nvGrpSpPr>
        <p:grpSpPr>
          <a:xfrm>
            <a:off x="6248400" y="1640539"/>
            <a:ext cx="3394854" cy="646049"/>
            <a:chOff x="7215966" y="2056210"/>
            <a:chExt cx="2427288" cy="472427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6C481059-6729-4E16-97BF-9574D73C8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15966" y="2056210"/>
              <a:ext cx="2427288" cy="472427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783414F-C524-4322-9CFA-9D211C92E756}"/>
                </a:ext>
              </a:extLst>
            </p:cNvPr>
            <p:cNvSpPr/>
            <p:nvPr/>
          </p:nvSpPr>
          <p:spPr>
            <a:xfrm>
              <a:off x="7450378" y="2264631"/>
              <a:ext cx="510578" cy="2025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통합백업 기술 동향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0DCCF1A-D1C7-4756-B457-902DE0DE7A65}"/>
                </a:ext>
              </a:extLst>
            </p:cNvPr>
            <p:cNvSpPr/>
            <p:nvPr/>
          </p:nvSpPr>
          <p:spPr>
            <a:xfrm>
              <a:off x="8182668" y="2264631"/>
              <a:ext cx="478608" cy="2025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백업 운영</a:t>
              </a:r>
              <a:endParaRPr kumimoji="0" lang="en-US" altLang="ko-KR" sz="9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능력 향상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DAC4CAD-AD07-43F0-B39B-E04455CE29DE}"/>
                </a:ext>
              </a:extLst>
            </p:cNvPr>
            <p:cNvSpPr/>
            <p:nvPr/>
          </p:nvSpPr>
          <p:spPr>
            <a:xfrm>
              <a:off x="8889338" y="2264631"/>
              <a:ext cx="510578" cy="2025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수준</a:t>
              </a:r>
              <a:r>
                <a:rPr kumimoji="0" lang="en-US" altLang="ko-KR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/</a:t>
              </a:r>
              <a:r>
                <a:rPr kumimoji="0" lang="ko-KR" alt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단계별</a:t>
              </a:r>
              <a:endParaRPr kumimoji="0" lang="en-US" altLang="ko-KR" sz="9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rPr>
                <a:t>심화과정</a:t>
              </a:r>
            </a:p>
          </p:txBody>
        </p:sp>
      </p:grp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754602AE-B3B0-405F-B6F6-EABF82D18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168404"/>
              </p:ext>
            </p:extLst>
          </p:nvPr>
        </p:nvGraphicFramePr>
        <p:xfrm>
          <a:off x="388938" y="4715519"/>
          <a:ext cx="9280525" cy="1949174"/>
        </p:xfrm>
        <a:graphic>
          <a:graphicData uri="http://schemas.openxmlformats.org/drawingml/2006/table">
            <a:tbl>
              <a:tblPr firstRow="1" bandRow="1"/>
              <a:tblGrid>
                <a:gridCol w="1808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71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9174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대  상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주요내용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21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시스템 운용 기술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72000" marR="0" lvl="0" indent="-720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시스템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(SW)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관리 기술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시스템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(SW)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모니터링 기술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장애대책 및  처리 기술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소산 시스템 운영 기술 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94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구축 시 공동참여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72000" marR="0" lvl="0" indent="-720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구축단계에 현업 담당자 및 전산 요원의 공동 참여를 통한 분석 및 구축기법의 기술 이전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72000" marR="0" lvl="0" indent="-720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구축을 위한 요소 정보기술 및 독자적인 시스템 구축전략 기획 능력 함양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407680">
                <a:tc>
                  <a:txBody>
                    <a:bodyPr/>
                    <a:lstStyle/>
                    <a:p>
                      <a:pPr marL="0" marR="0" lvl="0" indent="-71438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운영자 교육 및 전문기술 연계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분야별 교육과정 및 일정에 따라 운용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유지보수에 관한 전문기술 이전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72000" marR="0" lvl="0" indent="-720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전문이론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기술이전 교육 등을 통하여 체계적으로 기술 이전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72000" marR="0" lvl="0" indent="-720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통합 과금 변경을 위한 관리 방안 기술 이전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(API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연동 안 제시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672715"/>
                  </a:ext>
                </a:extLst>
              </a:tr>
              <a:tr h="287949">
                <a:tc>
                  <a:txBody>
                    <a:bodyPr/>
                    <a:lstStyle/>
                    <a:p>
                      <a:pPr marL="0" marR="0" lvl="0" indent="-71438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공동 운용 실시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오픈 후 구축담당자와 운용요원과의 일정기간 공동운영을 통하여 완벽한 기술이전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72000" marR="0" lvl="0" indent="-720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예외사항 처리 및 위험관리 능력을 이전하여 독자적인 유지보수 능력배양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747456"/>
                  </a:ext>
                </a:extLst>
              </a:tr>
              <a:tr h="287949">
                <a:tc>
                  <a:txBody>
                    <a:bodyPr/>
                    <a:lstStyle/>
                    <a:p>
                      <a:pPr marL="0" marR="0" lvl="0" indent="-71438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지원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000" marR="0" lvl="0" indent="-720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전담팀과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Field Call Center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 완벽한 비상 복구 및 장애 대응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72000" marR="0" lvl="0" indent="-7200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사전 예방정비 및 신속한 사후 장애조치 서비스 지원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909130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0304A70C-0ABC-4600-B54B-E2D0B083C62F}"/>
              </a:ext>
            </a:extLst>
          </p:cNvPr>
          <p:cNvGrpSpPr/>
          <p:nvPr/>
        </p:nvGrpSpPr>
        <p:grpSpPr>
          <a:xfrm>
            <a:off x="6248400" y="4060420"/>
            <a:ext cx="3394854" cy="655099"/>
            <a:chOff x="6248400" y="4060420"/>
            <a:chExt cx="3394854" cy="655099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B59BD038-387E-430F-9DB3-D002AC65C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48400" y="4060420"/>
              <a:ext cx="3394854" cy="655099"/>
            </a:xfrm>
            <a:prstGeom prst="rect">
              <a:avLst/>
            </a:prstGeom>
          </p:spPr>
        </p:pic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F222249-5574-43D5-B9A2-07158E6694FB}"/>
                </a:ext>
              </a:extLst>
            </p:cNvPr>
            <p:cNvSpPr/>
            <p:nvPr/>
          </p:nvSpPr>
          <p:spPr>
            <a:xfrm>
              <a:off x="6554727" y="4373652"/>
              <a:ext cx="70146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백업 시스템</a:t>
              </a:r>
              <a:endParaRPr kumimoji="0" lang="en-US" altLang="ko-KR" sz="9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운용 기술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78B26EA-C1C9-4A3F-A5D9-930419A03FA9}"/>
                </a:ext>
              </a:extLst>
            </p:cNvPr>
            <p:cNvSpPr/>
            <p:nvPr/>
          </p:nvSpPr>
          <p:spPr>
            <a:xfrm>
              <a:off x="7600449" y="4367871"/>
              <a:ext cx="65674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공동참여</a:t>
              </a:r>
              <a:endParaRPr kumimoji="0" lang="en-US" altLang="ko-KR" sz="9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공동 운용</a:t>
              </a: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E2CE320-E1B0-48F5-AA1B-767BDE4A5E80}"/>
                </a:ext>
              </a:extLst>
            </p:cNvPr>
            <p:cNvSpPr/>
            <p:nvPr/>
          </p:nvSpPr>
          <p:spPr>
            <a:xfrm>
              <a:off x="8601457" y="4368955"/>
              <a:ext cx="70146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Field Call Center</a:t>
              </a:r>
              <a:endParaRPr kumimoji="0" lang="ko-KR" altLang="en-US" sz="9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5939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4.3.1 </a:t>
            </a:r>
            <a:r>
              <a:rPr lang="ko-KR" altLang="en-US" dirty="0"/>
              <a:t>교육 훈련 내용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733FA80-9BDA-4477-97F7-4E3A4FB0B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사업 수행 진행 과정 중 기본교육과 전문교육과정을 통하여 백업에 대한 운영자의 올바른 이해와 운영 능력을 함양하고</a:t>
            </a:r>
            <a:r>
              <a:rPr lang="en-US" altLang="ko-KR" dirty="0"/>
              <a:t>, </a:t>
            </a:r>
            <a:r>
              <a:rPr lang="ko-KR" altLang="en-US" dirty="0"/>
              <a:t>제안사의 사업 수행 경험과 사내 기술진의 업무 노하우를 전달합니다</a:t>
            </a:r>
            <a:r>
              <a:rPr lang="en-US" altLang="ko-KR" dirty="0"/>
              <a:t>.</a:t>
            </a:r>
          </a:p>
        </p:txBody>
      </p:sp>
      <p:sp>
        <p:nvSpPr>
          <p:cNvPr id="9" name="모서리가 둥근 직사각형 96">
            <a:extLst>
              <a:ext uri="{FF2B5EF4-FFF2-40B4-BE49-F238E27FC236}">
                <a16:creationId xmlns:a16="http://schemas.microsoft.com/office/drawing/2014/main" id="{F234AFD3-F8BF-41FC-BAFA-912C072F02B5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교육 훈련 내용</a:t>
            </a:r>
            <a:endParaRPr lang="en-US" altLang="ko-KR" sz="14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487B0AA-4BC2-400B-AA3C-429182D83E83}"/>
              </a:ext>
            </a:extLst>
          </p:cNvPr>
          <p:cNvGrpSpPr/>
          <p:nvPr/>
        </p:nvGrpSpPr>
        <p:grpSpPr>
          <a:xfrm>
            <a:off x="314400" y="2226797"/>
            <a:ext cx="9355063" cy="4297828"/>
            <a:chOff x="162000" y="2424021"/>
            <a:chExt cx="8739672" cy="4003767"/>
          </a:xfrm>
        </p:grpSpPr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67F17CB6-D17C-4336-A52D-CD98F455CC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85562" y="5599472"/>
              <a:ext cx="2380512" cy="75404"/>
            </a:xfrm>
            <a:custGeom>
              <a:avLst/>
              <a:gdLst>
                <a:gd name="T0" fmla="*/ 285123587 w 21600"/>
                <a:gd name="T1" fmla="*/ 170113 h 21600"/>
                <a:gd name="T2" fmla="*/ 150277442 w 21600"/>
                <a:gd name="T3" fmla="*/ 340221 h 21600"/>
                <a:gd name="T4" fmla="*/ 15431297 w 21600"/>
                <a:gd name="T5" fmla="*/ 170113 h 21600"/>
                <a:gd name="T6" fmla="*/ 15027744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1" name="AutoShape 9">
              <a:extLst>
                <a:ext uri="{FF2B5EF4-FFF2-40B4-BE49-F238E27FC236}">
                  <a16:creationId xmlns:a16="http://schemas.microsoft.com/office/drawing/2014/main" id="{EB8CB40A-CD7D-451C-99E9-A8C405C32C3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445698" y="5595283"/>
              <a:ext cx="4927142" cy="75404"/>
            </a:xfrm>
            <a:custGeom>
              <a:avLst/>
              <a:gdLst>
                <a:gd name="T0" fmla="*/ 1254492775 w 21600"/>
                <a:gd name="T1" fmla="*/ 170113 h 21600"/>
                <a:gd name="T2" fmla="*/ 643788270 w 21600"/>
                <a:gd name="T3" fmla="*/ 340221 h 21600"/>
                <a:gd name="T4" fmla="*/ 33083521 w 21600"/>
                <a:gd name="T5" fmla="*/ 170113 h 21600"/>
                <a:gd name="T6" fmla="*/ 64378827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55 w 21600"/>
                <a:gd name="T13" fmla="*/ 2355 h 21600"/>
                <a:gd name="T14" fmla="*/ 19245 w 21600"/>
                <a:gd name="T15" fmla="*/ 1924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110" y="21600"/>
                  </a:lnTo>
                  <a:lnTo>
                    <a:pt x="2049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14EF5069-D73C-454F-B525-AD3EF5E2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186" y="5631859"/>
              <a:ext cx="229893" cy="788946"/>
            </a:xfrm>
            <a:custGeom>
              <a:avLst/>
              <a:gdLst>
                <a:gd name="T0" fmla="*/ 603789526 w 95"/>
                <a:gd name="T1" fmla="*/ 0 h 628"/>
                <a:gd name="T2" fmla="*/ 0 w 95"/>
                <a:gd name="T3" fmla="*/ 146872006 h 628"/>
                <a:gd name="T4" fmla="*/ 26836299 w 95"/>
                <a:gd name="T5" fmla="*/ 1281044557 h 628"/>
                <a:gd name="T6" fmla="*/ 637334252 w 95"/>
                <a:gd name="T7" fmla="*/ 1101535757 h 628"/>
                <a:gd name="T8" fmla="*/ 603789526 w 95"/>
                <a:gd name="T9" fmla="*/ 0 h 6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628">
                  <a:moveTo>
                    <a:pt x="90" y="0"/>
                  </a:moveTo>
                  <a:lnTo>
                    <a:pt x="0" y="72"/>
                  </a:lnTo>
                  <a:lnTo>
                    <a:pt x="4" y="628"/>
                  </a:lnTo>
                  <a:lnTo>
                    <a:pt x="95" y="540"/>
                  </a:lnTo>
                  <a:lnTo>
                    <a:pt x="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A77DA501-D9A7-43A1-BCBD-5029B04C6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664" y="5638841"/>
              <a:ext cx="4915277" cy="78196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BACBD377-4621-42F0-A29F-E2E95237B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629" y="5640238"/>
              <a:ext cx="2390895" cy="7805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5" name="Text Box 13">
              <a:extLst>
                <a:ext uri="{FF2B5EF4-FFF2-40B4-BE49-F238E27FC236}">
                  <a16:creationId xmlns:a16="http://schemas.microsoft.com/office/drawing/2014/main" id="{18495666-9D49-46D2-8A88-9FA5D8ED6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015" y="5722623"/>
              <a:ext cx="962587" cy="705165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Tx/>
                <a:buNone/>
                <a:tabLst/>
                <a:defRPr/>
              </a:pPr>
              <a:r>
                <a:rPr lang="ko-KR" altLang="en-US" sz="1200" b="1" kern="0">
                  <a:solidFill>
                    <a:prstClr val="white"/>
                  </a:solidFill>
                  <a:latin typeface="+mn-ea"/>
                  <a:ea typeface="+mn-ea"/>
                </a:rPr>
                <a:t>공급업체</a:t>
              </a:r>
              <a:endParaRPr lang="ko-KR" altLang="en-US" sz="12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6" name="AutoShape 14">
              <a:extLst>
                <a:ext uri="{FF2B5EF4-FFF2-40B4-BE49-F238E27FC236}">
                  <a16:creationId xmlns:a16="http://schemas.microsoft.com/office/drawing/2014/main" id="{FFCF1A71-8567-4DB6-9A7E-A740436609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949315" y="4620744"/>
              <a:ext cx="2423525" cy="75404"/>
            </a:xfrm>
            <a:custGeom>
              <a:avLst/>
              <a:gdLst>
                <a:gd name="T0" fmla="*/ 295520283 w 21600"/>
                <a:gd name="T1" fmla="*/ 170113 h 21600"/>
                <a:gd name="T2" fmla="*/ 155757150 w 21600"/>
                <a:gd name="T3" fmla="*/ 340221 h 21600"/>
                <a:gd name="T4" fmla="*/ 15993897 w 21600"/>
                <a:gd name="T5" fmla="*/ 170113 h 21600"/>
                <a:gd name="T6" fmla="*/ 15575715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7" name="AutoShape 15">
              <a:extLst>
                <a:ext uri="{FF2B5EF4-FFF2-40B4-BE49-F238E27FC236}">
                  <a16:creationId xmlns:a16="http://schemas.microsoft.com/office/drawing/2014/main" id="{70752332-1631-4167-AB29-867AC3F0BC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76663" y="4623537"/>
              <a:ext cx="2420559" cy="76801"/>
            </a:xfrm>
            <a:custGeom>
              <a:avLst/>
              <a:gdLst>
                <a:gd name="T0" fmla="*/ 294797297 w 21600"/>
                <a:gd name="T1" fmla="*/ 176469 h 21600"/>
                <a:gd name="T2" fmla="*/ 155376033 w 21600"/>
                <a:gd name="T3" fmla="*/ 352939 h 21600"/>
                <a:gd name="T4" fmla="*/ 15954770 w 21600"/>
                <a:gd name="T5" fmla="*/ 176469 h 21600"/>
                <a:gd name="T6" fmla="*/ 15537603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20D54F67-DBF7-465E-A650-89A865F510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454597" y="4623537"/>
              <a:ext cx="2386445" cy="69818"/>
            </a:xfrm>
            <a:custGeom>
              <a:avLst/>
              <a:gdLst>
                <a:gd name="T0" fmla="*/ 286546538 w 21600"/>
                <a:gd name="T1" fmla="*/ 145844 h 21600"/>
                <a:gd name="T2" fmla="*/ 151027422 w 21600"/>
                <a:gd name="T3" fmla="*/ 291685 h 21600"/>
                <a:gd name="T4" fmla="*/ 15508306 w 21600"/>
                <a:gd name="T5" fmla="*/ 145844 h 21600"/>
                <a:gd name="T6" fmla="*/ 15102742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19" name="AutoShape 17">
              <a:extLst>
                <a:ext uri="{FF2B5EF4-FFF2-40B4-BE49-F238E27FC236}">
                  <a16:creationId xmlns:a16="http://schemas.microsoft.com/office/drawing/2014/main" id="{E330C9FB-8EB1-4FD1-861B-876A58E5C8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949315" y="3474027"/>
              <a:ext cx="2423525" cy="75404"/>
            </a:xfrm>
            <a:custGeom>
              <a:avLst/>
              <a:gdLst>
                <a:gd name="T0" fmla="*/ 295520283 w 21600"/>
                <a:gd name="T1" fmla="*/ 170113 h 21600"/>
                <a:gd name="T2" fmla="*/ 155757150 w 21600"/>
                <a:gd name="T3" fmla="*/ 340221 h 21600"/>
                <a:gd name="T4" fmla="*/ 15993897 w 21600"/>
                <a:gd name="T5" fmla="*/ 170113 h 21600"/>
                <a:gd name="T6" fmla="*/ 15575715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0" name="AutoShape 18">
              <a:extLst>
                <a:ext uri="{FF2B5EF4-FFF2-40B4-BE49-F238E27FC236}">
                  <a16:creationId xmlns:a16="http://schemas.microsoft.com/office/drawing/2014/main" id="{02F49070-191F-4D0B-8CCB-9D58F5C9F5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445516" y="3482405"/>
              <a:ext cx="2420559" cy="75404"/>
            </a:xfrm>
            <a:custGeom>
              <a:avLst/>
              <a:gdLst>
                <a:gd name="T0" fmla="*/ 294797297 w 21600"/>
                <a:gd name="T1" fmla="*/ 170113 h 21600"/>
                <a:gd name="T2" fmla="*/ 155376033 w 21600"/>
                <a:gd name="T3" fmla="*/ 340221 h 21600"/>
                <a:gd name="T4" fmla="*/ 15954770 w 21600"/>
                <a:gd name="T5" fmla="*/ 170113 h 21600"/>
                <a:gd name="T6" fmla="*/ 15537603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1" name="AutoShape 19">
              <a:extLst>
                <a:ext uri="{FF2B5EF4-FFF2-40B4-BE49-F238E27FC236}">
                  <a16:creationId xmlns:a16="http://schemas.microsoft.com/office/drawing/2014/main" id="{B5E0C696-7D5D-4AE3-8A37-06B28BDA8DE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454597" y="3467045"/>
              <a:ext cx="2387929" cy="75404"/>
            </a:xfrm>
            <a:custGeom>
              <a:avLst/>
              <a:gdLst>
                <a:gd name="T0" fmla="*/ 286902885 w 21600"/>
                <a:gd name="T1" fmla="*/ 170113 h 21600"/>
                <a:gd name="T2" fmla="*/ 151215268 w 21600"/>
                <a:gd name="T3" fmla="*/ 340221 h 21600"/>
                <a:gd name="T4" fmla="*/ 15527532 w 21600"/>
                <a:gd name="T5" fmla="*/ 170113 h 21600"/>
                <a:gd name="T6" fmla="*/ 15121526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1633FAE8-2378-43FD-9840-4970A4863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9690" y="3545794"/>
              <a:ext cx="244726" cy="1061963"/>
            </a:xfrm>
            <a:custGeom>
              <a:avLst/>
              <a:gdLst>
                <a:gd name="T0" fmla="*/ 608154624 w 92"/>
                <a:gd name="T1" fmla="*/ 0 h 811"/>
                <a:gd name="T2" fmla="*/ 0 w 92"/>
                <a:gd name="T3" fmla="*/ 149036981 h 811"/>
                <a:gd name="T4" fmla="*/ 0 w 92"/>
                <a:gd name="T5" fmla="*/ 1678731702 h 811"/>
                <a:gd name="T6" fmla="*/ 601544416 w 92"/>
                <a:gd name="T7" fmla="*/ 1440687462 h 811"/>
                <a:gd name="T8" fmla="*/ 608154624 w 92"/>
                <a:gd name="T9" fmla="*/ 0 h 8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811">
                  <a:moveTo>
                    <a:pt x="92" y="0"/>
                  </a:moveTo>
                  <a:lnTo>
                    <a:pt x="0" y="72"/>
                  </a:lnTo>
                  <a:lnTo>
                    <a:pt x="0" y="811"/>
                  </a:lnTo>
                  <a:lnTo>
                    <a:pt x="91" y="696"/>
                  </a:lnTo>
                  <a:lnTo>
                    <a:pt x="9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78DF2D57-00DD-40EF-AB0C-15ACCFDE2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664" y="3546638"/>
              <a:ext cx="2386445" cy="1042631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4A4DA129-1EC4-45B6-A12E-9150ED51A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147" y="3557758"/>
              <a:ext cx="2387929" cy="1031510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C3F1FB1B-ABA0-42AE-B8EF-52C62D89D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629" y="3549431"/>
              <a:ext cx="2387929" cy="1039837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6" name="Text Box 24">
              <a:extLst>
                <a:ext uri="{FF2B5EF4-FFF2-40B4-BE49-F238E27FC236}">
                  <a16:creationId xmlns:a16="http://schemas.microsoft.com/office/drawing/2014/main" id="{3BAF3275-1FBE-46A9-BFD7-9AB0991C06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015" y="3649514"/>
              <a:ext cx="962587" cy="939754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01600" marR="0" lvl="0" indent="-101600" algn="ctr" defTabSz="762000" eaLnBrk="1" fontAlgn="base" latinLnBrk="0" hangingPunct="1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"/>
                <a:tabLst/>
                <a:defRPr/>
              </a:pP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F7505987-2479-4193-BF0A-074E61440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871" y="2908029"/>
              <a:ext cx="249175" cy="612076"/>
            </a:xfrm>
            <a:custGeom>
              <a:avLst/>
              <a:gdLst>
                <a:gd name="T0" fmla="*/ 670778709 w 104"/>
                <a:gd name="T1" fmla="*/ 0 h 440"/>
                <a:gd name="T2" fmla="*/ 0 w 104"/>
                <a:gd name="T3" fmla="*/ 93495143 h 440"/>
                <a:gd name="T4" fmla="*/ 0 w 104"/>
                <a:gd name="T5" fmla="*/ 642783034 h 440"/>
                <a:gd name="T6" fmla="*/ 683931635 w 104"/>
                <a:gd name="T7" fmla="*/ 537600092 h 440"/>
                <a:gd name="T8" fmla="*/ 670778709 w 104"/>
                <a:gd name="T9" fmla="*/ 0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440">
                  <a:moveTo>
                    <a:pt x="102" y="0"/>
                  </a:moveTo>
                  <a:lnTo>
                    <a:pt x="0" y="64"/>
                  </a:lnTo>
                  <a:lnTo>
                    <a:pt x="0" y="440"/>
                  </a:lnTo>
                  <a:lnTo>
                    <a:pt x="104" y="368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4B9EC89F-CB1C-46B7-9415-AD9BE95B2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664" y="2921127"/>
              <a:ext cx="2386445" cy="4992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FC9F1178-02D9-4C81-9C1E-C82013350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147" y="2921127"/>
              <a:ext cx="2387929" cy="4992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056E5971-856A-4FB3-81F6-76A6CCDB5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629" y="2921127"/>
              <a:ext cx="2390895" cy="4992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31" name="Text Box 29">
              <a:extLst>
                <a:ext uri="{FF2B5EF4-FFF2-40B4-BE49-F238E27FC236}">
                  <a16:creationId xmlns:a16="http://schemas.microsoft.com/office/drawing/2014/main" id="{CFF4D39D-0B25-4F8A-95D0-3541D1AE7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813" y="2984972"/>
              <a:ext cx="962587" cy="604516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101600" marR="0" lvl="0" indent="-101600" algn="ctr" defTabSz="762000" eaLnBrk="1" fontAlgn="base" latinLnBrk="0" hangingPunct="1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"/>
                <a:tabLst/>
                <a:defRPr/>
              </a:pPr>
              <a:endPara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2" name="Rectangle 34">
              <a:extLst>
                <a:ext uri="{FF2B5EF4-FFF2-40B4-BE49-F238E27FC236}">
                  <a16:creationId xmlns:a16="http://schemas.microsoft.com/office/drawing/2014/main" id="{1FB570D5-7233-4906-A8B6-BD35255F9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1584" y="5712689"/>
              <a:ext cx="4915277" cy="659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공급업체에 의한 전문 교육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정보보호관리 동향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/ </a:t>
              </a:r>
              <a:r>
                <a:rPr kumimoji="0" lang="ko-KR" alt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백업기술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 동향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/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선진사례 벤치마킹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/ </a:t>
              </a:r>
              <a:r>
                <a:rPr kumimoji="0" lang="ko-KR" alt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제품개요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ea"/>
              </a:endParaRP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 Veeam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 아키텍처 개요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/ </a:t>
              </a:r>
              <a:r>
                <a:rPr lang="en-US" altLang="ko-KR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Veeam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의 운영관리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/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설치 및 구성 </a:t>
              </a:r>
              <a:r>
                <a:rPr kumimoji="0" lang="ko-KR" altLang="en-US" sz="1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백업정책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 구성 및 수행 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lang="en-US" altLang="ko-KR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Veeam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 주최로 진행되는 모든 세미나 초청</a:t>
              </a:r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33F25C69-526D-43CA-812B-110BE418B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764" y="5717612"/>
              <a:ext cx="2383479" cy="5160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기술 지원창구 확보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요청 시 전문 기술자 파견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계약사항의 지원절차에 의거 지원</a:t>
              </a:r>
            </a:p>
          </p:txBody>
        </p:sp>
        <p:sp>
          <p:nvSpPr>
            <p:cNvPr id="34" name="Rectangle 36">
              <a:extLst>
                <a:ext uri="{FF2B5EF4-FFF2-40B4-BE49-F238E27FC236}">
                  <a16:creationId xmlns:a16="http://schemas.microsoft.com/office/drawing/2014/main" id="{7A4873C7-8779-4743-90E3-8B8B1E7A4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450" y="3003512"/>
              <a:ext cx="2386446" cy="38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사용자의 참여 유도로 전문 기술요원 양성</a:t>
              </a:r>
            </a:p>
          </p:txBody>
        </p:sp>
        <p:sp>
          <p:nvSpPr>
            <p:cNvPr id="35" name="Rectangle 37">
              <a:extLst>
                <a:ext uri="{FF2B5EF4-FFF2-40B4-BE49-F238E27FC236}">
                  <a16:creationId xmlns:a16="http://schemas.microsoft.com/office/drawing/2014/main" id="{F3ACBEB9-A6B4-48EF-AB67-40E0D1978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012" y="2962396"/>
              <a:ext cx="2383479" cy="38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효과적인 기술이전 추진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각 부문별 완벽한 기술이전 실시</a:t>
              </a:r>
            </a:p>
          </p:txBody>
        </p:sp>
        <p:sp>
          <p:nvSpPr>
            <p:cNvPr id="36" name="Rectangle 38">
              <a:extLst>
                <a:ext uri="{FF2B5EF4-FFF2-40B4-BE49-F238E27FC236}">
                  <a16:creationId xmlns:a16="http://schemas.microsoft.com/office/drawing/2014/main" id="{1AE0F971-C8C8-42D7-AAAE-725D7F66E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764" y="2990516"/>
              <a:ext cx="2383479" cy="38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적기의 교육훈련으로 효과적인 시스템 운영능력 배양</a:t>
              </a:r>
            </a:p>
          </p:txBody>
        </p:sp>
        <p:sp>
          <p:nvSpPr>
            <p:cNvPr id="37" name="Rectangle 39">
              <a:extLst>
                <a:ext uri="{FF2B5EF4-FFF2-40B4-BE49-F238E27FC236}">
                  <a16:creationId xmlns:a16="http://schemas.microsoft.com/office/drawing/2014/main" id="{1372D7BB-BFC7-4129-AF63-F3CE2F6F5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012" y="3620833"/>
              <a:ext cx="2383479" cy="946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백업 테스트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부문별 시험교육 참여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시험운영 공동 테스트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공동 운영체계 정립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공동회의 및 협조체제를 통해 해결방안 수립</a:t>
              </a:r>
            </a:p>
          </p:txBody>
        </p:sp>
        <p:sp>
          <p:nvSpPr>
            <p:cNvPr id="38" name="Rectangle 40">
              <a:extLst>
                <a:ext uri="{FF2B5EF4-FFF2-40B4-BE49-F238E27FC236}">
                  <a16:creationId xmlns:a16="http://schemas.microsoft.com/office/drawing/2014/main" id="{1D5A4E7E-D1D1-486A-AE33-8BC06CECD5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764" y="3606531"/>
              <a:ext cx="2383479" cy="659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공동 백업 운영체계 구성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안정화단계 공동운영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자체 능력으로 운영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자체 미해결 사항 요청</a:t>
              </a:r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30934CD9-F8BD-488E-BD8D-D26DF83597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3421" y="4682182"/>
              <a:ext cx="220995" cy="918809"/>
            </a:xfrm>
            <a:custGeom>
              <a:avLst/>
              <a:gdLst>
                <a:gd name="T0" fmla="*/ 608154624 w 92"/>
                <a:gd name="T1" fmla="*/ 0 h 811"/>
                <a:gd name="T2" fmla="*/ 0 w 92"/>
                <a:gd name="T3" fmla="*/ 119446056 h 811"/>
                <a:gd name="T4" fmla="*/ 0 w 92"/>
                <a:gd name="T5" fmla="*/ 1345421616 h 811"/>
                <a:gd name="T6" fmla="*/ 601544416 w 92"/>
                <a:gd name="T7" fmla="*/ 1154640490 h 811"/>
                <a:gd name="T8" fmla="*/ 608154624 w 92"/>
                <a:gd name="T9" fmla="*/ 0 h 8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811">
                  <a:moveTo>
                    <a:pt x="92" y="0"/>
                  </a:moveTo>
                  <a:lnTo>
                    <a:pt x="0" y="72"/>
                  </a:lnTo>
                  <a:lnTo>
                    <a:pt x="0" y="811"/>
                  </a:lnTo>
                  <a:lnTo>
                    <a:pt x="91" y="696"/>
                  </a:lnTo>
                  <a:lnTo>
                    <a:pt x="9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0" name="Rectangle 43">
              <a:extLst>
                <a:ext uri="{FF2B5EF4-FFF2-40B4-BE49-F238E27FC236}">
                  <a16:creationId xmlns:a16="http://schemas.microsoft.com/office/drawing/2014/main" id="{30651191-83A6-4811-8CAC-5527E1ADE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8664" y="4686903"/>
              <a:ext cx="2386445" cy="89752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1" name="Rectangle 44">
              <a:extLst>
                <a:ext uri="{FF2B5EF4-FFF2-40B4-BE49-F238E27FC236}">
                  <a16:creationId xmlns:a16="http://schemas.microsoft.com/office/drawing/2014/main" id="{515CE7CB-AE77-42AC-B866-9F71B33632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147" y="4686904"/>
              <a:ext cx="2387929" cy="897523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2" name="Rectangle 45">
              <a:extLst>
                <a:ext uri="{FF2B5EF4-FFF2-40B4-BE49-F238E27FC236}">
                  <a16:creationId xmlns:a16="http://schemas.microsoft.com/office/drawing/2014/main" id="{67533955-B24A-4264-98EF-BD08391300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629" y="4686903"/>
              <a:ext cx="2390895" cy="914087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43" name="Text Box 46">
              <a:extLst>
                <a:ext uri="{FF2B5EF4-FFF2-40B4-BE49-F238E27FC236}">
                  <a16:creationId xmlns:a16="http://schemas.microsoft.com/office/drawing/2014/main" id="{11843481-8893-4438-A5AC-24A1F0394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015" y="4753590"/>
              <a:ext cx="962587" cy="830837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Tx/>
                <a:buNone/>
                <a:tabLst/>
                <a:defRPr/>
              </a:pPr>
              <a:r>
                <a:rPr lang="ko-KR" altLang="en-US" sz="1200" b="1" kern="0">
                  <a:solidFill>
                    <a:prstClr val="white"/>
                  </a:solidFill>
                  <a:latin typeface="+mn-ea"/>
                  <a:ea typeface="+mn-ea"/>
                </a:rPr>
                <a:t>제안사</a:t>
              </a:r>
              <a:endParaRPr lang="ko-KR" altLang="en-US" sz="12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44" name="Rectangle 47">
              <a:extLst>
                <a:ext uri="{FF2B5EF4-FFF2-40B4-BE49-F238E27FC236}">
                  <a16:creationId xmlns:a16="http://schemas.microsoft.com/office/drawing/2014/main" id="{B3C6BF91-778A-4182-9BB0-098F95C9D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731" y="4737937"/>
              <a:ext cx="2500651" cy="802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백업 기술자문 지원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요청 시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)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산출물 제공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관련 교육 실시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각종 백업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정보 제공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체계적인 교육계획 수립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/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실행</a:t>
              </a:r>
            </a:p>
          </p:txBody>
        </p:sp>
        <p:sp>
          <p:nvSpPr>
            <p:cNvPr id="45" name="Rectangle 48">
              <a:extLst>
                <a:ext uri="{FF2B5EF4-FFF2-40B4-BE49-F238E27FC236}">
                  <a16:creationId xmlns:a16="http://schemas.microsoft.com/office/drawing/2014/main" id="{D03D6A71-FC4B-4A37-B9FF-F5FC6E3C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6012" y="4737937"/>
              <a:ext cx="2383479" cy="802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백업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기술자문 지원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요청 시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)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유지보수 조직구성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부문별 기술이전 교육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운영관련 교육 실시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최종 산출물 인계</a:t>
              </a:r>
            </a:p>
          </p:txBody>
        </p:sp>
        <p:sp>
          <p:nvSpPr>
            <p:cNvPr id="46" name="Rectangle 49">
              <a:extLst>
                <a:ext uri="{FF2B5EF4-FFF2-40B4-BE49-F238E27FC236}">
                  <a16:creationId xmlns:a16="http://schemas.microsoft.com/office/drawing/2014/main" id="{B0EC6FC3-ADFE-44C6-B01D-2E34F399BD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6548" y="4729240"/>
              <a:ext cx="2440674" cy="8027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백업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기술자문 지원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요청시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)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백업 시스템별 인력 지원 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수시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)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+mn-ea"/>
              </a:endParaRP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계약사항의 지원절차에 의거 지원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지속적인 모니터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운영 관계자와 연락</a:t>
              </a:r>
            </a:p>
          </p:txBody>
        </p:sp>
        <p:sp>
          <p:nvSpPr>
            <p:cNvPr id="47" name="Text Box 51">
              <a:extLst>
                <a:ext uri="{FF2B5EF4-FFF2-40B4-BE49-F238E27FC236}">
                  <a16:creationId xmlns:a16="http://schemas.microsoft.com/office/drawing/2014/main" id="{68C3F2C1-C515-4552-A766-16CBD0834C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000" y="3926869"/>
              <a:ext cx="1188032" cy="343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DA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OO</a:t>
              </a: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고객사명</a:t>
              </a:r>
              <a:r>
                <a:rPr lang="en-US" altLang="ko-KR" sz="1100" b="1" kern="0" dirty="0">
                  <a:solidFill>
                    <a:prstClr val="white"/>
                  </a:solidFill>
                  <a:latin typeface="+mn-ea"/>
                  <a:ea typeface="+mn-ea"/>
                </a:rPr>
                <a:t>OO</a:t>
              </a:r>
              <a:endPara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48" name="Text Box 52">
              <a:extLst>
                <a:ext uri="{FF2B5EF4-FFF2-40B4-BE49-F238E27FC236}">
                  <a16:creationId xmlns:a16="http://schemas.microsoft.com/office/drawing/2014/main" id="{FFF089EF-BC19-4203-A8DF-50380B0DB7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094" y="3194814"/>
              <a:ext cx="925508" cy="131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DA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단계별</a:t>
              </a:r>
              <a:endParaRPr kumimoji="1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Tx/>
                <a:buNone/>
                <a:tabLst/>
                <a:defRPr/>
              </a:pPr>
              <a:r>
                <a:rPr kumimoji="1" lang="ko-KR" altLang="en-US" sz="11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교육 목표</a:t>
              </a:r>
            </a:p>
          </p:txBody>
        </p:sp>
        <p:sp>
          <p:nvSpPr>
            <p:cNvPr id="49" name="Rectangle 53">
              <a:extLst>
                <a:ext uri="{FF2B5EF4-FFF2-40B4-BE49-F238E27FC236}">
                  <a16:creationId xmlns:a16="http://schemas.microsoft.com/office/drawing/2014/main" id="{D0458BAE-003E-4BE8-909C-D4EB8604E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3847" y="3620833"/>
              <a:ext cx="2390895" cy="946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백업 시스템 운영조직 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백업 시스템 운영조직 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사업 수행 담당 기술교육 참여</a:t>
              </a:r>
            </a:p>
            <a:p>
              <a:pPr marL="95250" marR="0" lvl="0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구축회의 공동참여</a:t>
              </a:r>
            </a:p>
            <a:p>
              <a:pPr marL="200025" marR="0" lvl="1" indent="-9525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70000"/>
                <a:buFont typeface="Wingdings" pitchFamily="2" charset="2"/>
                <a:buChar char="Ø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+mn-ea"/>
                </a:rPr>
                <a:t>문제해결 및 시스템 운영진의 이해가 필요한 회의</a:t>
              </a:r>
            </a:p>
          </p:txBody>
        </p:sp>
        <p:sp>
          <p:nvSpPr>
            <p:cNvPr id="50" name="Freeform 69">
              <a:extLst>
                <a:ext uri="{FF2B5EF4-FFF2-40B4-BE49-F238E27FC236}">
                  <a16:creationId xmlns:a16="http://schemas.microsoft.com/office/drawing/2014/main" id="{A58832C9-95E2-4756-9E6D-ACF5F06EE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378" y="2489388"/>
              <a:ext cx="139146" cy="248096"/>
            </a:xfrm>
            <a:custGeom>
              <a:avLst/>
              <a:gdLst>
                <a:gd name="T0" fmla="*/ 0 w 99"/>
                <a:gd name="T1" fmla="*/ 0 h 240"/>
                <a:gd name="T2" fmla="*/ 87 w 99"/>
                <a:gd name="T3" fmla="*/ 63 h 240"/>
                <a:gd name="T4" fmla="*/ 10 w 99"/>
                <a:gd name="T5" fmla="*/ 116 h 240"/>
                <a:gd name="T6" fmla="*/ 0 w 99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240">
                  <a:moveTo>
                    <a:pt x="0" y="0"/>
                  </a:moveTo>
                  <a:lnTo>
                    <a:pt x="99" y="129"/>
                  </a:lnTo>
                  <a:lnTo>
                    <a:pt x="12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36"/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1" name="AutoShape 70">
              <a:extLst>
                <a:ext uri="{FF2B5EF4-FFF2-40B4-BE49-F238E27FC236}">
                  <a16:creationId xmlns:a16="http://schemas.microsoft.com/office/drawing/2014/main" id="{B49DA2D7-9B9C-4924-A08E-427887227A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2788" y="2424021"/>
              <a:ext cx="1246331" cy="395171"/>
            </a:xfrm>
            <a:prstGeom prst="chevron">
              <a:avLst>
                <a:gd name="adj" fmla="val 40682"/>
              </a:avLst>
            </a:prstGeom>
            <a:solidFill>
              <a:srgbClr val="00B336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52" name="Text Box 71">
              <a:extLst>
                <a:ext uri="{FF2B5EF4-FFF2-40B4-BE49-F238E27FC236}">
                  <a16:creationId xmlns:a16="http://schemas.microsoft.com/office/drawing/2014/main" id="{0C78205B-DF1C-41C1-A287-E285D203C8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309" y="2458190"/>
              <a:ext cx="869290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시스템</a:t>
              </a:r>
              <a:b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</a:b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구축일정</a:t>
              </a:r>
            </a:p>
          </p:txBody>
        </p:sp>
        <p:grpSp>
          <p:nvGrpSpPr>
            <p:cNvPr id="53" name="Group 73">
              <a:extLst>
                <a:ext uri="{FF2B5EF4-FFF2-40B4-BE49-F238E27FC236}">
                  <a16:creationId xmlns:a16="http://schemas.microsoft.com/office/drawing/2014/main" id="{3F293EC4-AD75-4F7C-BA25-67E293A19F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1638" y="2424021"/>
              <a:ext cx="1280744" cy="395171"/>
              <a:chOff x="1022" y="1431"/>
              <a:chExt cx="856" cy="266"/>
            </a:xfrm>
            <a:solidFill>
              <a:srgbClr val="00B336"/>
            </a:solidFill>
          </p:grpSpPr>
          <p:sp>
            <p:nvSpPr>
              <p:cNvPr id="56" name="Freeform 74">
                <a:extLst>
                  <a:ext uri="{FF2B5EF4-FFF2-40B4-BE49-F238E27FC236}">
                    <a16:creationId xmlns:a16="http://schemas.microsoft.com/office/drawing/2014/main" id="{FA3312AF-F15F-4643-981B-CB925001F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" y="1475"/>
                <a:ext cx="93" cy="167"/>
              </a:xfrm>
              <a:custGeom>
                <a:avLst/>
                <a:gdLst>
                  <a:gd name="T0" fmla="*/ 0 w 99"/>
                  <a:gd name="T1" fmla="*/ 0 h 240"/>
                  <a:gd name="T2" fmla="*/ 87 w 99"/>
                  <a:gd name="T3" fmla="*/ 63 h 240"/>
                  <a:gd name="T4" fmla="*/ 10 w 99"/>
                  <a:gd name="T5" fmla="*/ 116 h 240"/>
                  <a:gd name="T6" fmla="*/ 0 w 99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240">
                    <a:moveTo>
                      <a:pt x="0" y="0"/>
                    </a:moveTo>
                    <a:lnTo>
                      <a:pt x="99" y="129"/>
                    </a:lnTo>
                    <a:lnTo>
                      <a:pt x="12" y="2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57" name="AutoShape 75">
                <a:extLst>
                  <a:ext uri="{FF2B5EF4-FFF2-40B4-BE49-F238E27FC236}">
                    <a16:creationId xmlns:a16="http://schemas.microsoft.com/office/drawing/2014/main" id="{D4148535-9A07-474E-BA95-CEC96D1F29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" y="1431"/>
                <a:ext cx="834" cy="266"/>
              </a:xfrm>
              <a:prstGeom prst="chevron">
                <a:avLst>
                  <a:gd name="adj" fmla="val 40730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58" name="Text Box 76">
              <a:extLst>
                <a:ext uri="{FF2B5EF4-FFF2-40B4-BE49-F238E27FC236}">
                  <a16:creationId xmlns:a16="http://schemas.microsoft.com/office/drawing/2014/main" id="{B5C4AA10-D0C3-46C7-B258-E695D4700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8113" y="2458190"/>
              <a:ext cx="867794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구축 사전단계</a:t>
              </a:r>
            </a:p>
          </p:txBody>
        </p:sp>
        <p:sp>
          <p:nvSpPr>
            <p:cNvPr id="59" name="Freeform 84">
              <a:extLst>
                <a:ext uri="{FF2B5EF4-FFF2-40B4-BE49-F238E27FC236}">
                  <a16:creationId xmlns:a16="http://schemas.microsoft.com/office/drawing/2014/main" id="{0E49EE7B-9564-4767-8AFD-9751DB3E9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321" y="2489388"/>
              <a:ext cx="139146" cy="248096"/>
            </a:xfrm>
            <a:custGeom>
              <a:avLst/>
              <a:gdLst>
                <a:gd name="T0" fmla="*/ 0 w 99"/>
                <a:gd name="T1" fmla="*/ 0 h 240"/>
                <a:gd name="T2" fmla="*/ 87 w 99"/>
                <a:gd name="T3" fmla="*/ 63 h 240"/>
                <a:gd name="T4" fmla="*/ 10 w 99"/>
                <a:gd name="T5" fmla="*/ 116 h 240"/>
                <a:gd name="T6" fmla="*/ 0 w 99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240">
                  <a:moveTo>
                    <a:pt x="0" y="0"/>
                  </a:moveTo>
                  <a:lnTo>
                    <a:pt x="99" y="129"/>
                  </a:lnTo>
                  <a:lnTo>
                    <a:pt x="12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36"/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60" name="Group 88">
              <a:extLst>
                <a:ext uri="{FF2B5EF4-FFF2-40B4-BE49-F238E27FC236}">
                  <a16:creationId xmlns:a16="http://schemas.microsoft.com/office/drawing/2014/main" id="{0A39A322-0B96-4A85-AB34-DBE7B1DEDF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22424" y="2424021"/>
              <a:ext cx="1279248" cy="395171"/>
              <a:chOff x="5157" y="1431"/>
              <a:chExt cx="855" cy="266"/>
            </a:xfrm>
            <a:solidFill>
              <a:srgbClr val="00B336"/>
            </a:solidFill>
          </p:grpSpPr>
          <p:sp>
            <p:nvSpPr>
              <p:cNvPr id="61" name="Freeform 89">
                <a:extLst>
                  <a:ext uri="{FF2B5EF4-FFF2-40B4-BE49-F238E27FC236}">
                    <a16:creationId xmlns:a16="http://schemas.microsoft.com/office/drawing/2014/main" id="{2AD9252A-A96C-41BB-BB78-25F19A072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" y="1475"/>
                <a:ext cx="93" cy="167"/>
              </a:xfrm>
              <a:custGeom>
                <a:avLst/>
                <a:gdLst>
                  <a:gd name="T0" fmla="*/ 0 w 99"/>
                  <a:gd name="T1" fmla="*/ 0 h 240"/>
                  <a:gd name="T2" fmla="*/ 87 w 99"/>
                  <a:gd name="T3" fmla="*/ 63 h 240"/>
                  <a:gd name="T4" fmla="*/ 10 w 99"/>
                  <a:gd name="T5" fmla="*/ 116 h 240"/>
                  <a:gd name="T6" fmla="*/ 0 w 99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240">
                    <a:moveTo>
                      <a:pt x="0" y="0"/>
                    </a:moveTo>
                    <a:lnTo>
                      <a:pt x="99" y="129"/>
                    </a:lnTo>
                    <a:lnTo>
                      <a:pt x="12" y="2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2" name="AutoShape 90">
                <a:extLst>
                  <a:ext uri="{FF2B5EF4-FFF2-40B4-BE49-F238E27FC236}">
                    <a16:creationId xmlns:a16="http://schemas.microsoft.com/office/drawing/2014/main" id="{89A97401-84F8-4374-B507-1B752B418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7" y="1431"/>
                <a:ext cx="834" cy="266"/>
              </a:xfrm>
              <a:prstGeom prst="chevron">
                <a:avLst>
                  <a:gd name="adj" fmla="val 40730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3" name="Text Box 91">
              <a:extLst>
                <a:ext uri="{FF2B5EF4-FFF2-40B4-BE49-F238E27FC236}">
                  <a16:creationId xmlns:a16="http://schemas.microsoft.com/office/drawing/2014/main" id="{F6F302B9-9F21-4178-8DAB-0D0B10B43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7403" y="2458190"/>
              <a:ext cx="869290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유지보수</a:t>
              </a:r>
            </a:p>
          </p:txBody>
        </p:sp>
        <p:grpSp>
          <p:nvGrpSpPr>
            <p:cNvPr id="64" name="Group 93">
              <a:extLst>
                <a:ext uri="{FF2B5EF4-FFF2-40B4-BE49-F238E27FC236}">
                  <a16:creationId xmlns:a16="http://schemas.microsoft.com/office/drawing/2014/main" id="{CA1068E5-F855-47BA-9A24-741FBE9053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80581" y="2424021"/>
              <a:ext cx="1288225" cy="395171"/>
              <a:chOff x="4336" y="1431"/>
              <a:chExt cx="861" cy="266"/>
            </a:xfrm>
            <a:solidFill>
              <a:srgbClr val="00B336"/>
            </a:solidFill>
          </p:grpSpPr>
          <p:sp>
            <p:nvSpPr>
              <p:cNvPr id="65" name="Freeform 94">
                <a:extLst>
                  <a:ext uri="{FF2B5EF4-FFF2-40B4-BE49-F238E27FC236}">
                    <a16:creationId xmlns:a16="http://schemas.microsoft.com/office/drawing/2014/main" id="{A4D20279-E1EC-4D45-9E9F-DC5CFCD76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" y="1475"/>
                <a:ext cx="94" cy="167"/>
              </a:xfrm>
              <a:custGeom>
                <a:avLst/>
                <a:gdLst>
                  <a:gd name="T0" fmla="*/ 0 w 99"/>
                  <a:gd name="T1" fmla="*/ 0 h 240"/>
                  <a:gd name="T2" fmla="*/ 89 w 99"/>
                  <a:gd name="T3" fmla="*/ 63 h 240"/>
                  <a:gd name="T4" fmla="*/ 10 w 99"/>
                  <a:gd name="T5" fmla="*/ 116 h 240"/>
                  <a:gd name="T6" fmla="*/ 0 w 99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240">
                    <a:moveTo>
                      <a:pt x="0" y="0"/>
                    </a:moveTo>
                    <a:lnTo>
                      <a:pt x="99" y="129"/>
                    </a:lnTo>
                    <a:lnTo>
                      <a:pt x="12" y="2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6" name="AutoShape 95">
                <a:extLst>
                  <a:ext uri="{FF2B5EF4-FFF2-40B4-BE49-F238E27FC236}">
                    <a16:creationId xmlns:a16="http://schemas.microsoft.com/office/drawing/2014/main" id="{73F6E0EF-5B8A-4125-9D0F-FAEFDD4E6A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6" y="1431"/>
                <a:ext cx="834" cy="266"/>
              </a:xfrm>
              <a:prstGeom prst="chevron">
                <a:avLst>
                  <a:gd name="adj" fmla="val 40730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</p:grpSp>
        <p:sp>
          <p:nvSpPr>
            <p:cNvPr id="67" name="Text Box 96">
              <a:extLst>
                <a:ext uri="{FF2B5EF4-FFF2-40B4-BE49-F238E27FC236}">
                  <a16:creationId xmlns:a16="http://schemas.microsoft.com/office/drawing/2014/main" id="{BFD59EB1-B64D-4D82-AB1D-F4495DB8D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0048" y="2458190"/>
              <a:ext cx="869290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  <a:ea typeface="+mn-ea"/>
                </a:rPr>
                <a:t>안정화</a:t>
              </a:r>
            </a:p>
          </p:txBody>
        </p:sp>
        <p:sp>
          <p:nvSpPr>
            <p:cNvPr id="68" name="Freeform 98">
              <a:extLst>
                <a:ext uri="{FF2B5EF4-FFF2-40B4-BE49-F238E27FC236}">
                  <a16:creationId xmlns:a16="http://schemas.microsoft.com/office/drawing/2014/main" id="{04D1BC50-D12E-49F2-9AB9-A0B663251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974" y="2489388"/>
              <a:ext cx="139146" cy="248096"/>
            </a:xfrm>
            <a:custGeom>
              <a:avLst/>
              <a:gdLst>
                <a:gd name="T0" fmla="*/ 0 w 99"/>
                <a:gd name="T1" fmla="*/ 0 h 240"/>
                <a:gd name="T2" fmla="*/ 87 w 99"/>
                <a:gd name="T3" fmla="*/ 63 h 240"/>
                <a:gd name="T4" fmla="*/ 10 w 99"/>
                <a:gd name="T5" fmla="*/ 116 h 240"/>
                <a:gd name="T6" fmla="*/ 0 w 99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240">
                  <a:moveTo>
                    <a:pt x="0" y="0"/>
                  </a:moveTo>
                  <a:lnTo>
                    <a:pt x="99" y="129"/>
                  </a:lnTo>
                  <a:lnTo>
                    <a:pt x="12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36"/>
            </a:solidFill>
            <a:ln>
              <a:noFill/>
            </a:ln>
            <a:effectLst/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  <p:grpSp>
          <p:nvGrpSpPr>
            <p:cNvPr id="69" name="Group 99">
              <a:extLst>
                <a:ext uri="{FF2B5EF4-FFF2-40B4-BE49-F238E27FC236}">
                  <a16:creationId xmlns:a16="http://schemas.microsoft.com/office/drawing/2014/main" id="{77252CEE-EE80-4B2F-8D7D-C77D0DC9AC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3557" y="2424021"/>
              <a:ext cx="3792857" cy="395171"/>
              <a:chOff x="1831" y="1431"/>
              <a:chExt cx="2535" cy="266"/>
            </a:xfrm>
            <a:solidFill>
              <a:srgbClr val="00B336"/>
            </a:solidFill>
          </p:grpSpPr>
          <p:sp>
            <p:nvSpPr>
              <p:cNvPr id="70" name="AutoShape 100">
                <a:extLst>
                  <a:ext uri="{FF2B5EF4-FFF2-40B4-BE49-F238E27FC236}">
                    <a16:creationId xmlns:a16="http://schemas.microsoft.com/office/drawing/2014/main" id="{A3A793FD-A107-423A-BE22-9406E11B0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1" y="1431"/>
                <a:ext cx="2535" cy="266"/>
              </a:xfrm>
              <a:prstGeom prst="chevron">
                <a:avLst>
                  <a:gd name="adj" fmla="val 40679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71" name="Text Box 101">
                <a:extLst>
                  <a:ext uri="{FF2B5EF4-FFF2-40B4-BE49-F238E27FC236}">
                    <a16:creationId xmlns:a16="http://schemas.microsoft.com/office/drawing/2014/main" id="{8DBAB279-ABD8-4DF2-BE2D-0AA72E9B53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6" y="1454"/>
                <a:ext cx="1259" cy="22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fol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lIns="34016" tIns="34016" rIns="34016" bIns="34016" anchor="ctr"/>
              <a:lstStyle>
                <a:lvl1pPr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90000"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+mn-ea"/>
                    <a:ea typeface="+mn-ea"/>
                  </a:rPr>
                  <a:t>구축 및 테스트 단계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67796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4.3.1 </a:t>
            </a:r>
            <a:r>
              <a:rPr lang="ko-KR" altLang="en-US" dirty="0"/>
              <a:t>교육 훈련 내용 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733FA80-9BDA-4477-97F7-4E3A4FB0B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사업 수행 진행 과정 중 기본교육과 전문교육과정을 통하여 백업에 대한 운영자의 올바른 이해와 운영 능력을 함양하고</a:t>
            </a:r>
            <a:r>
              <a:rPr lang="en-US" altLang="ko-KR" dirty="0"/>
              <a:t>, </a:t>
            </a:r>
            <a:r>
              <a:rPr lang="ko-KR" altLang="en-US" dirty="0"/>
              <a:t>제안사의 사업 수행 경험과 사내 기술진의 업무 노하우를 전달합니다</a:t>
            </a:r>
            <a:r>
              <a:rPr lang="en-US" altLang="ko-KR" dirty="0"/>
              <a:t>.</a:t>
            </a:r>
          </a:p>
        </p:txBody>
      </p:sp>
      <p:sp>
        <p:nvSpPr>
          <p:cNvPr id="9" name="모서리가 둥근 직사각형 96">
            <a:extLst>
              <a:ext uri="{FF2B5EF4-FFF2-40B4-BE49-F238E27FC236}">
                <a16:creationId xmlns:a16="http://schemas.microsoft.com/office/drawing/2014/main" id="{F234AFD3-F8BF-41FC-BAFA-912C072F02B5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교육 상세 내용 및 일정</a:t>
            </a: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983C4970-2EF3-4181-8110-95B5EDFF17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287080"/>
              </p:ext>
            </p:extLst>
          </p:nvPr>
        </p:nvGraphicFramePr>
        <p:xfrm>
          <a:off x="385669" y="2312988"/>
          <a:ext cx="9174155" cy="170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178">
                  <a:extLst>
                    <a:ext uri="{9D8B030D-6E8A-4147-A177-3AD203B41FA5}">
                      <a16:colId xmlns:a16="http://schemas.microsoft.com/office/drawing/2014/main" val="3945595304"/>
                    </a:ext>
                  </a:extLst>
                </a:gridCol>
                <a:gridCol w="1990395">
                  <a:extLst>
                    <a:ext uri="{9D8B030D-6E8A-4147-A177-3AD203B41FA5}">
                      <a16:colId xmlns:a16="http://schemas.microsoft.com/office/drawing/2014/main" val="2737240471"/>
                    </a:ext>
                  </a:extLst>
                </a:gridCol>
                <a:gridCol w="1252328">
                  <a:extLst>
                    <a:ext uri="{9D8B030D-6E8A-4147-A177-3AD203B41FA5}">
                      <a16:colId xmlns:a16="http://schemas.microsoft.com/office/drawing/2014/main" val="3375150094"/>
                    </a:ext>
                  </a:extLst>
                </a:gridCol>
                <a:gridCol w="2267998">
                  <a:extLst>
                    <a:ext uri="{9D8B030D-6E8A-4147-A177-3AD203B41FA5}">
                      <a16:colId xmlns:a16="http://schemas.microsoft.com/office/drawing/2014/main" val="5181563"/>
                    </a:ext>
                  </a:extLst>
                </a:gridCol>
                <a:gridCol w="1005806">
                  <a:extLst>
                    <a:ext uri="{9D8B030D-6E8A-4147-A177-3AD203B41FA5}">
                      <a16:colId xmlns:a16="http://schemas.microsoft.com/office/drawing/2014/main" val="541285133"/>
                    </a:ext>
                  </a:extLst>
                </a:gridCol>
                <a:gridCol w="867756">
                  <a:extLst>
                    <a:ext uri="{9D8B030D-6E8A-4147-A177-3AD203B41FA5}">
                      <a16:colId xmlns:a16="http://schemas.microsoft.com/office/drawing/2014/main" val="169237754"/>
                    </a:ext>
                  </a:extLst>
                </a:gridCol>
                <a:gridCol w="866694">
                  <a:extLst>
                    <a:ext uri="{9D8B030D-6E8A-4147-A177-3AD203B41FA5}">
                      <a16:colId xmlns:a16="http://schemas.microsoft.com/office/drawing/2014/main" val="544233458"/>
                    </a:ext>
                  </a:extLst>
                </a:gridCol>
              </a:tblGrid>
              <a:tr h="3788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80782"/>
                  </a:ext>
                </a:extLst>
              </a:tr>
              <a:tr h="1325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하드웨어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/>
                        <a:t>백업 서버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/>
                        <a:t>백업 스토리지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OO</a:t>
                      </a:r>
                      <a:r>
                        <a:rPr lang="ko-KR" altLang="en-US" sz="1000" dirty="0"/>
                        <a:t>제안사</a:t>
                      </a:r>
                      <a:r>
                        <a:rPr lang="en-US" altLang="ko-KR" sz="1000" dirty="0"/>
                        <a:t>OO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장비 개요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장비 관리 방안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장애 시 대처 방안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운요 및 점검 방법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제안 시스템 장애 처리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On-Site</a:t>
                      </a:r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운영자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관리자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추후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4807"/>
                  </a:ext>
                </a:extLst>
              </a:tr>
            </a:tbl>
          </a:graphicData>
        </a:graphic>
      </p:graphicFrame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36F9FC21-C6C2-41C6-AA5C-8CB638808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172962"/>
              </p:ext>
            </p:extLst>
          </p:nvPr>
        </p:nvGraphicFramePr>
        <p:xfrm>
          <a:off x="385669" y="4147058"/>
          <a:ext cx="9174155" cy="2234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213">
                  <a:extLst>
                    <a:ext uri="{9D8B030D-6E8A-4147-A177-3AD203B41FA5}">
                      <a16:colId xmlns:a16="http://schemas.microsoft.com/office/drawing/2014/main" val="3945595304"/>
                    </a:ext>
                  </a:extLst>
                </a:gridCol>
                <a:gridCol w="1999360">
                  <a:extLst>
                    <a:ext uri="{9D8B030D-6E8A-4147-A177-3AD203B41FA5}">
                      <a16:colId xmlns:a16="http://schemas.microsoft.com/office/drawing/2014/main" val="2737240471"/>
                    </a:ext>
                  </a:extLst>
                </a:gridCol>
                <a:gridCol w="1252328">
                  <a:extLst>
                    <a:ext uri="{9D8B030D-6E8A-4147-A177-3AD203B41FA5}">
                      <a16:colId xmlns:a16="http://schemas.microsoft.com/office/drawing/2014/main" val="3375150094"/>
                    </a:ext>
                  </a:extLst>
                </a:gridCol>
                <a:gridCol w="2267998">
                  <a:extLst>
                    <a:ext uri="{9D8B030D-6E8A-4147-A177-3AD203B41FA5}">
                      <a16:colId xmlns:a16="http://schemas.microsoft.com/office/drawing/2014/main" val="5181563"/>
                    </a:ext>
                  </a:extLst>
                </a:gridCol>
                <a:gridCol w="1005806">
                  <a:extLst>
                    <a:ext uri="{9D8B030D-6E8A-4147-A177-3AD203B41FA5}">
                      <a16:colId xmlns:a16="http://schemas.microsoft.com/office/drawing/2014/main" val="541285133"/>
                    </a:ext>
                  </a:extLst>
                </a:gridCol>
                <a:gridCol w="867756">
                  <a:extLst>
                    <a:ext uri="{9D8B030D-6E8A-4147-A177-3AD203B41FA5}">
                      <a16:colId xmlns:a16="http://schemas.microsoft.com/office/drawing/2014/main" val="169237754"/>
                    </a:ext>
                  </a:extLst>
                </a:gridCol>
                <a:gridCol w="866694">
                  <a:extLst>
                    <a:ext uri="{9D8B030D-6E8A-4147-A177-3AD203B41FA5}">
                      <a16:colId xmlns:a16="http://schemas.microsoft.com/office/drawing/2014/main" val="544233458"/>
                    </a:ext>
                  </a:extLst>
                </a:gridCol>
              </a:tblGrid>
              <a:tr h="4965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80782"/>
                  </a:ext>
                </a:extLst>
              </a:tr>
              <a:tr h="1738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백업 솔루션</a:t>
                      </a:r>
                      <a:endParaRPr lang="en-US" altLang="ko-KR" sz="1000" dirty="0"/>
                    </a:p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(Veeam)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ko-KR" sz="1000" dirty="0"/>
                        <a:t>OO</a:t>
                      </a:r>
                      <a:r>
                        <a:rPr lang="ko-KR" altLang="en-US" sz="1000" dirty="0"/>
                        <a:t>제안사</a:t>
                      </a:r>
                      <a:r>
                        <a:rPr lang="en-US" altLang="ko-KR" sz="1000" dirty="0"/>
                        <a:t>OO/</a:t>
                      </a:r>
                      <a:r>
                        <a:rPr lang="ko-KR" altLang="en-US" sz="1000" dirty="0"/>
                        <a:t>제조사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장비 개요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설치 교육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구성의 이슈사항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VEEAM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아키텍처 및 구성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VEEAM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프로세스 관리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VEEAM GUI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관리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및 복구 방법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튜닝 및 장애 처리 방법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On-Site</a:t>
                      </a:r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운영자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관리자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추후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4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0291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B9C376-92E1-4E13-9986-9D683E402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F9CD78-638F-4C4A-A169-0FEFA62495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0733FA80-9BDA-4477-97F7-4E3A4FB0BC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제안사는 장애 발생 시 신속한 복구 뿐만 아니라 효과적인 예방정비를 통한 문제발생 요소 해결 및 제품의 안정적인 운영</a:t>
            </a:r>
            <a:r>
              <a:rPr lang="en-US" altLang="ko-KR" dirty="0"/>
              <a:t>, </a:t>
            </a:r>
            <a:r>
              <a:rPr lang="ko-KR" altLang="en-US" dirty="0"/>
              <a:t>지속적인 기술지원 및 업그레이드 지원을 통해 종합적인 유지보수 서비스를 수행합니다</a:t>
            </a:r>
            <a:r>
              <a:rPr lang="en-US" altLang="ko-KR" dirty="0"/>
              <a:t>. </a:t>
            </a:r>
            <a:r>
              <a:rPr lang="ko-KR" altLang="en-US" dirty="0"/>
              <a:t>또한 타 유지보수 사업 조직과 유기적으로 협력하여 신속하게 조치합니다</a:t>
            </a:r>
            <a:r>
              <a:rPr lang="en-US" altLang="ko-KR" dirty="0"/>
              <a:t>. </a:t>
            </a:r>
          </a:p>
        </p:txBody>
      </p:sp>
      <p:sp>
        <p:nvSpPr>
          <p:cNvPr id="9" name="모서리가 둥근 직사각형 96">
            <a:extLst>
              <a:ext uri="{FF2B5EF4-FFF2-40B4-BE49-F238E27FC236}">
                <a16:creationId xmlns:a16="http://schemas.microsoft.com/office/drawing/2014/main" id="{F234AFD3-F8BF-41FC-BAFA-912C072F02B5}"/>
              </a:ext>
            </a:extLst>
          </p:cNvPr>
          <p:cNvSpPr/>
          <p:nvPr/>
        </p:nvSpPr>
        <p:spPr>
          <a:xfrm>
            <a:off x="262746" y="1796317"/>
            <a:ext cx="9270184" cy="341250"/>
          </a:xfrm>
          <a:prstGeom prst="roundRect">
            <a:avLst>
              <a:gd name="adj" fmla="val 18549"/>
            </a:avLst>
          </a:prstGeom>
          <a:gradFill flip="none" rotWithShape="1">
            <a:gsLst>
              <a:gs pos="0">
                <a:srgbClr val="54B948">
                  <a:lumMod val="20000"/>
                  <a:lumOff val="80000"/>
                </a:srgbClr>
              </a:gs>
              <a:gs pos="38000">
                <a:srgbClr val="54B948">
                  <a:lumMod val="20000"/>
                  <a:lumOff val="80000"/>
                </a:srgbClr>
              </a:gs>
              <a:gs pos="95000">
                <a:srgbClr val="FFFFFF"/>
              </a:gs>
            </a:gsLst>
            <a:lin ang="0" scaled="1"/>
            <a:tileRect/>
          </a:gradFill>
          <a:ln w="25400" cap="flat" cmpd="sng" algn="ctr">
            <a:noFill/>
            <a:prstDash val="solid"/>
          </a:ln>
          <a:effectLst>
            <a:outerShdw dist="38100" dir="10800000" algn="r" rotWithShape="0">
              <a:srgbClr val="00B235"/>
            </a:outerShdw>
          </a:effectLst>
        </p:spPr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효율적인 운영 능력 및 신속한 위기대처 능력 배양</a:t>
            </a:r>
            <a:endParaRPr lang="en-US" altLang="ko-KR" sz="14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4FD717-7A0F-4F7C-BE92-BB0DF914814D}"/>
              </a:ext>
            </a:extLst>
          </p:cNvPr>
          <p:cNvGrpSpPr/>
          <p:nvPr/>
        </p:nvGrpSpPr>
        <p:grpSpPr>
          <a:xfrm>
            <a:off x="388938" y="3787472"/>
            <a:ext cx="9072341" cy="522239"/>
            <a:chOff x="584199" y="4482680"/>
            <a:chExt cx="8194982" cy="436113"/>
          </a:xfrm>
        </p:grpSpPr>
        <p:pic>
          <p:nvPicPr>
            <p:cNvPr id="11" name="Picture 4" descr="I:\Users\Administrator\Desktop\Untitled-2.png">
              <a:extLst>
                <a:ext uri="{FF2B5EF4-FFF2-40B4-BE49-F238E27FC236}">
                  <a16:creationId xmlns:a16="http://schemas.microsoft.com/office/drawing/2014/main" id="{73AA4CA0-98AC-40BA-9BCA-22FBB5E5D0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grayscl/>
              <a:lum bright="45000" contrast="-45000"/>
            </a:blip>
            <a:srcRect l="37731" r="111"/>
            <a:stretch/>
          </p:blipFill>
          <p:spPr bwMode="auto">
            <a:xfrm>
              <a:off x="584199" y="4482680"/>
              <a:ext cx="2767778" cy="436113"/>
            </a:xfrm>
            <a:prstGeom prst="rect">
              <a:avLst/>
            </a:prstGeom>
            <a:noFill/>
          </p:spPr>
        </p:pic>
        <p:pic>
          <p:nvPicPr>
            <p:cNvPr id="12" name="Picture 4" descr="I:\Users\Administrator\Desktop\Untitled-2.png">
              <a:extLst>
                <a:ext uri="{FF2B5EF4-FFF2-40B4-BE49-F238E27FC236}">
                  <a16:creationId xmlns:a16="http://schemas.microsoft.com/office/drawing/2014/main" id="{D32D4B86-BD45-4A9E-8AA5-BF7C49485F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grayscl/>
              <a:lum bright="45000" contrast="-45000"/>
            </a:blip>
            <a:srcRect l="37731" r="111"/>
            <a:stretch/>
          </p:blipFill>
          <p:spPr bwMode="auto">
            <a:xfrm>
              <a:off x="3318697" y="4482680"/>
              <a:ext cx="2767778" cy="436113"/>
            </a:xfrm>
            <a:prstGeom prst="rect">
              <a:avLst/>
            </a:prstGeom>
            <a:noFill/>
          </p:spPr>
        </p:pic>
        <p:pic>
          <p:nvPicPr>
            <p:cNvPr id="13" name="Picture 4" descr="I:\Users\Administrator\Desktop\Untitled-2.png">
              <a:extLst>
                <a:ext uri="{FF2B5EF4-FFF2-40B4-BE49-F238E27FC236}">
                  <a16:creationId xmlns:a16="http://schemas.microsoft.com/office/drawing/2014/main" id="{C62DEE10-20C1-47C7-87E7-86EC9D4B4F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grayscl/>
              <a:lum bright="45000" contrast="-45000"/>
            </a:blip>
            <a:srcRect l="37731" r="817"/>
            <a:stretch/>
          </p:blipFill>
          <p:spPr bwMode="auto">
            <a:xfrm>
              <a:off x="6042847" y="4482680"/>
              <a:ext cx="2736334" cy="436113"/>
            </a:xfrm>
            <a:prstGeom prst="rect">
              <a:avLst/>
            </a:prstGeom>
            <a:noFill/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D601CD7-DC38-415D-A1AF-F83EE031E659}"/>
              </a:ext>
            </a:extLst>
          </p:cNvPr>
          <p:cNvGrpSpPr/>
          <p:nvPr/>
        </p:nvGrpSpPr>
        <p:grpSpPr>
          <a:xfrm>
            <a:off x="421828" y="3764292"/>
            <a:ext cx="9053356" cy="568595"/>
            <a:chOff x="618674" y="8326239"/>
            <a:chExt cx="9484783" cy="155193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B92CBF7-7FBC-4041-BF2A-CAB851337C59}"/>
                </a:ext>
              </a:extLst>
            </p:cNvPr>
            <p:cNvSpPr/>
            <p:nvPr/>
          </p:nvSpPr>
          <p:spPr>
            <a:xfrm rot="5400000">
              <a:off x="8367258" y="8141978"/>
              <a:ext cx="1551937" cy="1920460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948525F2-F383-4BEF-97EC-ED8C7C2B95B9}"/>
                </a:ext>
              </a:extLst>
            </p:cNvPr>
            <p:cNvSpPr/>
            <p:nvPr/>
          </p:nvSpPr>
          <p:spPr>
            <a:xfrm rot="16200000" flipH="1">
              <a:off x="778441" y="8166472"/>
              <a:ext cx="1551938" cy="1871472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583119-3C5E-4426-9412-C04B286C681E}"/>
              </a:ext>
            </a:extLst>
          </p:cNvPr>
          <p:cNvGrpSpPr/>
          <p:nvPr/>
        </p:nvGrpSpPr>
        <p:grpSpPr>
          <a:xfrm>
            <a:off x="1782331" y="2688753"/>
            <a:ext cx="6318046" cy="1012274"/>
            <a:chOff x="1544072" y="2778919"/>
            <a:chExt cx="6035119" cy="1011356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CE63850-AE18-4AFB-990E-ECE63B684225}"/>
                </a:ext>
              </a:extLst>
            </p:cNvPr>
            <p:cNvSpPr/>
            <p:nvPr/>
          </p:nvSpPr>
          <p:spPr>
            <a:xfrm>
              <a:off x="1544072" y="2778919"/>
              <a:ext cx="955408" cy="1011356"/>
            </a:xfrm>
            <a:prstGeom prst="ellipse">
              <a:avLst/>
            </a:prstGeom>
            <a:solidFill>
              <a:srgbClr val="00B336"/>
            </a:solidFill>
            <a:ln w="571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신속한 해결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C6FBEA24-1A68-4ECD-87F5-901D546D9241}"/>
                </a:ext>
              </a:extLst>
            </p:cNvPr>
            <p:cNvSpPr/>
            <p:nvPr/>
          </p:nvSpPr>
          <p:spPr>
            <a:xfrm>
              <a:off x="2814000" y="2778919"/>
              <a:ext cx="955408" cy="1011356"/>
            </a:xfrm>
            <a:prstGeom prst="ellipse">
              <a:avLst/>
            </a:prstGeom>
            <a:solidFill>
              <a:srgbClr val="00B336"/>
            </a:solidFill>
            <a:ln w="57150" cap="flat" cmpd="sng" algn="ctr">
              <a:noFill/>
              <a:prstDash val="solid"/>
            </a:ln>
            <a:effectLst>
              <a:outerShdw sx="110000" sy="110000" algn="ctr" rotWithShape="0">
                <a:srgbClr val="0056A4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전문인력</a:t>
              </a:r>
              <a:br>
                <a:rPr lang="en-US" altLang="ko-KR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지원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9F32610-7187-42FB-B86F-4C35B5DB2A9C}"/>
                </a:ext>
              </a:extLst>
            </p:cNvPr>
            <p:cNvSpPr/>
            <p:nvPr/>
          </p:nvSpPr>
          <p:spPr>
            <a:xfrm>
              <a:off x="4083928" y="2778919"/>
              <a:ext cx="955408" cy="1011356"/>
            </a:xfrm>
            <a:prstGeom prst="ellipse">
              <a:avLst/>
            </a:prstGeom>
            <a:solidFill>
              <a:srgbClr val="00B336"/>
            </a:solidFill>
            <a:ln w="571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en-US" altLang="ko-KR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24*7</a:t>
              </a:r>
            </a:p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장애 시</a:t>
              </a:r>
              <a:br>
                <a:rPr lang="en-US" altLang="ko-KR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신속한 대처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9703E7F-C097-423C-819E-1B555CCFDF63}"/>
                </a:ext>
              </a:extLst>
            </p:cNvPr>
            <p:cNvSpPr/>
            <p:nvPr/>
          </p:nvSpPr>
          <p:spPr>
            <a:xfrm>
              <a:off x="5353855" y="2778919"/>
              <a:ext cx="955408" cy="1011356"/>
            </a:xfrm>
            <a:prstGeom prst="ellipse">
              <a:avLst/>
            </a:prstGeom>
            <a:solidFill>
              <a:srgbClr val="00B336"/>
            </a:solidFill>
            <a:ln w="57150" cap="flat" cmpd="sng" algn="ctr">
              <a:noFill/>
              <a:prstDash val="solid"/>
            </a:ln>
            <a:effectLst>
              <a:outerShdw sx="110000" sy="110000" algn="ctr" rotWithShape="0">
                <a:srgbClr val="0056A4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시스템</a:t>
              </a:r>
              <a:br>
                <a:rPr lang="en-US" altLang="ko-KR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신뢰성 확보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9102BF0-46B1-40A0-9167-C38B74E5CE0C}"/>
                </a:ext>
              </a:extLst>
            </p:cNvPr>
            <p:cNvSpPr/>
            <p:nvPr/>
          </p:nvSpPr>
          <p:spPr>
            <a:xfrm>
              <a:off x="6623783" y="2778919"/>
              <a:ext cx="955408" cy="1011356"/>
            </a:xfrm>
            <a:prstGeom prst="ellipse">
              <a:avLst/>
            </a:prstGeom>
            <a:solidFill>
              <a:srgbClr val="00B336"/>
            </a:solidFill>
            <a:ln w="571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효율적</a:t>
              </a:r>
              <a:br>
                <a:rPr lang="en-US" altLang="ko-KR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1200" b="1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시스템 운영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1A3BFE4-D9D5-431E-95A8-10C75F706BD8}"/>
              </a:ext>
            </a:extLst>
          </p:cNvPr>
          <p:cNvGrpSpPr/>
          <p:nvPr/>
        </p:nvGrpSpPr>
        <p:grpSpPr>
          <a:xfrm>
            <a:off x="1995784" y="2181900"/>
            <a:ext cx="5914434" cy="393643"/>
            <a:chOff x="1749403" y="2060929"/>
            <a:chExt cx="5649581" cy="36797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E99E90-A85E-4E2E-8E5D-3223A3211BD8}"/>
                </a:ext>
              </a:extLst>
            </p:cNvPr>
            <p:cNvSpPr txBox="1"/>
            <p:nvPr/>
          </p:nvSpPr>
          <p:spPr bwMode="auto">
            <a:xfrm>
              <a:off x="1749403" y="2169969"/>
              <a:ext cx="5649581" cy="258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ctr" anchorCtr="0">
              <a:spAutoFit/>
            </a:bodyPr>
            <a:lstStyle/>
            <a:p>
              <a:pPr marL="0" marR="0" lvl="0" indent="0" algn="ctr" defTabSz="10430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B336"/>
                  </a:solidFill>
                  <a:effectLst/>
                  <a:uLnTx/>
                  <a:uFillTx/>
                  <a:latin typeface="+mn-ea"/>
                </a:rPr>
                <a:t>시스템의 안정적인 운영을  위한 적극적 관리 지원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4D4814E-0400-43B9-B0DD-0E9B1DD0A2A0}"/>
                </a:ext>
              </a:extLst>
            </p:cNvPr>
            <p:cNvGrpSpPr/>
            <p:nvPr/>
          </p:nvGrpSpPr>
          <p:grpSpPr>
            <a:xfrm>
              <a:off x="1988960" y="2060929"/>
              <a:ext cx="5188148" cy="162983"/>
              <a:chOff x="2600109" y="3216526"/>
              <a:chExt cx="5690032" cy="168861"/>
            </a:xfrm>
          </p:grpSpPr>
          <p:pic>
            <p:nvPicPr>
              <p:cNvPr id="26" name="Picture 3">
                <a:extLst>
                  <a:ext uri="{FF2B5EF4-FFF2-40B4-BE49-F238E27FC236}">
                    <a16:creationId xmlns:a16="http://schemas.microsoft.com/office/drawing/2014/main" id="{C34D4E95-E082-49F6-B694-F9751F3A8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EEECE1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GlowEdg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 rot="10800000">
                <a:off x="8096504" y="3216526"/>
                <a:ext cx="193637" cy="1514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7" name="Picture 3">
                <a:extLst>
                  <a:ext uri="{FF2B5EF4-FFF2-40B4-BE49-F238E27FC236}">
                    <a16:creationId xmlns:a16="http://schemas.microsoft.com/office/drawing/2014/main" id="{07EEA372-D945-4ACB-BBBE-2C9FDF2DB1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duotone>
                  <a:srgbClr val="EEECE1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GlowEdg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600109" y="3233890"/>
                <a:ext cx="193636" cy="1514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</p:grpSp>
      <p:sp>
        <p:nvSpPr>
          <p:cNvPr id="28" name="양쪽 모서리가 둥근 사각형 18">
            <a:extLst>
              <a:ext uri="{FF2B5EF4-FFF2-40B4-BE49-F238E27FC236}">
                <a16:creationId xmlns:a16="http://schemas.microsoft.com/office/drawing/2014/main" id="{1B52A743-54FE-4B19-A824-F038E8F9CDCB}"/>
              </a:ext>
            </a:extLst>
          </p:cNvPr>
          <p:cNvSpPr/>
          <p:nvPr/>
        </p:nvSpPr>
        <p:spPr>
          <a:xfrm>
            <a:off x="388938" y="4319268"/>
            <a:ext cx="4477809" cy="128408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29" name="양쪽 모서리가 둥근 사각형 19">
            <a:extLst>
              <a:ext uri="{FF2B5EF4-FFF2-40B4-BE49-F238E27FC236}">
                <a16:creationId xmlns:a16="http://schemas.microsoft.com/office/drawing/2014/main" id="{10E42A13-ACE1-4C11-94F7-DECDD0931CA8}"/>
              </a:ext>
            </a:extLst>
          </p:cNvPr>
          <p:cNvSpPr/>
          <p:nvPr/>
        </p:nvSpPr>
        <p:spPr>
          <a:xfrm>
            <a:off x="388938" y="4314877"/>
            <a:ext cx="4477810" cy="2973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장애 해소</a:t>
            </a:r>
          </a:p>
        </p:txBody>
      </p:sp>
      <p:sp>
        <p:nvSpPr>
          <p:cNvPr id="30" name="양쪽 모서리가 둥근 사각형 20">
            <a:extLst>
              <a:ext uri="{FF2B5EF4-FFF2-40B4-BE49-F238E27FC236}">
                <a16:creationId xmlns:a16="http://schemas.microsoft.com/office/drawing/2014/main" id="{DF90E376-486A-4187-A9A2-5E9A097C482B}"/>
              </a:ext>
            </a:extLst>
          </p:cNvPr>
          <p:cNvSpPr/>
          <p:nvPr/>
        </p:nvSpPr>
        <p:spPr>
          <a:xfrm>
            <a:off x="451716" y="4680502"/>
            <a:ext cx="4378728" cy="846385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수시 예방점검으로 사전 장애 예방 및 장애 발생시 신속한 대처로 장애 파급효과 최소화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장애 유형분석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DB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를 구축하여 동일장애 발생 최소화 및 일관적인 장애 대처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장애 발생시 유지관리 지원조직을 통한 신속한 대처</a:t>
            </a:r>
          </a:p>
        </p:txBody>
      </p:sp>
      <p:sp>
        <p:nvSpPr>
          <p:cNvPr id="31" name="양쪽 모서리가 둥근 사각형 22">
            <a:extLst>
              <a:ext uri="{FF2B5EF4-FFF2-40B4-BE49-F238E27FC236}">
                <a16:creationId xmlns:a16="http://schemas.microsoft.com/office/drawing/2014/main" id="{5A883E4F-1DA8-4A1D-B473-5522437CDC9F}"/>
              </a:ext>
            </a:extLst>
          </p:cNvPr>
          <p:cNvSpPr/>
          <p:nvPr/>
        </p:nvSpPr>
        <p:spPr>
          <a:xfrm>
            <a:off x="4997065" y="4319268"/>
            <a:ext cx="4466184" cy="128408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32" name="양쪽 모서리가 둥근 사각형 23">
            <a:extLst>
              <a:ext uri="{FF2B5EF4-FFF2-40B4-BE49-F238E27FC236}">
                <a16:creationId xmlns:a16="http://schemas.microsoft.com/office/drawing/2014/main" id="{CCA553BB-8A3B-4A3B-8A8C-960A912868B9}"/>
              </a:ext>
            </a:extLst>
          </p:cNvPr>
          <p:cNvSpPr/>
          <p:nvPr/>
        </p:nvSpPr>
        <p:spPr>
          <a:xfrm>
            <a:off x="4997065" y="4314877"/>
            <a:ext cx="4466185" cy="2973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 운영지원</a:t>
            </a:r>
          </a:p>
        </p:txBody>
      </p:sp>
      <p:sp>
        <p:nvSpPr>
          <p:cNvPr id="33" name="양쪽 모서리가 둥근 사각형 24">
            <a:extLst>
              <a:ext uri="{FF2B5EF4-FFF2-40B4-BE49-F238E27FC236}">
                <a16:creationId xmlns:a16="http://schemas.microsoft.com/office/drawing/2014/main" id="{C169D5A5-3743-4E49-913A-3C899242E0B1}"/>
              </a:ext>
            </a:extLst>
          </p:cNvPr>
          <p:cNvSpPr/>
          <p:nvPr/>
        </p:nvSpPr>
        <p:spPr>
          <a:xfrm>
            <a:off x="5059644" y="4680502"/>
            <a:ext cx="4400934" cy="884857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시스템 운영자 및 업무 담당자를 위한 기술자문 지원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최신 기술 반영한 패치 및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HW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환경 변경에 의한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SW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구성 변경 등의 기술 지원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유</a:t>
            </a:r>
            <a:r>
              <a:rPr kumimoji="0" lang="en-US" altLang="ko-KR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·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무상 유지관리 기술 지원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24*7*365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상시 지원 체계 유지</a:t>
            </a:r>
          </a:p>
        </p:txBody>
      </p:sp>
      <p:sp>
        <p:nvSpPr>
          <p:cNvPr id="34" name="양쪽 모서리가 둥근 사각형 30">
            <a:extLst>
              <a:ext uri="{FF2B5EF4-FFF2-40B4-BE49-F238E27FC236}">
                <a16:creationId xmlns:a16="http://schemas.microsoft.com/office/drawing/2014/main" id="{A6D18FFF-D8EC-4B22-B1AC-695AA01F7450}"/>
              </a:ext>
            </a:extLst>
          </p:cNvPr>
          <p:cNvSpPr/>
          <p:nvPr/>
        </p:nvSpPr>
        <p:spPr>
          <a:xfrm>
            <a:off x="3467488" y="5687810"/>
            <a:ext cx="2931893" cy="83681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35" name="양쪽 모서리가 둥근 사각형 31">
            <a:extLst>
              <a:ext uri="{FF2B5EF4-FFF2-40B4-BE49-F238E27FC236}">
                <a16:creationId xmlns:a16="http://schemas.microsoft.com/office/drawing/2014/main" id="{201DD67A-94F7-4BFC-8FD7-267ABFA6F25B}"/>
              </a:ext>
            </a:extLst>
          </p:cNvPr>
          <p:cNvSpPr/>
          <p:nvPr/>
        </p:nvSpPr>
        <p:spPr>
          <a:xfrm>
            <a:off x="3467487" y="5687809"/>
            <a:ext cx="2931893" cy="2973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관련기술</a:t>
            </a:r>
          </a:p>
        </p:txBody>
      </p:sp>
      <p:sp>
        <p:nvSpPr>
          <p:cNvPr id="36" name="양쪽 모서리가 둥근 사각형 32">
            <a:extLst>
              <a:ext uri="{FF2B5EF4-FFF2-40B4-BE49-F238E27FC236}">
                <a16:creationId xmlns:a16="http://schemas.microsoft.com/office/drawing/2014/main" id="{7095D1C2-79A0-4D8B-B316-7FD2C73F420F}"/>
              </a:ext>
            </a:extLst>
          </p:cNvPr>
          <p:cNvSpPr/>
          <p:nvPr/>
        </p:nvSpPr>
        <p:spPr>
          <a:xfrm>
            <a:off x="3556739" y="6027399"/>
            <a:ext cx="2779060" cy="34624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백업시스템 구축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백업시스템 이관</a:t>
            </a:r>
          </a:p>
        </p:txBody>
      </p:sp>
      <p:sp>
        <p:nvSpPr>
          <p:cNvPr id="37" name="양쪽 모서리가 둥근 사각형 33">
            <a:extLst>
              <a:ext uri="{FF2B5EF4-FFF2-40B4-BE49-F238E27FC236}">
                <a16:creationId xmlns:a16="http://schemas.microsoft.com/office/drawing/2014/main" id="{A5AAE8AC-3532-4ADE-956E-AA9F31E8E50D}"/>
              </a:ext>
            </a:extLst>
          </p:cNvPr>
          <p:cNvSpPr/>
          <p:nvPr/>
        </p:nvSpPr>
        <p:spPr>
          <a:xfrm>
            <a:off x="6531355" y="5687810"/>
            <a:ext cx="2931893" cy="83681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38" name="양쪽 모서리가 둥근 사각형 34">
            <a:extLst>
              <a:ext uri="{FF2B5EF4-FFF2-40B4-BE49-F238E27FC236}">
                <a16:creationId xmlns:a16="http://schemas.microsoft.com/office/drawing/2014/main" id="{E656D0EF-48A2-419F-9238-6CE48791BB49}"/>
              </a:ext>
            </a:extLst>
          </p:cNvPr>
          <p:cNvSpPr/>
          <p:nvPr/>
        </p:nvSpPr>
        <p:spPr>
          <a:xfrm>
            <a:off x="6531354" y="5687809"/>
            <a:ext cx="2931893" cy="2973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인적자원</a:t>
            </a:r>
          </a:p>
        </p:txBody>
      </p:sp>
      <p:sp>
        <p:nvSpPr>
          <p:cNvPr id="39" name="양쪽 모서리가 둥근 사각형 35">
            <a:extLst>
              <a:ext uri="{FF2B5EF4-FFF2-40B4-BE49-F238E27FC236}">
                <a16:creationId xmlns:a16="http://schemas.microsoft.com/office/drawing/2014/main" id="{1F2E301B-FE6E-4212-873D-0576BC2CCE4F}"/>
              </a:ext>
            </a:extLst>
          </p:cNvPr>
          <p:cNvSpPr/>
          <p:nvPr/>
        </p:nvSpPr>
        <p:spPr>
          <a:xfrm>
            <a:off x="6633442" y="6027399"/>
            <a:ext cx="2779060" cy="34624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지속적인 교육 훈련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중점지원사항 교육</a:t>
            </a:r>
          </a:p>
        </p:txBody>
      </p:sp>
      <p:sp>
        <p:nvSpPr>
          <p:cNvPr id="40" name="양쪽 모서리가 둥근 사각형 36">
            <a:extLst>
              <a:ext uri="{FF2B5EF4-FFF2-40B4-BE49-F238E27FC236}">
                <a16:creationId xmlns:a16="http://schemas.microsoft.com/office/drawing/2014/main" id="{7130FFE3-A396-4B9A-8C81-3D5E5EE65C1E}"/>
              </a:ext>
            </a:extLst>
          </p:cNvPr>
          <p:cNvSpPr/>
          <p:nvPr/>
        </p:nvSpPr>
        <p:spPr>
          <a:xfrm>
            <a:off x="388939" y="5687810"/>
            <a:ext cx="2931893" cy="83681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marR="0" lvl="1" indent="-95250" defTabSz="91440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endParaRPr kumimoji="0" lang="en-US" altLang="ko-KR" sz="1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effectLst/>
              <a:uLnTx/>
              <a:uFillTx/>
              <a:latin typeface="+mn-ea"/>
            </a:endParaRPr>
          </a:p>
        </p:txBody>
      </p:sp>
      <p:sp>
        <p:nvSpPr>
          <p:cNvPr id="41" name="양쪽 모서리가 둥근 사각형 37">
            <a:extLst>
              <a:ext uri="{FF2B5EF4-FFF2-40B4-BE49-F238E27FC236}">
                <a16:creationId xmlns:a16="http://schemas.microsoft.com/office/drawing/2014/main" id="{9CA457F8-3533-4730-812A-D8C3FD2E2E24}"/>
              </a:ext>
            </a:extLst>
          </p:cNvPr>
          <p:cNvSpPr/>
          <p:nvPr/>
        </p:nvSpPr>
        <p:spPr>
          <a:xfrm>
            <a:off x="388938" y="5687809"/>
            <a:ext cx="2931893" cy="29739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-180975" algn="ctr" defTabSz="1043056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4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30" normalizeH="0" baseline="0" noProof="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사후 관리 계획</a:t>
            </a:r>
          </a:p>
        </p:txBody>
      </p:sp>
      <p:sp>
        <p:nvSpPr>
          <p:cNvPr id="42" name="양쪽 모서리가 둥근 사각형 38">
            <a:extLst>
              <a:ext uri="{FF2B5EF4-FFF2-40B4-BE49-F238E27FC236}">
                <a16:creationId xmlns:a16="http://schemas.microsoft.com/office/drawing/2014/main" id="{9CBC520A-11E0-454B-8540-CD15C42E63C1}"/>
              </a:ext>
            </a:extLst>
          </p:cNvPr>
          <p:cNvSpPr/>
          <p:nvPr/>
        </p:nvSpPr>
        <p:spPr>
          <a:xfrm>
            <a:off x="465356" y="6027399"/>
            <a:ext cx="2779060" cy="34624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비상계획 수립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신속장애처리 절차수립</a:t>
            </a:r>
          </a:p>
        </p:txBody>
      </p:sp>
      <p:sp>
        <p:nvSpPr>
          <p:cNvPr id="43" name="양쪽 모서리가 둥근 사각형 55">
            <a:extLst>
              <a:ext uri="{FF2B5EF4-FFF2-40B4-BE49-F238E27FC236}">
                <a16:creationId xmlns:a16="http://schemas.microsoft.com/office/drawing/2014/main" id="{3A0A33A0-C87F-4F8C-A0B2-D85C69947983}"/>
              </a:ext>
            </a:extLst>
          </p:cNvPr>
          <p:cNvSpPr/>
          <p:nvPr/>
        </p:nvSpPr>
        <p:spPr>
          <a:xfrm>
            <a:off x="4802156" y="6027399"/>
            <a:ext cx="2779060" cy="34624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백업시스템 운영지원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백업시스템 튜닝</a:t>
            </a:r>
          </a:p>
        </p:txBody>
      </p:sp>
      <p:sp>
        <p:nvSpPr>
          <p:cNvPr id="44" name="양쪽 모서리가 둥근 사각형 56">
            <a:extLst>
              <a:ext uri="{FF2B5EF4-FFF2-40B4-BE49-F238E27FC236}">
                <a16:creationId xmlns:a16="http://schemas.microsoft.com/office/drawing/2014/main" id="{A6FA47B8-AF91-4261-9D56-0E6F4EAC8312}"/>
              </a:ext>
            </a:extLst>
          </p:cNvPr>
          <p:cNvSpPr/>
          <p:nvPr/>
        </p:nvSpPr>
        <p:spPr>
          <a:xfrm>
            <a:off x="8057918" y="6027399"/>
            <a:ext cx="1585335" cy="15388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조직적 유지관리</a:t>
            </a:r>
          </a:p>
        </p:txBody>
      </p:sp>
      <p:sp>
        <p:nvSpPr>
          <p:cNvPr id="45" name="양쪽 모서리가 둥근 사각형 71">
            <a:extLst>
              <a:ext uri="{FF2B5EF4-FFF2-40B4-BE49-F238E27FC236}">
                <a16:creationId xmlns:a16="http://schemas.microsoft.com/office/drawing/2014/main" id="{0E68C71D-736D-4CB8-BFD4-F755DB1EECB9}"/>
              </a:ext>
            </a:extLst>
          </p:cNvPr>
          <p:cNvSpPr/>
          <p:nvPr/>
        </p:nvSpPr>
        <p:spPr>
          <a:xfrm>
            <a:off x="1915306" y="6027399"/>
            <a:ext cx="2779060" cy="346248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수시 예방점검</a:t>
            </a:r>
          </a:p>
          <a:p>
            <a:pPr marL="95250" marR="0" lvl="1" indent="-95250" defTabSz="1043056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effectLst/>
                <a:uLnTx/>
                <a:uFillTx/>
                <a:latin typeface="+mn-ea"/>
              </a:rPr>
              <a:t>예방정비</a:t>
            </a:r>
          </a:p>
        </p:txBody>
      </p:sp>
      <p:pic>
        <p:nvPicPr>
          <p:cNvPr id="46" name="Picture 289" descr="화살표">
            <a:extLst>
              <a:ext uri="{FF2B5EF4-FFF2-40B4-BE49-F238E27FC236}">
                <a16:creationId xmlns:a16="http://schemas.microsoft.com/office/drawing/2014/main" id="{82CAC7C6-EDB2-4187-9A0C-76EDC485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4194" t="70580" r="14194"/>
          <a:stretch>
            <a:fillRect/>
          </a:stretch>
        </p:blipFill>
        <p:spPr bwMode="auto">
          <a:xfrm>
            <a:off x="4418972" y="3781735"/>
            <a:ext cx="1031930" cy="60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228479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382EB22-C17A-41EF-8B4E-035A69EFF745}&quot;/&gt;&lt;filename val=&quot;C:\Users\ANEKRA~1\AppData\Local\Temp\PR\data\asimages\{8382EB22-C17A-41EF-8B4E-035A69EFF745}.png&quot;/&gt;&lt;hasEffects val=&quot;1&quot;/&gt;&lt;left val=&quot;284.28&quot;/&gt;&lt;top val=&quot;156&quot;/&gt;&lt;width val=&quot;33.3&quot;/&gt;&lt;height val=&quot;147.3&quot;/&gt;&lt;/ThreeDShape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2DFCB8A-39D3-4121-BA52-BDB6EC42222A}&quot;/&gt;&lt;filename val=&quot;C:\Users\ANEKRA~1\AppData\Local\Temp\PR\data\asimages\{32DFCB8A-39D3-4121-BA52-BDB6EC42222A}.png&quot;/&gt;&lt;hasEffects val=&quot;1&quot;/&gt;&lt;left val=&quot;186.78&quot;/&gt;&lt;top val=&quot;153.78&quot;/&gt;&lt;width val=&quot;29.52&quot;/&gt;&lt;height val=&quot;163.02&quot;/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9CA83D2-4B29-42F2-B7F8-D503C43382A5}&quot;/&gt;&lt;filename val=&quot;C:\Users\ANEKRA~1\AppData\Local\Temp\PR\data\asimages\{09CA83D2-4B29-42F2-B7F8-D503C43382A5}.png&quot;/&gt;&lt;hasEffects val=&quot;1&quot;/&gt;&lt;left val=&quot;290.28&quot;/&gt;&lt;top val=&quot;281.28&quot;/&gt;&lt;width val=&quot;231.3&quot;/&gt;&lt;height val=&quot;22.02&quot;/&gt;&lt;/ThreeDShape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288360F-BD07-4E7E-A6E3-88494B584CDD}&quot;/&gt;&lt;filename val=&quot;C:\Users\ANEKRA~1\AppData\Local\Temp\PR\data\asimages\{C288360F-BD07-4E7E-A6E3-88494B584CDD}.png&quot;/&gt;&lt;hasEffects val=&quot;1&quot;/&gt;&lt;left val=&quot;236.28&quot;/&gt;&lt;top val=&quot;153.78&quot;/&gt;&lt;width val=&quot;29.52&quot;/&gt;&lt;height val=&quot;163.02&quot;/&gt;&lt;/ThreeDShape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288360F-BD07-4E7E-A6E3-88494B584CDD}&quot;/&gt;&lt;filename val=&quot;C:\Users\ANEKRA~1\AppData\Local\Temp\PR\data\asimages\{C288360F-BD07-4E7E-A6E3-88494B584CDD}.png&quot;/&gt;&lt;hasEffects val=&quot;1&quot;/&gt;&lt;left val=&quot;236.28&quot;/&gt;&lt;top val=&quot;153.78&quot;/&gt;&lt;width val=&quot;29.52&quot;/&gt;&lt;height val=&quot;163.02&quot;/&gt;&lt;/ThreeDShape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32DFCB8A-39D3-4121-BA52-BDB6EC42222A}&quot;/&gt;&lt;filename val=&quot;C:\Users\ANEKRA~1\AppData\Local\Temp\PR\data\asimages\{32DFCB8A-39D3-4121-BA52-BDB6EC42222A}.png&quot;/&gt;&lt;hasEffects val=&quot;1&quot;/&gt;&lt;left val=&quot;186.78&quot;/&gt;&lt;top val=&quot;153.78&quot;/&gt;&lt;width val=&quot;29.52&quot;/&gt;&lt;height val=&quot;163.02&quot;/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8382EB22-C17A-41EF-8B4E-035A69EFF745}&quot;/&gt;&lt;filename val=&quot;C:\Users\ANEKRA~1\AppData\Local\Temp\PR\data\asimages\{8382EB22-C17A-41EF-8B4E-035A69EFF745}.png&quot;/&gt;&lt;hasEffects val=&quot;1&quot;/&gt;&lt;left val=&quot;284.28&quot;/&gt;&lt;top val=&quot;156&quot;/&gt;&lt;width val=&quot;33.3&quot;/&gt;&lt;height val=&quot;147.3&quot;/&gt;&lt;/ThreeDShape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9CA83D2-4B29-42F2-B7F8-D503C43382A5}&quot;/&gt;&lt;filename val=&quot;C:\Users\ANEKRA~1\AppData\Local\Temp\PR\data\asimages\{09CA83D2-4B29-42F2-B7F8-D503C43382A5}.png&quot;/&gt;&lt;hasEffects val=&quot;1&quot;/&gt;&lt;left val=&quot;290.28&quot;/&gt;&lt;top val=&quot;281.28&quot;/&gt;&lt;width val=&quot;231.3&quot;/&gt;&lt;height val=&quot;22.02&quot;/&gt;&lt;/ThreeDShape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288360F-BD07-4E7E-A6E3-88494B584CDD}&quot;/&gt;&lt;filename val=&quot;C:\Users\ANEKRA~1\AppData\Local\Temp\PR\data\asimages\{C288360F-BD07-4E7E-A6E3-88494B584CDD}.png&quot;/&gt;&lt;hasEffects val=&quot;1&quot;/&gt;&lt;left val=&quot;236.28&quot;/&gt;&lt;top val=&quot;153.78&quot;/&gt;&lt;width val=&quot;29.52&quot;/&gt;&lt;height val=&quot;163.02&quot;/&gt;&lt;/ThreeDShape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C288360F-BD07-4E7E-A6E3-88494B584CDD}&quot;/&gt;&lt;filename val=&quot;C:\Users\ANEKRA~1\AppData\Local\Temp\PR\data\asimages\{C288360F-BD07-4E7E-A6E3-88494B584CDD}.png&quot;/&gt;&lt;hasEffects val=&quot;1&quot;/&gt;&lt;left val=&quot;236.28&quot;/&gt;&lt;top val=&quot;153.78&quot;/&gt;&lt;width val=&quot;29.52&quot;/&gt;&lt;height val=&quot;163.02&quot;/&gt;&lt;/ThreeDShapeInfo&gt;"/>
</p:tagLst>
</file>

<file path=ppt/theme/theme1.xml><?xml version="1.0" encoding="utf-8"?>
<a:theme xmlns:a="http://schemas.openxmlformats.org/drawingml/2006/main" name="업가드 마스터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rtlCol="0" anchor="ctr"/>
      <a:lstStyle>
        <a:defPPr algn="ctr" latinLnBrk="0">
          <a:spcAft>
            <a:spcPts val="200"/>
          </a:spcAft>
          <a:defRPr sz="11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ctr" anchorCtr="0">
        <a:spAutoFit/>
      </a:bodyPr>
      <a:lstStyle>
        <a:defPPr latinLnBrk="0">
          <a:spcAft>
            <a:spcPts val="200"/>
          </a:spcAft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 - A4 Proposal - Templates - 2018-12-11.potx" id="{C55B04C7-A8B9-48E2-97AD-F5C34B9554A6}" vid="{B44812F2-9BFB-4B6E-999E-F1A94198A3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F4DA0047E536489BC6A8135AD558E9" ma:contentTypeVersion="10" ma:contentTypeDescription="Create a new document." ma:contentTypeScope="" ma:versionID="8a411332dd7b6e62f664852c49f8552d">
  <xsd:schema xmlns:xsd="http://www.w3.org/2001/XMLSchema" xmlns:xs="http://www.w3.org/2001/XMLSchema" xmlns:p="http://schemas.microsoft.com/office/2006/metadata/properties" xmlns:ns3="692aaa27-68b7-4cce-ae62-cbeba25e0f70" targetNamespace="http://schemas.microsoft.com/office/2006/metadata/properties" ma:root="true" ma:fieldsID="1aa0a32a51c6cfe5a6a6d4846406fce1" ns3:_="">
    <xsd:import namespace="692aaa27-68b7-4cce-ae62-cbeba25e0f7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2aaa27-68b7-4cce-ae62-cbeba25e0f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10A9B4-1632-4335-B315-588B74EAB4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C7867D-2464-4BC6-9435-00F77AC9DD96}">
  <ds:schemaRefs>
    <ds:schemaRef ds:uri="692aaa27-68b7-4cce-ae62-cbeba25e0f70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1932DA3-BD5D-479C-B99F-85D3D26ED0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2aaa27-68b7-4cce-ae62-cbeba25e0f7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16053</Words>
  <Application>Microsoft Office PowerPoint</Application>
  <PresentationFormat>A4 용지(210x297mm)</PresentationFormat>
  <Paragraphs>2960</Paragraphs>
  <Slides>103</Slides>
  <Notes>0</Notes>
  <HiddenSlides>10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12" baseType="lpstr">
      <vt:lpstr>Tahoma</vt:lpstr>
      <vt:lpstr>Wingdings 2</vt:lpstr>
      <vt:lpstr>Wingdings</vt:lpstr>
      <vt:lpstr>맑은 고딕</vt:lpstr>
      <vt:lpstr>Calibri</vt:lpstr>
      <vt:lpstr>Arial</vt:lpstr>
      <vt:lpstr>나눔고딕</vt:lpstr>
      <vt:lpstr>맑은 고딕</vt:lpstr>
      <vt:lpstr>업가드 마스터 슬라이드</vt:lpstr>
      <vt:lpstr>PowerPoint 프레젠테이션</vt:lpstr>
      <vt:lpstr>목차</vt:lpstr>
      <vt:lpstr>1. 일반 부문</vt:lpstr>
      <vt:lpstr>1.1.1 제안 개요</vt:lpstr>
      <vt:lpstr>1.1.1 제안 개요</vt:lpstr>
      <vt:lpstr>1.1.2 제안 범위</vt:lpstr>
      <vt:lpstr>1.1.3 사업추진 전략</vt:lpstr>
      <vt:lpstr>1.1.3 사업추진 전략(계속)</vt:lpstr>
      <vt:lpstr>1.1.3 사업추진 전략(계속)</vt:lpstr>
      <vt:lpstr>1.1.3 사업추진 전략(계속)</vt:lpstr>
      <vt:lpstr>1.1.3 사업추진 전략(계속)</vt:lpstr>
      <vt:lpstr>1.1.3 사업추진 전략(계속)</vt:lpstr>
      <vt:lpstr>1.2.1 제안 특징</vt:lpstr>
      <vt:lpstr>1.2.1 제안 특징</vt:lpstr>
      <vt:lpstr>1.2.1 제안 특징</vt:lpstr>
      <vt:lpstr>1.2.1 제안 특징</vt:lpstr>
      <vt:lpstr>1.2.2 기대 효과</vt:lpstr>
      <vt:lpstr>1.3.1 빔 소프트웨어 조직</vt:lpstr>
      <vt:lpstr>1.3.2 제품 로드맵</vt:lpstr>
      <vt:lpstr>1.3.3 제품 특장점</vt:lpstr>
      <vt:lpstr>1.3.3 제품 특장점</vt:lpstr>
      <vt:lpstr>1.3.4 빔 소프트웨어 요약</vt:lpstr>
      <vt:lpstr>1.4.1 빔 소프트웨어 재무제표 요약</vt:lpstr>
      <vt:lpstr>1.4.2 OO제안사OO (제안사) 재무제표 요약</vt:lpstr>
      <vt:lpstr>1.5.1 사업수행 실적</vt:lpstr>
      <vt:lpstr>1.5.2 국내 레퍼런스</vt:lpstr>
      <vt:lpstr>1.5.2 국내 레퍼런스</vt:lpstr>
      <vt:lpstr>2. 솔루션 및 장비 제안</vt:lpstr>
      <vt:lpstr>2.1.1 빔 소프트웨어</vt:lpstr>
      <vt:lpstr>2.1.1 빔 소프트웨어</vt:lpstr>
      <vt:lpstr>2.1.1 빔 소프트웨어</vt:lpstr>
      <vt:lpstr>2.1.2 서버 장비</vt:lpstr>
      <vt:lpstr>2.1.3 스토리지</vt:lpstr>
      <vt:lpstr>2.1.3 스토리지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2.2.3 빔 소프트웨어 아키텍쳐</vt:lpstr>
      <vt:lpstr>2.2.3 빔 소프트웨어 아키텍쳐</vt:lpstr>
      <vt:lpstr>2.2.3 빔 소프트웨어 아키텍쳐</vt:lpstr>
      <vt:lpstr>2.2.4 타 사 대비 장비 특장점 등</vt:lpstr>
      <vt:lpstr>2.2.4 타 사 대비 장비 특장점 등</vt:lpstr>
      <vt:lpstr>2.3.1 시스템 기능 조견표</vt:lpstr>
      <vt:lpstr>2.3.1 시스템 기능 조견표</vt:lpstr>
      <vt:lpstr>2.3.2 대상 시스템</vt:lpstr>
      <vt:lpstr>2.3.3 목표 백업 시스템 구성도</vt:lpstr>
      <vt:lpstr>2.3.3 목표 백업 시스템 구성도</vt:lpstr>
      <vt:lpstr>2.3.3 목표 백업 시스템 구성도</vt:lpstr>
      <vt:lpstr>2.3.4 백업 및 복구 시스템 구성 방안</vt:lpstr>
      <vt:lpstr>2.3.4 백업 및 복구 시스템 구성 방안</vt:lpstr>
      <vt:lpstr>2.3.4 백업 및 복구 시스템 구성 방안</vt:lpstr>
      <vt:lpstr>2.3.4 백업 및 복구 시스템 구성 방안</vt:lpstr>
      <vt:lpstr>2.3.4 백업 및 복구 시스템 구성 방안</vt:lpstr>
      <vt:lpstr>2.3.5 안정성 및 확장 방안</vt:lpstr>
      <vt:lpstr>2.3.6 백업 시스템 장애대책 및 보안</vt:lpstr>
      <vt:lpstr>2.3.6 서비스 장애 대책 및 복구 방안</vt:lpstr>
      <vt:lpstr>2.3.7 클라우드를 이용한 DR 구축 방안</vt:lpstr>
      <vt:lpstr>2.3.5 제안 용량 산정</vt:lpstr>
      <vt:lpstr>2.3.5 제안 용량 산정</vt:lpstr>
      <vt:lpstr>2.3.6 유사 구축 사례</vt:lpstr>
      <vt:lpstr>3. 사업 관리 및 품질 보증</vt:lpstr>
      <vt:lpstr>3.1.1 사업 수행 추진조직 및 업무분장</vt:lpstr>
      <vt:lpstr>3.1.2 사업 추진 일정 계획</vt:lpstr>
      <vt:lpstr>3.1.3 사업 구축 일정</vt:lpstr>
      <vt:lpstr>3.1.3 사업 구축 일정</vt:lpstr>
      <vt:lpstr>3.2.1 사업 수행 인력 현황</vt:lpstr>
      <vt:lpstr>3.2.1 사업 수행 이력 사항</vt:lpstr>
      <vt:lpstr>3.3.1 위험요소 관리 개요</vt:lpstr>
      <vt:lpstr>3.3.2 위험요소 분석 및 대처방안</vt:lpstr>
      <vt:lpstr>3.3.3 전 단계에 걸친 위험요소 관리활동 </vt:lpstr>
      <vt:lpstr>3.3.4 기존업무와 영향도 분석 </vt:lpstr>
      <vt:lpstr>3.4.1 시험 계획 </vt:lpstr>
      <vt:lpstr>3.4.1 시험 계획 (계속) </vt:lpstr>
      <vt:lpstr>3.4.1 시험 계획 (계속) </vt:lpstr>
      <vt:lpstr>3.4.1 시험 계획 (계속) </vt:lpstr>
      <vt:lpstr>3.4.2 설치 장비 품질보증 계획</vt:lpstr>
      <vt:lpstr>3.4.2 설치 장비 품질보증 계획 (계속)</vt:lpstr>
      <vt:lpstr>3.4.2 설치 장비 품질보증 계획 (계속)</vt:lpstr>
      <vt:lpstr>3.4.2 설치 장비 품질보증 계획 (계속)</vt:lpstr>
      <vt:lpstr>4. 유지보수 및 지원 방안</vt:lpstr>
      <vt:lpstr>4.1.1 고장 신고 접수 후 A/S개시 및 완료까지의 소요시간</vt:lpstr>
      <vt:lpstr>4.1.1 유지보수 특장점</vt:lpstr>
      <vt:lpstr>4.2.1 Warranty 내용</vt:lpstr>
      <vt:lpstr>4.3.1 교육 훈련 및 기술이전 계획</vt:lpstr>
      <vt:lpstr>4.3.1 교육 훈련 내용</vt:lpstr>
      <vt:lpstr>4.3.1 교육 훈련 내용 (계속)</vt:lpstr>
      <vt:lpstr>4.3.1 기술지원 방안</vt:lpstr>
      <vt:lpstr>4.3.1 기술지원 방안</vt:lpstr>
      <vt:lpstr>4.3.1 기술지원 방안 (계속)</vt:lpstr>
      <vt:lpstr>5. 특별제안 및 기타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2018-12-11T01:43:35Z</dcterms:created>
  <dcterms:modified xsi:type="dcterms:W3CDTF">2020-03-13T06:01:34Z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0x010100C9F4DA0047E536489BC6A8135AD558E9</vt:lpwstr>
  </property>
</Properties>
</file>